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notesSlides/notesSlide20.xml" ContentType="application/vnd.openxmlformats-officedocument.presentationml.notesSlide+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charts/chart1.xml" ContentType="application/vnd.openxmlformats-officedocument.drawingml.chart+xml"/>
  <Override PartName="/ppt/drawings/drawing1.xml" ContentType="application/vnd.openxmlformats-officedocument.drawingml.chartshape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13" r:id="rId1"/>
    <p:sldMasterId id="2147483825" r:id="rId2"/>
  </p:sldMasterIdLst>
  <p:notesMasterIdLst>
    <p:notesMasterId r:id="rId71"/>
  </p:notesMasterIdLst>
  <p:handoutMasterIdLst>
    <p:handoutMasterId r:id="rId72"/>
  </p:handoutMasterIdLst>
  <p:sldIdLst>
    <p:sldId id="256" r:id="rId3"/>
    <p:sldId id="257" r:id="rId4"/>
    <p:sldId id="352" r:id="rId5"/>
    <p:sldId id="322" r:id="rId6"/>
    <p:sldId id="483" r:id="rId7"/>
    <p:sldId id="323" r:id="rId8"/>
    <p:sldId id="325" r:id="rId9"/>
    <p:sldId id="326" r:id="rId10"/>
    <p:sldId id="351" r:id="rId11"/>
    <p:sldId id="345" r:id="rId12"/>
    <p:sldId id="484" r:id="rId13"/>
    <p:sldId id="485" r:id="rId14"/>
    <p:sldId id="486" r:id="rId15"/>
    <p:sldId id="487" r:id="rId16"/>
    <p:sldId id="259" r:id="rId17"/>
    <p:sldId id="296" r:id="rId18"/>
    <p:sldId id="263" r:id="rId19"/>
    <p:sldId id="264" r:id="rId20"/>
    <p:sldId id="297" r:id="rId21"/>
    <p:sldId id="298" r:id="rId22"/>
    <p:sldId id="265" r:id="rId23"/>
    <p:sldId id="266" r:id="rId24"/>
    <p:sldId id="340" r:id="rId25"/>
    <p:sldId id="347" r:id="rId26"/>
    <p:sldId id="348" r:id="rId27"/>
    <p:sldId id="268" r:id="rId28"/>
    <p:sldId id="302" r:id="rId29"/>
    <p:sldId id="349" r:id="rId30"/>
    <p:sldId id="270" r:id="rId31"/>
    <p:sldId id="271" r:id="rId32"/>
    <p:sldId id="272" r:id="rId33"/>
    <p:sldId id="273" r:id="rId34"/>
    <p:sldId id="274" r:id="rId35"/>
    <p:sldId id="275" r:id="rId36"/>
    <p:sldId id="276" r:id="rId37"/>
    <p:sldId id="277" r:id="rId38"/>
    <p:sldId id="305" r:id="rId39"/>
    <p:sldId id="306" r:id="rId40"/>
    <p:sldId id="278" r:id="rId41"/>
    <p:sldId id="279" r:id="rId42"/>
    <p:sldId id="353" r:id="rId43"/>
    <p:sldId id="354" r:id="rId44"/>
    <p:sldId id="281" r:id="rId45"/>
    <p:sldId id="355" r:id="rId46"/>
    <p:sldId id="282" r:id="rId47"/>
    <p:sldId id="283" r:id="rId48"/>
    <p:sldId id="307" r:id="rId49"/>
    <p:sldId id="308" r:id="rId50"/>
    <p:sldId id="309" r:id="rId51"/>
    <p:sldId id="310" r:id="rId52"/>
    <p:sldId id="378" r:id="rId53"/>
    <p:sldId id="370" r:id="rId54"/>
    <p:sldId id="373" r:id="rId55"/>
    <p:sldId id="375" r:id="rId56"/>
    <p:sldId id="376" r:id="rId57"/>
    <p:sldId id="470" r:id="rId58"/>
    <p:sldId id="380" r:id="rId59"/>
    <p:sldId id="382" r:id="rId60"/>
    <p:sldId id="383" r:id="rId61"/>
    <p:sldId id="384" r:id="rId62"/>
    <p:sldId id="385" r:id="rId63"/>
    <p:sldId id="386" r:id="rId64"/>
    <p:sldId id="473" r:id="rId65"/>
    <p:sldId id="388" r:id="rId66"/>
    <p:sldId id="472" r:id="rId67"/>
    <p:sldId id="390" r:id="rId68"/>
    <p:sldId id="488" r:id="rId69"/>
    <p:sldId id="490" r:id="rId70"/>
  </p:sldIdLst>
  <p:sldSz cx="9144000" cy="6858000" type="screen4x3"/>
  <p:notesSz cx="6797675" cy="9926638"/>
  <p:defaultTextStyle>
    <a:defPPr>
      <a:defRPr lang="en-US"/>
    </a:defPPr>
    <a:lvl1pPr algn="l" rtl="0" fontAlgn="base">
      <a:spcBef>
        <a:spcPct val="0"/>
      </a:spcBef>
      <a:spcAft>
        <a:spcPct val="0"/>
      </a:spcAft>
      <a:defRPr kumimoji="1" kern="1200">
        <a:solidFill>
          <a:schemeClr val="tx1"/>
        </a:solidFill>
        <a:latin typeface="Arial" pitchFamily="34" charset="0"/>
        <a:ea typeface="新細明體" pitchFamily="18" charset="-120"/>
        <a:cs typeface="+mn-cs"/>
      </a:defRPr>
    </a:lvl1pPr>
    <a:lvl2pPr marL="457200" algn="l" rtl="0" fontAlgn="base">
      <a:spcBef>
        <a:spcPct val="0"/>
      </a:spcBef>
      <a:spcAft>
        <a:spcPct val="0"/>
      </a:spcAft>
      <a:defRPr kumimoji="1" kern="1200">
        <a:solidFill>
          <a:schemeClr val="tx1"/>
        </a:solidFill>
        <a:latin typeface="Arial" pitchFamily="34" charset="0"/>
        <a:ea typeface="新細明體" pitchFamily="18" charset="-120"/>
        <a:cs typeface="+mn-cs"/>
      </a:defRPr>
    </a:lvl2pPr>
    <a:lvl3pPr marL="914400" algn="l" rtl="0" fontAlgn="base">
      <a:spcBef>
        <a:spcPct val="0"/>
      </a:spcBef>
      <a:spcAft>
        <a:spcPct val="0"/>
      </a:spcAft>
      <a:defRPr kumimoji="1" kern="1200">
        <a:solidFill>
          <a:schemeClr val="tx1"/>
        </a:solidFill>
        <a:latin typeface="Arial" pitchFamily="34" charset="0"/>
        <a:ea typeface="新細明體" pitchFamily="18" charset="-120"/>
        <a:cs typeface="+mn-cs"/>
      </a:defRPr>
    </a:lvl3pPr>
    <a:lvl4pPr marL="1371600" algn="l" rtl="0" fontAlgn="base">
      <a:spcBef>
        <a:spcPct val="0"/>
      </a:spcBef>
      <a:spcAft>
        <a:spcPct val="0"/>
      </a:spcAft>
      <a:defRPr kumimoji="1" kern="1200">
        <a:solidFill>
          <a:schemeClr val="tx1"/>
        </a:solidFill>
        <a:latin typeface="Arial" pitchFamily="34" charset="0"/>
        <a:ea typeface="新細明體" pitchFamily="18" charset="-120"/>
        <a:cs typeface="+mn-cs"/>
      </a:defRPr>
    </a:lvl4pPr>
    <a:lvl5pPr marL="1828800" algn="l" rtl="0" fontAlgn="base">
      <a:spcBef>
        <a:spcPct val="0"/>
      </a:spcBef>
      <a:spcAft>
        <a:spcPct val="0"/>
      </a:spcAft>
      <a:defRPr kumimoji="1" kern="1200">
        <a:solidFill>
          <a:schemeClr val="tx1"/>
        </a:solidFill>
        <a:latin typeface="Arial" pitchFamily="34" charset="0"/>
        <a:ea typeface="新細明體" pitchFamily="18" charset="-120"/>
        <a:cs typeface="+mn-cs"/>
      </a:defRPr>
    </a:lvl5pPr>
    <a:lvl6pPr marL="2286000" algn="l" defTabSz="914400" rtl="0" eaLnBrk="1" latinLnBrk="0" hangingPunct="1">
      <a:defRPr kumimoji="1" kern="1200">
        <a:solidFill>
          <a:schemeClr val="tx1"/>
        </a:solidFill>
        <a:latin typeface="Arial" pitchFamily="34" charset="0"/>
        <a:ea typeface="新細明體" pitchFamily="18" charset="-120"/>
        <a:cs typeface="+mn-cs"/>
      </a:defRPr>
    </a:lvl6pPr>
    <a:lvl7pPr marL="2743200" algn="l" defTabSz="914400" rtl="0" eaLnBrk="1" latinLnBrk="0" hangingPunct="1">
      <a:defRPr kumimoji="1" kern="1200">
        <a:solidFill>
          <a:schemeClr val="tx1"/>
        </a:solidFill>
        <a:latin typeface="Arial" pitchFamily="34" charset="0"/>
        <a:ea typeface="新細明體" pitchFamily="18" charset="-120"/>
        <a:cs typeface="+mn-cs"/>
      </a:defRPr>
    </a:lvl7pPr>
    <a:lvl8pPr marL="3200400" algn="l" defTabSz="914400" rtl="0" eaLnBrk="1" latinLnBrk="0" hangingPunct="1">
      <a:defRPr kumimoji="1" kern="1200">
        <a:solidFill>
          <a:schemeClr val="tx1"/>
        </a:solidFill>
        <a:latin typeface="Arial" pitchFamily="34" charset="0"/>
        <a:ea typeface="新細明體" pitchFamily="18" charset="-120"/>
        <a:cs typeface="+mn-cs"/>
      </a:defRPr>
    </a:lvl8pPr>
    <a:lvl9pPr marL="3657600" algn="l" defTabSz="914400" rtl="0" eaLnBrk="1" latinLnBrk="0" hangingPunct="1">
      <a:defRPr kumimoji="1" kern="1200">
        <a:solidFill>
          <a:schemeClr val="tx1"/>
        </a:solidFill>
        <a:latin typeface="Arial" pitchFamily="34" charset="0"/>
        <a:ea typeface="新細明體" pitchFamily="18" charset="-120"/>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66FF"/>
    <a:srgbClr val="66CCFF"/>
    <a:srgbClr val="0000FF"/>
    <a:srgbClr val="00CCFF"/>
    <a:srgbClr val="009900"/>
    <a:srgbClr val="C078C6"/>
    <a:srgbClr val="EB5394"/>
    <a:srgbClr val="FF6699"/>
    <a:srgbClr val="FF6600"/>
    <a:srgbClr val="8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等深淺樣式 2 - 輔色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中等深淺樣式 2 - 輔色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93296810-A885-4BE3-A3E7-6D5BEEA58F35}" styleName="中等深淺樣式 2 - 輔色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2A488322-F2BA-4B5B-9748-0D474271808F}" styleName="中等深淺樣式 3 - 輔色 6">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6"/>
          </a:solidFill>
        </a:fill>
      </a:tcStyle>
    </a:lastCol>
    <a:firstCol>
      <a:tcTxStyle b="on">
        <a:fontRef idx="minor">
          <a:scrgbClr r="0" g="0" b="0"/>
        </a:fontRef>
        <a:schemeClr val="lt1"/>
      </a:tcTxStyle>
      <a:tcStyle>
        <a:tcBdr/>
        <a:fill>
          <a:solidFill>
            <a:schemeClr val="accent6"/>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6"/>
          </a:solidFill>
        </a:fill>
      </a:tcStyle>
    </a:firstRow>
  </a:tblStyle>
  <a:tblStyle styleId="{8799B23B-EC83-4686-B30A-512413B5E67A}" styleName="淺色樣式 3 - 輔色 3">
    <a:wholeTbl>
      <a:tcTxStyle>
        <a:fontRef idx="minor">
          <a:scrgbClr r="0" g="0" b="0"/>
        </a:fontRef>
        <a:schemeClr val="tx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noFill/>
        </a:fill>
      </a:tcStyle>
    </a:wholeTbl>
    <a:band1H>
      <a:tcStyle>
        <a:tcBdr/>
        <a:fill>
          <a:solidFill>
            <a:schemeClr val="accent3">
              <a:alpha val="20000"/>
            </a:schemeClr>
          </a:solidFill>
        </a:fill>
      </a:tcStyle>
    </a:band1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noFill/>
        </a:fill>
      </a:tcStyle>
    </a:lastRow>
    <a:firstRow>
      <a:tcTxStyle b="on"/>
      <a:tcStyle>
        <a:tcBdr>
          <a:bottom>
            <a:ln w="25400" cmpd="sng">
              <a:solidFill>
                <a:schemeClr val="accent3"/>
              </a:solidFill>
            </a:ln>
          </a:bottom>
        </a:tcBdr>
        <a:fill>
          <a:noFill/>
        </a:fill>
      </a:tcStyle>
    </a:firstRow>
  </a:tblStyle>
  <a:tblStyle styleId="{BDBED569-4797-4DF1-A0F4-6AAB3CD982D8}" styleName="淺色樣式 3 - 輔色 5">
    <a:wholeTbl>
      <a:tcTxStyle>
        <a:fontRef idx="minor">
          <a:scrgbClr r="0" g="0" b="0"/>
        </a:fontRef>
        <a:schemeClr val="tx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noFill/>
        </a:fill>
      </a:tcStyle>
    </a:wholeTbl>
    <a:band1H>
      <a:tcStyle>
        <a:tcBdr/>
        <a:fill>
          <a:solidFill>
            <a:schemeClr val="accent5">
              <a:alpha val="20000"/>
            </a:schemeClr>
          </a:solidFill>
        </a:fill>
      </a:tcStyle>
    </a:band1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noFill/>
        </a:fill>
      </a:tcStyle>
    </a:lastRow>
    <a:firstRow>
      <a:tcTxStyle b="on"/>
      <a:tcStyle>
        <a:tcBdr>
          <a:bottom>
            <a:ln w="25400" cmpd="sng">
              <a:solidFill>
                <a:schemeClr val="accent5"/>
              </a:solidFill>
            </a:ln>
          </a:bottom>
        </a:tcBdr>
        <a:fill>
          <a:noFill/>
        </a:fill>
      </a:tcStyle>
    </a:firstRow>
  </a:tblStyle>
  <a:tblStyle styleId="{E8B1032C-EA38-4F05-BA0D-38AFFFC7BED3}" styleName="淺色樣式 3 - 輔色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BC89EF96-8CEA-46FF-86C4-4CE0E7609802}" styleName="淺色樣式 3 - 輔色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616DA210-FB5B-4158-B5E0-FEB733F419BA}" styleName="淺色樣式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5940675A-B579-460E-94D1-54222C63F5DA}" styleName="無樣式、表格格線">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68D230F3-CF80-4859-8CE7-A43EE81993B5}" styleName="淺色樣式 1 - 輔色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1188" autoAdjust="0"/>
  </p:normalViewPr>
  <p:slideViewPr>
    <p:cSldViewPr>
      <p:cViewPr varScale="1">
        <p:scale>
          <a:sx n="97" d="100"/>
          <a:sy n="97" d="100"/>
        </p:scale>
        <p:origin x="2010" y="96"/>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4.xml"/><Relationship Id="rId21" Type="http://schemas.openxmlformats.org/officeDocument/2006/relationships/slide" Target="slides/slide19.xml"/><Relationship Id="rId42" Type="http://schemas.openxmlformats.org/officeDocument/2006/relationships/slide" Target="slides/slide40.xml"/><Relationship Id="rId47" Type="http://schemas.openxmlformats.org/officeDocument/2006/relationships/slide" Target="slides/slide45.xml"/><Relationship Id="rId63" Type="http://schemas.openxmlformats.org/officeDocument/2006/relationships/slide" Target="slides/slide61.xml"/><Relationship Id="rId68" Type="http://schemas.openxmlformats.org/officeDocument/2006/relationships/slide" Target="slides/slide66.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slide" Target="slides/slide56.xml"/><Relationship Id="rId66" Type="http://schemas.openxmlformats.org/officeDocument/2006/relationships/slide" Target="slides/slide64.xml"/><Relationship Id="rId74" Type="http://schemas.openxmlformats.org/officeDocument/2006/relationships/viewProps" Target="viewProps.xml"/><Relationship Id="rId5" Type="http://schemas.openxmlformats.org/officeDocument/2006/relationships/slide" Target="slides/slide3.xml"/><Relationship Id="rId61" Type="http://schemas.openxmlformats.org/officeDocument/2006/relationships/slide" Target="slides/slide59.xml"/><Relationship Id="rId19" Type="http://schemas.openxmlformats.org/officeDocument/2006/relationships/slide" Target="slides/slide1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slide" Target="slides/slide62.xml"/><Relationship Id="rId69" Type="http://schemas.openxmlformats.org/officeDocument/2006/relationships/slide" Target="slides/slide67.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handoutMaster" Target="handoutMasters/handoutMaster1.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slide" Target="slides/slide65.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slide" Target="slides/slide60.xml"/><Relationship Id="rId70" Type="http://schemas.openxmlformats.org/officeDocument/2006/relationships/slide" Target="slides/slide68.xml"/><Relationship Id="rId75"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73"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slide" Target="slides/slide37.xml"/><Relationship Id="rId34" Type="http://schemas.openxmlformats.org/officeDocument/2006/relationships/slide" Target="slides/slide32.xml"/><Relationship Id="rId50" Type="http://schemas.openxmlformats.org/officeDocument/2006/relationships/slide" Target="slides/slide48.xml"/><Relationship Id="rId55" Type="http://schemas.openxmlformats.org/officeDocument/2006/relationships/slide" Target="slides/slide53.xml"/><Relationship Id="rId76" Type="http://schemas.openxmlformats.org/officeDocument/2006/relationships/tableStyles" Target="tableStyles.xml"/><Relationship Id="rId7" Type="http://schemas.openxmlformats.org/officeDocument/2006/relationships/slide" Target="slides/slide5.xml"/><Relationship Id="rId71" Type="http://schemas.openxmlformats.org/officeDocument/2006/relationships/notesMaster" Target="notesMasters/notesMaster1.xml"/></Relationships>
</file>

<file path=ppt/charts/_rels/chart1.xml.rels><?xml version="1.0" encoding="UTF-8" standalone="yes"?>
<Relationships xmlns="http://schemas.openxmlformats.org/package/2006/relationships"><Relationship Id="rId2" Type="http://schemas.openxmlformats.org/officeDocument/2006/relationships/chartUserShapes" Target="../drawings/drawing1.xml"/><Relationship Id="rId1" Type="http://schemas.openxmlformats.org/officeDocument/2006/relationships/oleObject" Target="file:///H:\14.38&#38498;&#26371;&#31777;&#22577;\105&#24180;\&#32113;&#35336;&#28165;&#21934;\&#25505;&#29992;&#32113;&#35336;&#34920;\&#24179;&#22343;&#34218;&#36039;&#24615;&#21029;&#24046;&#30064;.xlsx" TargetMode="Externa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TW"/>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1.65817283359781E-2"/>
          <c:y val="0.31161691910775818"/>
          <c:w val="0.96683654332804425"/>
          <c:h val="0.59019769408337364"/>
        </c:manualLayout>
      </c:layout>
      <c:barChart>
        <c:barDir val="col"/>
        <c:grouping val="clustered"/>
        <c:varyColors val="0"/>
        <c:ser>
          <c:idx val="0"/>
          <c:order val="0"/>
          <c:tx>
            <c:strRef>
              <c:f>Sheet1!$B$1</c:f>
              <c:strCache>
                <c:ptCount val="1"/>
                <c:pt idx="0">
                  <c:v>男</c:v>
                </c:pt>
              </c:strCache>
            </c:strRef>
          </c:tx>
          <c:invertIfNegative val="0"/>
          <c:dLbls>
            <c:spPr>
              <a:noFill/>
              <a:ln>
                <a:noFill/>
              </a:ln>
              <a:effectLst/>
            </c:sp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numRef>
              <c:f>Sheet1!$A$2:$A$8</c:f>
              <c:numCache>
                <c:formatCode>General</c:formatCode>
                <c:ptCount val="7"/>
                <c:pt idx="0">
                  <c:v>98</c:v>
                </c:pt>
                <c:pt idx="1">
                  <c:v>99</c:v>
                </c:pt>
                <c:pt idx="2">
                  <c:v>100</c:v>
                </c:pt>
                <c:pt idx="3">
                  <c:v>101</c:v>
                </c:pt>
                <c:pt idx="4">
                  <c:v>102</c:v>
                </c:pt>
                <c:pt idx="5">
                  <c:v>103</c:v>
                </c:pt>
                <c:pt idx="6">
                  <c:v>104</c:v>
                </c:pt>
              </c:numCache>
            </c:numRef>
          </c:cat>
          <c:val>
            <c:numRef>
              <c:f>Sheet1!$B$2:$B$8</c:f>
              <c:numCache>
                <c:formatCode>General</c:formatCode>
                <c:ptCount val="7"/>
                <c:pt idx="0">
                  <c:v>46376</c:v>
                </c:pt>
                <c:pt idx="1">
                  <c:v>48716</c:v>
                </c:pt>
                <c:pt idx="2">
                  <c:v>50045</c:v>
                </c:pt>
                <c:pt idx="3">
                  <c:v>49935</c:v>
                </c:pt>
                <c:pt idx="4">
                  <c:v>49931</c:v>
                </c:pt>
                <c:pt idx="5">
                  <c:v>51464</c:v>
                </c:pt>
                <c:pt idx="6">
                  <c:v>52653</c:v>
                </c:pt>
              </c:numCache>
            </c:numRef>
          </c:val>
          <c:extLst>
            <c:ext xmlns:c16="http://schemas.microsoft.com/office/drawing/2014/chart" uri="{C3380CC4-5D6E-409C-BE32-E72D297353CC}">
              <c16:uniqueId val="{00000000-A855-4BC9-9760-C9520EDE8277}"/>
            </c:ext>
          </c:extLst>
        </c:ser>
        <c:ser>
          <c:idx val="1"/>
          <c:order val="1"/>
          <c:tx>
            <c:strRef>
              <c:f>Sheet1!$C$1</c:f>
              <c:strCache>
                <c:ptCount val="1"/>
                <c:pt idx="0">
                  <c:v>女</c:v>
                </c:pt>
              </c:strCache>
            </c:strRef>
          </c:tx>
          <c:invertIfNegative val="0"/>
          <c:dLbls>
            <c:spPr>
              <a:noFill/>
              <a:ln>
                <a:noFill/>
              </a:ln>
              <a:effectLst/>
            </c:sp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numRef>
              <c:f>Sheet1!$A$2:$A$8</c:f>
              <c:numCache>
                <c:formatCode>General</c:formatCode>
                <c:ptCount val="7"/>
                <c:pt idx="0">
                  <c:v>98</c:v>
                </c:pt>
                <c:pt idx="1">
                  <c:v>99</c:v>
                </c:pt>
                <c:pt idx="2">
                  <c:v>100</c:v>
                </c:pt>
                <c:pt idx="3">
                  <c:v>101</c:v>
                </c:pt>
                <c:pt idx="4">
                  <c:v>102</c:v>
                </c:pt>
                <c:pt idx="5">
                  <c:v>103</c:v>
                </c:pt>
                <c:pt idx="6">
                  <c:v>104</c:v>
                </c:pt>
              </c:numCache>
            </c:numRef>
          </c:cat>
          <c:val>
            <c:numRef>
              <c:f>Sheet1!$C$2:$C$8</c:f>
              <c:numCache>
                <c:formatCode>General</c:formatCode>
                <c:ptCount val="7"/>
                <c:pt idx="0">
                  <c:v>37206</c:v>
                </c:pt>
                <c:pt idx="1">
                  <c:v>39195</c:v>
                </c:pt>
                <c:pt idx="2">
                  <c:v>40160</c:v>
                </c:pt>
                <c:pt idx="3">
                  <c:v>40486</c:v>
                </c:pt>
                <c:pt idx="4">
                  <c:v>40673</c:v>
                </c:pt>
                <c:pt idx="5">
                  <c:v>42481</c:v>
                </c:pt>
                <c:pt idx="6">
                  <c:v>43709</c:v>
                </c:pt>
              </c:numCache>
            </c:numRef>
          </c:val>
          <c:extLst>
            <c:ext xmlns:c16="http://schemas.microsoft.com/office/drawing/2014/chart" uri="{C3380CC4-5D6E-409C-BE32-E72D297353CC}">
              <c16:uniqueId val="{00000001-A855-4BC9-9760-C9520EDE8277}"/>
            </c:ext>
          </c:extLst>
        </c:ser>
        <c:dLbls>
          <c:showLegendKey val="0"/>
          <c:showVal val="1"/>
          <c:showCatName val="0"/>
          <c:showSerName val="0"/>
          <c:showPercent val="0"/>
          <c:showBubbleSize val="0"/>
        </c:dLbls>
        <c:gapWidth val="150"/>
        <c:overlap val="-25"/>
        <c:axId val="55614464"/>
        <c:axId val="57177600"/>
      </c:barChart>
      <c:catAx>
        <c:axId val="55614464"/>
        <c:scaling>
          <c:orientation val="minMax"/>
        </c:scaling>
        <c:delete val="0"/>
        <c:axPos val="b"/>
        <c:numFmt formatCode="General" sourceLinked="1"/>
        <c:majorTickMark val="none"/>
        <c:minorTickMark val="none"/>
        <c:tickLblPos val="nextTo"/>
        <c:crossAx val="57177600"/>
        <c:crosses val="autoZero"/>
        <c:auto val="1"/>
        <c:lblAlgn val="ctr"/>
        <c:lblOffset val="100"/>
        <c:noMultiLvlLbl val="0"/>
      </c:catAx>
      <c:valAx>
        <c:axId val="57177600"/>
        <c:scaling>
          <c:orientation val="minMax"/>
        </c:scaling>
        <c:delete val="1"/>
        <c:axPos val="l"/>
        <c:numFmt formatCode="General" sourceLinked="1"/>
        <c:majorTickMark val="out"/>
        <c:minorTickMark val="none"/>
        <c:tickLblPos val="none"/>
        <c:crossAx val="55614464"/>
        <c:crosses val="autoZero"/>
        <c:crossBetween val="between"/>
      </c:valAx>
    </c:plotArea>
    <c:legend>
      <c:legendPos val="t"/>
      <c:layout>
        <c:manualLayout>
          <c:xMode val="edge"/>
          <c:yMode val="edge"/>
          <c:x val="0.46807049928925876"/>
          <c:y val="0.1278677369181202"/>
          <c:w val="7.5918321516032894E-2"/>
          <c:h val="7.9731765914898986E-2"/>
        </c:manualLayout>
      </c:layout>
      <c:overlay val="0"/>
    </c:legend>
    <c:plotVisOnly val="1"/>
    <c:dispBlanksAs val="gap"/>
    <c:showDLblsOverMax val="0"/>
  </c:chart>
  <c:spPr>
    <a:ln w="19050" cap="rnd">
      <a:solidFill>
        <a:schemeClr val="accent4"/>
      </a:solidFill>
      <a:prstDash val="lgDash"/>
    </a:ln>
  </c:spPr>
  <c:externalData r:id="rId1">
    <c:autoUpdate val="0"/>
  </c:externalData>
  <c:userShapes r:id="rId2"/>
</c:chartSpace>
</file>

<file path=ppt/diagrams/colors1.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colorful1#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colorful1#2">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5F30BEBD-DD0F-4C95-BFD7-8EC0A82C9CFB}" type="doc">
      <dgm:prSet loTypeId="urn:microsoft.com/office/officeart/2005/8/layout/chevron2" loCatId="list" qsTypeId="urn:microsoft.com/office/officeart/2005/8/quickstyle/simple1" qsCatId="simple" csTypeId="urn:microsoft.com/office/officeart/2005/8/colors/colorful5" csCatId="colorful" phldr="1"/>
      <dgm:spPr/>
      <dgm:t>
        <a:bodyPr/>
        <a:lstStyle/>
        <a:p>
          <a:endParaRPr lang="zh-TW" altLang="en-US"/>
        </a:p>
      </dgm:t>
    </dgm:pt>
    <dgm:pt modelId="{47A447F8-BD2E-4B34-9209-4C9EFC0CF2CD}">
      <dgm:prSet phldrT="[文字]">
        <dgm:style>
          <a:lnRef idx="1">
            <a:schemeClr val="accent1"/>
          </a:lnRef>
          <a:fillRef idx="2">
            <a:schemeClr val="accent1"/>
          </a:fillRef>
          <a:effectRef idx="1">
            <a:schemeClr val="accent1"/>
          </a:effectRef>
          <a:fontRef idx="minor">
            <a:schemeClr val="dk1"/>
          </a:fontRef>
        </dgm:style>
      </dgm:prSet>
      <dgm:spPr/>
      <dgm:t>
        <a:bodyPr/>
        <a:lstStyle/>
        <a:p>
          <a:r>
            <a:rPr lang="en-US" altLang="zh-TW" dirty="0" smtClean="0">
              <a:latin typeface="標楷體" pitchFamily="65" charset="-120"/>
              <a:ea typeface="標楷體" pitchFamily="65" charset="-120"/>
            </a:rPr>
            <a:t>2007</a:t>
          </a:r>
          <a:r>
            <a:rPr lang="zh-TW" altLang="zh-TW" dirty="0" smtClean="0">
              <a:latin typeface="標楷體" pitchFamily="65" charset="-120"/>
              <a:ea typeface="標楷體" pitchFamily="65" charset="-120"/>
            </a:rPr>
            <a:t>年</a:t>
          </a:r>
          <a:r>
            <a:rPr lang="en-US" altLang="zh-TW" dirty="0" smtClean="0">
              <a:latin typeface="標楷體" pitchFamily="65" charset="-120"/>
              <a:ea typeface="標楷體" pitchFamily="65" charset="-120"/>
            </a:rPr>
            <a:t>1</a:t>
          </a:r>
          <a:r>
            <a:rPr lang="zh-TW" altLang="zh-TW" dirty="0" smtClean="0">
              <a:latin typeface="標楷體" pitchFamily="65" charset="-120"/>
              <a:ea typeface="標楷體" pitchFamily="65" charset="-120"/>
            </a:rPr>
            <a:t>月</a:t>
          </a:r>
          <a:r>
            <a:rPr lang="zh-TW" altLang="en-US" dirty="0" smtClean="0">
              <a:latin typeface="標楷體" pitchFamily="65" charset="-120"/>
              <a:ea typeface="標楷體" pitchFamily="65" charset="-120"/>
            </a:rPr>
            <a:t>  </a:t>
          </a:r>
          <a:endParaRPr lang="zh-TW" altLang="en-US" dirty="0"/>
        </a:p>
      </dgm:t>
    </dgm:pt>
    <dgm:pt modelId="{F6865330-6B2C-432C-9A7C-B601F5E83934}" type="parTrans" cxnId="{3E838F0F-ECA1-48DA-90AD-8081529092B7}">
      <dgm:prSet/>
      <dgm:spPr/>
      <dgm:t>
        <a:bodyPr/>
        <a:lstStyle/>
        <a:p>
          <a:endParaRPr lang="zh-TW" altLang="en-US"/>
        </a:p>
      </dgm:t>
    </dgm:pt>
    <dgm:pt modelId="{4EE6F863-F38C-4FF0-8023-077F6C3DEFEB}" type="sibTrans" cxnId="{3E838F0F-ECA1-48DA-90AD-8081529092B7}">
      <dgm:prSet/>
      <dgm:spPr/>
      <dgm:t>
        <a:bodyPr/>
        <a:lstStyle/>
        <a:p>
          <a:endParaRPr lang="zh-TW" altLang="en-US"/>
        </a:p>
      </dgm:t>
    </dgm:pt>
    <dgm:pt modelId="{51C554CA-B4E9-47A7-8FEC-403D6D2CE09B}">
      <dgm:prSet phldrT="[文字]" custT="1">
        <dgm:style>
          <a:lnRef idx="2">
            <a:schemeClr val="accent1"/>
          </a:lnRef>
          <a:fillRef idx="1">
            <a:schemeClr val="lt1"/>
          </a:fillRef>
          <a:effectRef idx="0">
            <a:schemeClr val="accent1"/>
          </a:effectRef>
          <a:fontRef idx="minor">
            <a:schemeClr val="dk1"/>
          </a:fontRef>
        </dgm:style>
      </dgm:prSet>
      <dgm:spPr/>
      <dgm:t>
        <a:bodyPr/>
        <a:lstStyle/>
        <a:p>
          <a:r>
            <a:rPr lang="zh-TW" altLang="zh-TW" sz="2800" dirty="0" smtClean="0">
              <a:latin typeface="標楷體" pitchFamily="65" charset="-120"/>
              <a:ea typeface="標楷體" pitchFamily="65" charset="-120"/>
            </a:rPr>
            <a:t>立法院通過</a:t>
          </a:r>
          <a:r>
            <a:rPr lang="zh-TW" altLang="en-US" sz="2800" dirty="0" smtClean="0">
              <a:latin typeface="標楷體" pitchFamily="65" charset="-120"/>
              <a:ea typeface="標楷體" pitchFamily="65" charset="-120"/>
            </a:rPr>
            <a:t>我國</a:t>
          </a:r>
          <a:r>
            <a:rPr lang="zh-TW" altLang="zh-TW" sz="2800" dirty="0" smtClean="0">
              <a:latin typeface="標楷體" pitchFamily="65" charset="-120"/>
              <a:ea typeface="標楷體" pitchFamily="65" charset="-120"/>
            </a:rPr>
            <a:t>簽署</a:t>
          </a:r>
          <a:r>
            <a:rPr lang="en-US" altLang="zh-TW" sz="2800" dirty="0" smtClean="0">
              <a:latin typeface="標楷體" pitchFamily="65" charset="-120"/>
              <a:ea typeface="標楷體" pitchFamily="65" charset="-120"/>
            </a:rPr>
            <a:t>CEDAW </a:t>
          </a:r>
          <a:endParaRPr lang="zh-TW" altLang="en-US" sz="2800" dirty="0"/>
        </a:p>
      </dgm:t>
    </dgm:pt>
    <dgm:pt modelId="{24633740-78D4-40D6-A644-8AC78DBEDA25}" type="parTrans" cxnId="{B3BF7C54-9CFD-46AD-9A14-104BE0F3762A}">
      <dgm:prSet/>
      <dgm:spPr/>
      <dgm:t>
        <a:bodyPr/>
        <a:lstStyle/>
        <a:p>
          <a:endParaRPr lang="zh-TW" altLang="en-US"/>
        </a:p>
      </dgm:t>
    </dgm:pt>
    <dgm:pt modelId="{9B8BC8DD-7202-4D4F-BA3C-31914766EE6F}" type="sibTrans" cxnId="{B3BF7C54-9CFD-46AD-9A14-104BE0F3762A}">
      <dgm:prSet/>
      <dgm:spPr/>
      <dgm:t>
        <a:bodyPr/>
        <a:lstStyle/>
        <a:p>
          <a:endParaRPr lang="zh-TW" altLang="en-US"/>
        </a:p>
      </dgm:t>
    </dgm:pt>
    <dgm:pt modelId="{2815AFE1-90CC-41DB-B1FC-5022099DA0F2}">
      <dgm:prSet phldrT="[文字]">
        <dgm:style>
          <a:lnRef idx="2">
            <a:schemeClr val="accent2"/>
          </a:lnRef>
          <a:fillRef idx="1">
            <a:schemeClr val="lt1"/>
          </a:fillRef>
          <a:effectRef idx="0">
            <a:schemeClr val="accent2"/>
          </a:effectRef>
          <a:fontRef idx="minor">
            <a:schemeClr val="dk1"/>
          </a:fontRef>
        </dgm:style>
      </dgm:prSet>
      <dgm:spPr/>
      <dgm:t>
        <a:bodyPr/>
        <a:lstStyle/>
        <a:p>
          <a:r>
            <a:rPr lang="zh-TW" altLang="zh-TW" dirty="0" smtClean="0">
              <a:latin typeface="標楷體" pitchFamily="65" charset="-120"/>
              <a:ea typeface="標楷體" pitchFamily="65" charset="-120"/>
            </a:rPr>
            <a:t>總統頒布簽署加入書</a:t>
          </a:r>
          <a:endParaRPr lang="zh-TW" altLang="en-US" dirty="0"/>
        </a:p>
      </dgm:t>
    </dgm:pt>
    <dgm:pt modelId="{457DE82D-91B8-4046-AC59-2844BD63C02E}" type="parTrans" cxnId="{9DCFA9AF-B668-431F-9B4B-11FC357E5F18}">
      <dgm:prSet/>
      <dgm:spPr/>
      <dgm:t>
        <a:bodyPr/>
        <a:lstStyle/>
        <a:p>
          <a:endParaRPr lang="zh-TW" altLang="en-US"/>
        </a:p>
      </dgm:t>
    </dgm:pt>
    <dgm:pt modelId="{F8D1DC1E-34EE-422A-AD7F-D6D7A14B328F}" type="sibTrans" cxnId="{9DCFA9AF-B668-431F-9B4B-11FC357E5F18}">
      <dgm:prSet/>
      <dgm:spPr/>
      <dgm:t>
        <a:bodyPr/>
        <a:lstStyle/>
        <a:p>
          <a:endParaRPr lang="zh-TW" altLang="en-US"/>
        </a:p>
      </dgm:t>
    </dgm:pt>
    <dgm:pt modelId="{D1D69EB1-317C-40A1-8A59-5C635D849081}">
      <dgm:prSet phldrT="[文字]">
        <dgm:style>
          <a:lnRef idx="1">
            <a:schemeClr val="accent1"/>
          </a:lnRef>
          <a:fillRef idx="2">
            <a:schemeClr val="accent1"/>
          </a:fillRef>
          <a:effectRef idx="1">
            <a:schemeClr val="accent1"/>
          </a:effectRef>
          <a:fontRef idx="minor">
            <a:schemeClr val="dk1"/>
          </a:fontRef>
        </dgm:style>
      </dgm:prSet>
      <dgm:spPr/>
      <dgm:t>
        <a:bodyPr/>
        <a:lstStyle/>
        <a:p>
          <a:r>
            <a:rPr lang="en-US" altLang="zh-TW" dirty="0" smtClean="0">
              <a:latin typeface="標楷體" pitchFamily="65" charset="-120"/>
              <a:ea typeface="標楷體" pitchFamily="65" charset="-120"/>
            </a:rPr>
            <a:t>2011</a:t>
          </a:r>
          <a:r>
            <a:rPr lang="zh-TW" altLang="zh-TW" dirty="0" smtClean="0">
              <a:latin typeface="標楷體" pitchFamily="65" charset="-120"/>
              <a:ea typeface="標楷體" pitchFamily="65" charset="-120"/>
            </a:rPr>
            <a:t>年</a:t>
          </a:r>
          <a:endParaRPr lang="zh-TW" altLang="en-US" dirty="0"/>
        </a:p>
      </dgm:t>
    </dgm:pt>
    <dgm:pt modelId="{F833EDF5-72A1-445A-BF82-218AB179081C}" type="parTrans" cxnId="{BD0EF660-FBA4-4BAD-B71C-7B5CB067897A}">
      <dgm:prSet/>
      <dgm:spPr/>
      <dgm:t>
        <a:bodyPr/>
        <a:lstStyle/>
        <a:p>
          <a:endParaRPr lang="zh-TW" altLang="en-US"/>
        </a:p>
      </dgm:t>
    </dgm:pt>
    <dgm:pt modelId="{36C82004-E4DC-4D31-A109-B7CC271C23E5}" type="sibTrans" cxnId="{BD0EF660-FBA4-4BAD-B71C-7B5CB067897A}">
      <dgm:prSet/>
      <dgm:spPr/>
      <dgm:t>
        <a:bodyPr/>
        <a:lstStyle/>
        <a:p>
          <a:endParaRPr lang="zh-TW" altLang="en-US"/>
        </a:p>
      </dgm:t>
    </dgm:pt>
    <dgm:pt modelId="{26A4B1B7-F092-450D-972C-C0728087B096}">
      <dgm:prSet phldrT="[文字]">
        <dgm:style>
          <a:lnRef idx="2">
            <a:schemeClr val="accent2"/>
          </a:lnRef>
          <a:fillRef idx="1">
            <a:schemeClr val="lt1"/>
          </a:fillRef>
          <a:effectRef idx="0">
            <a:schemeClr val="accent2"/>
          </a:effectRef>
          <a:fontRef idx="minor">
            <a:schemeClr val="dk1"/>
          </a:fontRef>
        </dgm:style>
      </dgm:prSet>
      <dgm:spPr/>
      <dgm:t>
        <a:bodyPr/>
        <a:lstStyle/>
        <a:p>
          <a:r>
            <a:rPr lang="zh-TW" altLang="zh-TW" dirty="0" smtClean="0">
              <a:latin typeface="標楷體" pitchFamily="65" charset="-120"/>
              <a:ea typeface="標楷體" pitchFamily="65" charset="-120"/>
            </a:rPr>
            <a:t>透過友邦向聯合國秘書長送存加入書</a:t>
          </a:r>
          <a:r>
            <a:rPr lang="zh-TW" altLang="en-US" dirty="0" smtClean="0">
              <a:latin typeface="標楷體" pitchFamily="65" charset="-120"/>
              <a:ea typeface="標楷體" pitchFamily="65" charset="-120"/>
            </a:rPr>
            <a:t>，未完成存放程序</a:t>
          </a:r>
          <a:endParaRPr lang="zh-TW" altLang="en-US" dirty="0"/>
        </a:p>
      </dgm:t>
    </dgm:pt>
    <dgm:pt modelId="{311DEDCD-2C1F-41A1-B344-2BB7B86C228E}" type="parTrans" cxnId="{57213227-75BD-44B7-A0FD-9C5FD714F412}">
      <dgm:prSet/>
      <dgm:spPr/>
      <dgm:t>
        <a:bodyPr/>
        <a:lstStyle/>
        <a:p>
          <a:endParaRPr lang="zh-TW" altLang="en-US"/>
        </a:p>
      </dgm:t>
    </dgm:pt>
    <dgm:pt modelId="{ECB22004-D2B6-41F4-BFEB-55B1A07CCCF3}" type="sibTrans" cxnId="{57213227-75BD-44B7-A0FD-9C5FD714F412}">
      <dgm:prSet/>
      <dgm:spPr/>
      <dgm:t>
        <a:bodyPr/>
        <a:lstStyle/>
        <a:p>
          <a:endParaRPr lang="zh-TW" altLang="en-US"/>
        </a:p>
      </dgm:t>
    </dgm:pt>
    <dgm:pt modelId="{14D2FB2F-C04D-4EB3-807E-6EFAC35013D2}">
      <dgm:prSet phldrT="[文字]">
        <dgm:style>
          <a:lnRef idx="2">
            <a:schemeClr val="accent1"/>
          </a:lnRef>
          <a:fillRef idx="1">
            <a:schemeClr val="lt1"/>
          </a:fillRef>
          <a:effectRef idx="0">
            <a:schemeClr val="accent1"/>
          </a:effectRef>
          <a:fontRef idx="minor">
            <a:schemeClr val="dk1"/>
          </a:fontRef>
        </dgm:style>
      </dgm:prSet>
      <dgm:spPr/>
      <dgm:t>
        <a:bodyPr/>
        <a:lstStyle/>
        <a:p>
          <a:r>
            <a:rPr lang="zh-TW" altLang="en-US" dirty="0" smtClean="0">
              <a:latin typeface="標楷體" pitchFamily="65" charset="-120"/>
              <a:ea typeface="標楷體" pitchFamily="65" charset="-120"/>
            </a:rPr>
            <a:t>立法院</a:t>
          </a:r>
          <a:r>
            <a:rPr lang="zh-TW" altLang="zh-TW" dirty="0" smtClean="0">
              <a:latin typeface="標楷體" pitchFamily="65" charset="-120"/>
              <a:ea typeface="標楷體" pitchFamily="65" charset="-120"/>
            </a:rPr>
            <a:t>通過「消除對婦</a:t>
          </a:r>
          <a:r>
            <a:rPr lang="zh-TW" altLang="en-US" dirty="0" smtClean="0">
              <a:latin typeface="標楷體" pitchFamily="65" charset="-120"/>
              <a:ea typeface="標楷體" pitchFamily="65" charset="-120"/>
            </a:rPr>
            <a:t>女</a:t>
          </a:r>
          <a:r>
            <a:rPr lang="zh-TW" altLang="zh-TW" dirty="0" smtClean="0">
              <a:latin typeface="標楷體" pitchFamily="65" charset="-120"/>
              <a:ea typeface="標楷體" pitchFamily="65" charset="-120"/>
            </a:rPr>
            <a:t>一切形式歧視公約施行法」</a:t>
          </a:r>
          <a:endParaRPr lang="zh-TW" altLang="en-US" dirty="0"/>
        </a:p>
      </dgm:t>
    </dgm:pt>
    <dgm:pt modelId="{DEB892D5-B755-40DD-9394-4573A27B6ED9}" type="parTrans" cxnId="{44C22FA6-DEA5-407C-9F4E-92B95E5DAF3B}">
      <dgm:prSet/>
      <dgm:spPr/>
      <dgm:t>
        <a:bodyPr/>
        <a:lstStyle/>
        <a:p>
          <a:endParaRPr lang="zh-TW" altLang="en-US"/>
        </a:p>
      </dgm:t>
    </dgm:pt>
    <dgm:pt modelId="{303CED3D-CC4C-496D-9AE8-2E1D4A4C5A23}" type="sibTrans" cxnId="{44C22FA6-DEA5-407C-9F4E-92B95E5DAF3B}">
      <dgm:prSet/>
      <dgm:spPr/>
      <dgm:t>
        <a:bodyPr/>
        <a:lstStyle/>
        <a:p>
          <a:endParaRPr lang="zh-TW" altLang="en-US"/>
        </a:p>
      </dgm:t>
    </dgm:pt>
    <dgm:pt modelId="{356D30C2-7A79-4704-94BD-13D25A221F69}">
      <dgm:prSet phldrT="[文字]">
        <dgm:style>
          <a:lnRef idx="2">
            <a:schemeClr val="accent1"/>
          </a:lnRef>
          <a:fillRef idx="1">
            <a:schemeClr val="lt1"/>
          </a:fillRef>
          <a:effectRef idx="0">
            <a:schemeClr val="accent1"/>
          </a:effectRef>
          <a:fontRef idx="minor">
            <a:schemeClr val="dk1"/>
          </a:fontRef>
        </dgm:style>
      </dgm:prSet>
      <dgm:spPr/>
      <dgm:t>
        <a:bodyPr/>
        <a:lstStyle/>
        <a:p>
          <a:r>
            <a:rPr lang="zh-TW" altLang="en-US" dirty="0" smtClean="0">
              <a:latin typeface="標楷體" pitchFamily="65" charset="-120"/>
              <a:ea typeface="標楷體" pitchFamily="65" charset="-120"/>
            </a:rPr>
            <a:t>總統</a:t>
          </a:r>
          <a:r>
            <a:rPr lang="en-US" altLang="zh-TW" dirty="0" smtClean="0">
              <a:latin typeface="標楷體" pitchFamily="65" charset="-120"/>
              <a:ea typeface="標楷體" pitchFamily="65" charset="-120"/>
            </a:rPr>
            <a:t>6</a:t>
          </a:r>
          <a:r>
            <a:rPr lang="zh-TW" altLang="en-US" dirty="0" smtClean="0">
              <a:latin typeface="標楷體" pitchFamily="65" charset="-120"/>
              <a:ea typeface="標楷體" pitchFamily="65" charset="-120"/>
            </a:rPr>
            <a:t>月</a:t>
          </a:r>
          <a:r>
            <a:rPr lang="en-US" altLang="zh-TW" dirty="0" smtClean="0">
              <a:latin typeface="標楷體" pitchFamily="65" charset="-120"/>
              <a:ea typeface="標楷體" pitchFamily="65" charset="-120"/>
            </a:rPr>
            <a:t>8</a:t>
          </a:r>
          <a:r>
            <a:rPr lang="zh-TW" altLang="en-US" dirty="0" smtClean="0">
              <a:latin typeface="標楷體" pitchFamily="65" charset="-120"/>
              <a:ea typeface="標楷體" pitchFamily="65" charset="-120"/>
            </a:rPr>
            <a:t>日公布，自</a:t>
          </a:r>
          <a:r>
            <a:rPr lang="en-US" altLang="zh-TW" dirty="0" smtClean="0">
              <a:latin typeface="標楷體" pitchFamily="65" charset="-120"/>
              <a:ea typeface="標楷體" pitchFamily="65" charset="-120"/>
            </a:rPr>
            <a:t>2012</a:t>
          </a:r>
          <a:r>
            <a:rPr lang="zh-TW" altLang="en-US" dirty="0" smtClean="0">
              <a:latin typeface="標楷體" pitchFamily="65" charset="-120"/>
              <a:ea typeface="標楷體" pitchFamily="65" charset="-120"/>
            </a:rPr>
            <a:t>年</a:t>
          </a:r>
          <a:r>
            <a:rPr lang="en-US" altLang="zh-TW" dirty="0" smtClean="0">
              <a:latin typeface="標楷體" pitchFamily="65" charset="-120"/>
              <a:ea typeface="標楷體" pitchFamily="65" charset="-120"/>
            </a:rPr>
            <a:t>1</a:t>
          </a:r>
          <a:r>
            <a:rPr lang="zh-TW" altLang="en-US" dirty="0" smtClean="0">
              <a:latin typeface="標楷體" pitchFamily="65" charset="-120"/>
              <a:ea typeface="標楷體" pitchFamily="65" charset="-120"/>
            </a:rPr>
            <a:t>月</a:t>
          </a:r>
          <a:r>
            <a:rPr lang="en-US" altLang="zh-TW" dirty="0" smtClean="0">
              <a:latin typeface="標楷體" pitchFamily="65" charset="-120"/>
              <a:ea typeface="標楷體" pitchFamily="65" charset="-120"/>
            </a:rPr>
            <a:t>1</a:t>
          </a:r>
          <a:r>
            <a:rPr lang="zh-TW" altLang="en-US" dirty="0" smtClean="0">
              <a:latin typeface="標楷體" pitchFamily="65" charset="-120"/>
              <a:ea typeface="標楷體" pitchFamily="65" charset="-120"/>
            </a:rPr>
            <a:t>日起施行</a:t>
          </a:r>
          <a:endParaRPr lang="zh-TW" altLang="en-US" dirty="0"/>
        </a:p>
      </dgm:t>
    </dgm:pt>
    <dgm:pt modelId="{80E66D85-6A46-4B15-8C2D-CB6EB8A9D739}" type="parTrans" cxnId="{E087F48B-3833-4F5E-BC1E-9DE660EDF853}">
      <dgm:prSet/>
      <dgm:spPr/>
      <dgm:t>
        <a:bodyPr/>
        <a:lstStyle/>
        <a:p>
          <a:endParaRPr lang="zh-TW" altLang="en-US"/>
        </a:p>
      </dgm:t>
    </dgm:pt>
    <dgm:pt modelId="{6D1253B6-1F21-4B6D-AE80-ED55C54C0C47}" type="sibTrans" cxnId="{E087F48B-3833-4F5E-BC1E-9DE660EDF853}">
      <dgm:prSet/>
      <dgm:spPr/>
      <dgm:t>
        <a:bodyPr/>
        <a:lstStyle/>
        <a:p>
          <a:endParaRPr lang="zh-TW" altLang="en-US"/>
        </a:p>
      </dgm:t>
    </dgm:pt>
    <dgm:pt modelId="{06E69A51-D05A-4994-A2E4-0F0A92FE7F29}">
      <dgm:prSet phldrT="[文字]">
        <dgm:style>
          <a:lnRef idx="1">
            <a:schemeClr val="accent2"/>
          </a:lnRef>
          <a:fillRef idx="2">
            <a:schemeClr val="accent2"/>
          </a:fillRef>
          <a:effectRef idx="1">
            <a:schemeClr val="accent2"/>
          </a:effectRef>
          <a:fontRef idx="minor">
            <a:schemeClr val="dk1"/>
          </a:fontRef>
        </dgm:style>
      </dgm:prSet>
      <dgm:spPr/>
      <dgm:t>
        <a:bodyPr/>
        <a:lstStyle/>
        <a:p>
          <a:r>
            <a:rPr lang="en-US" altLang="zh-TW" dirty="0" smtClean="0">
              <a:latin typeface="標楷體" pitchFamily="65" charset="-120"/>
              <a:ea typeface="標楷體" pitchFamily="65" charset="-120"/>
            </a:rPr>
            <a:t>2007</a:t>
          </a:r>
          <a:r>
            <a:rPr lang="zh-TW" altLang="en-US" dirty="0" smtClean="0">
              <a:latin typeface="標楷體" pitchFamily="65" charset="-120"/>
              <a:ea typeface="標楷體" pitchFamily="65" charset="-120"/>
            </a:rPr>
            <a:t>年</a:t>
          </a:r>
          <a:r>
            <a:rPr lang="en-US" altLang="zh-TW" dirty="0" smtClean="0">
              <a:latin typeface="標楷體" pitchFamily="65" charset="-120"/>
              <a:ea typeface="標楷體" pitchFamily="65" charset="-120"/>
            </a:rPr>
            <a:t>2</a:t>
          </a:r>
          <a:r>
            <a:rPr lang="zh-TW" altLang="zh-TW" dirty="0" smtClean="0">
              <a:latin typeface="標楷體" pitchFamily="65" charset="-120"/>
              <a:ea typeface="標楷體" pitchFamily="65" charset="-120"/>
            </a:rPr>
            <a:t>月</a:t>
          </a:r>
          <a:endParaRPr lang="zh-TW" altLang="en-US" dirty="0"/>
        </a:p>
      </dgm:t>
    </dgm:pt>
    <dgm:pt modelId="{4DA374E4-5A0B-4B3E-BA7E-D6AFF72BDEDF}" type="sibTrans" cxnId="{E3DE9B15-0BA0-4289-A81F-6968EBC40030}">
      <dgm:prSet/>
      <dgm:spPr/>
      <dgm:t>
        <a:bodyPr/>
        <a:lstStyle/>
        <a:p>
          <a:endParaRPr lang="zh-TW" altLang="en-US"/>
        </a:p>
      </dgm:t>
    </dgm:pt>
    <dgm:pt modelId="{ACB5E187-86AA-470D-80AB-F06DD9419FA4}" type="parTrans" cxnId="{E3DE9B15-0BA0-4289-A81F-6968EBC40030}">
      <dgm:prSet/>
      <dgm:spPr/>
      <dgm:t>
        <a:bodyPr/>
        <a:lstStyle/>
        <a:p>
          <a:endParaRPr lang="zh-TW" altLang="en-US"/>
        </a:p>
      </dgm:t>
    </dgm:pt>
    <dgm:pt modelId="{12628C52-81A0-4A10-A704-DB465A82ACB3}" type="pres">
      <dgm:prSet presAssocID="{5F30BEBD-DD0F-4C95-BFD7-8EC0A82C9CFB}" presName="linearFlow" presStyleCnt="0">
        <dgm:presLayoutVars>
          <dgm:dir/>
          <dgm:animLvl val="lvl"/>
          <dgm:resizeHandles val="exact"/>
        </dgm:presLayoutVars>
      </dgm:prSet>
      <dgm:spPr/>
      <dgm:t>
        <a:bodyPr/>
        <a:lstStyle/>
        <a:p>
          <a:endParaRPr lang="zh-TW" altLang="en-US"/>
        </a:p>
      </dgm:t>
    </dgm:pt>
    <dgm:pt modelId="{BD187A0D-B334-413C-8219-6DDBE0AC8DD2}" type="pres">
      <dgm:prSet presAssocID="{47A447F8-BD2E-4B34-9209-4C9EFC0CF2CD}" presName="composite" presStyleCnt="0"/>
      <dgm:spPr/>
    </dgm:pt>
    <dgm:pt modelId="{F837200F-3513-4B2F-BFE4-CD1780DC38CE}" type="pres">
      <dgm:prSet presAssocID="{47A447F8-BD2E-4B34-9209-4C9EFC0CF2CD}" presName="parentText" presStyleLbl="alignNode1" presStyleIdx="0" presStyleCnt="3">
        <dgm:presLayoutVars>
          <dgm:chMax val="1"/>
          <dgm:bulletEnabled val="1"/>
        </dgm:presLayoutVars>
      </dgm:prSet>
      <dgm:spPr/>
      <dgm:t>
        <a:bodyPr/>
        <a:lstStyle/>
        <a:p>
          <a:endParaRPr lang="zh-TW" altLang="en-US"/>
        </a:p>
      </dgm:t>
    </dgm:pt>
    <dgm:pt modelId="{3268E4E8-72DE-4390-B099-9220F92566FF}" type="pres">
      <dgm:prSet presAssocID="{47A447F8-BD2E-4B34-9209-4C9EFC0CF2CD}" presName="descendantText" presStyleLbl="alignAcc1" presStyleIdx="0" presStyleCnt="3">
        <dgm:presLayoutVars>
          <dgm:bulletEnabled val="1"/>
        </dgm:presLayoutVars>
      </dgm:prSet>
      <dgm:spPr/>
      <dgm:t>
        <a:bodyPr/>
        <a:lstStyle/>
        <a:p>
          <a:endParaRPr lang="zh-TW" altLang="en-US"/>
        </a:p>
      </dgm:t>
    </dgm:pt>
    <dgm:pt modelId="{59FAD096-42F3-4634-AC91-EC9561DCDAA9}" type="pres">
      <dgm:prSet presAssocID="{4EE6F863-F38C-4FF0-8023-077F6C3DEFEB}" presName="sp" presStyleCnt="0"/>
      <dgm:spPr/>
    </dgm:pt>
    <dgm:pt modelId="{73532E85-5BA5-48E9-827B-7F311CDC9C34}" type="pres">
      <dgm:prSet presAssocID="{06E69A51-D05A-4994-A2E4-0F0A92FE7F29}" presName="composite" presStyleCnt="0"/>
      <dgm:spPr/>
    </dgm:pt>
    <dgm:pt modelId="{F73D5ED1-1389-4F68-A6D9-3D6E3DFBAC56}" type="pres">
      <dgm:prSet presAssocID="{06E69A51-D05A-4994-A2E4-0F0A92FE7F29}" presName="parentText" presStyleLbl="alignNode1" presStyleIdx="1" presStyleCnt="3">
        <dgm:presLayoutVars>
          <dgm:chMax val="1"/>
          <dgm:bulletEnabled val="1"/>
        </dgm:presLayoutVars>
      </dgm:prSet>
      <dgm:spPr/>
      <dgm:t>
        <a:bodyPr/>
        <a:lstStyle/>
        <a:p>
          <a:endParaRPr lang="zh-TW" altLang="en-US"/>
        </a:p>
      </dgm:t>
    </dgm:pt>
    <dgm:pt modelId="{368DBAC0-98D0-4602-AB23-DC03268DF959}" type="pres">
      <dgm:prSet presAssocID="{06E69A51-D05A-4994-A2E4-0F0A92FE7F29}" presName="descendantText" presStyleLbl="alignAcc1" presStyleIdx="1" presStyleCnt="3">
        <dgm:presLayoutVars>
          <dgm:bulletEnabled val="1"/>
        </dgm:presLayoutVars>
      </dgm:prSet>
      <dgm:spPr/>
      <dgm:t>
        <a:bodyPr/>
        <a:lstStyle/>
        <a:p>
          <a:endParaRPr lang="zh-TW" altLang="en-US"/>
        </a:p>
      </dgm:t>
    </dgm:pt>
    <dgm:pt modelId="{11AF349B-C099-4584-B797-7640DED20651}" type="pres">
      <dgm:prSet presAssocID="{4DA374E4-5A0B-4B3E-BA7E-D6AFF72BDEDF}" presName="sp" presStyleCnt="0"/>
      <dgm:spPr/>
    </dgm:pt>
    <dgm:pt modelId="{5C73D975-576A-43C7-90CF-19AF04122515}" type="pres">
      <dgm:prSet presAssocID="{D1D69EB1-317C-40A1-8A59-5C635D849081}" presName="composite" presStyleCnt="0"/>
      <dgm:spPr/>
    </dgm:pt>
    <dgm:pt modelId="{C62CA748-8602-4FB7-8FEB-3373BC41BA2F}" type="pres">
      <dgm:prSet presAssocID="{D1D69EB1-317C-40A1-8A59-5C635D849081}" presName="parentText" presStyleLbl="alignNode1" presStyleIdx="2" presStyleCnt="3">
        <dgm:presLayoutVars>
          <dgm:chMax val="1"/>
          <dgm:bulletEnabled val="1"/>
        </dgm:presLayoutVars>
      </dgm:prSet>
      <dgm:spPr/>
      <dgm:t>
        <a:bodyPr/>
        <a:lstStyle/>
        <a:p>
          <a:endParaRPr lang="zh-TW" altLang="en-US"/>
        </a:p>
      </dgm:t>
    </dgm:pt>
    <dgm:pt modelId="{224F38BB-D865-427A-A192-8A59637D67F7}" type="pres">
      <dgm:prSet presAssocID="{D1D69EB1-317C-40A1-8A59-5C635D849081}" presName="descendantText" presStyleLbl="alignAcc1" presStyleIdx="2" presStyleCnt="3">
        <dgm:presLayoutVars>
          <dgm:bulletEnabled val="1"/>
        </dgm:presLayoutVars>
      </dgm:prSet>
      <dgm:spPr/>
      <dgm:t>
        <a:bodyPr/>
        <a:lstStyle/>
        <a:p>
          <a:endParaRPr lang="zh-TW" altLang="en-US"/>
        </a:p>
      </dgm:t>
    </dgm:pt>
  </dgm:ptLst>
  <dgm:cxnLst>
    <dgm:cxn modelId="{31E93221-BDD5-48D5-8DBE-919F7EB4EB73}" type="presOf" srcId="{356D30C2-7A79-4704-94BD-13D25A221F69}" destId="{224F38BB-D865-427A-A192-8A59637D67F7}" srcOrd="0" destOrd="1" presId="urn:microsoft.com/office/officeart/2005/8/layout/chevron2"/>
    <dgm:cxn modelId="{C1A9555D-1BBC-4895-B218-9AE192D5107B}" type="presOf" srcId="{5F30BEBD-DD0F-4C95-BFD7-8EC0A82C9CFB}" destId="{12628C52-81A0-4A10-A704-DB465A82ACB3}" srcOrd="0" destOrd="0" presId="urn:microsoft.com/office/officeart/2005/8/layout/chevron2"/>
    <dgm:cxn modelId="{44C22FA6-DEA5-407C-9F4E-92B95E5DAF3B}" srcId="{D1D69EB1-317C-40A1-8A59-5C635D849081}" destId="{14D2FB2F-C04D-4EB3-807E-6EFAC35013D2}" srcOrd="0" destOrd="0" parTransId="{DEB892D5-B755-40DD-9394-4573A27B6ED9}" sibTransId="{303CED3D-CC4C-496D-9AE8-2E1D4A4C5A23}"/>
    <dgm:cxn modelId="{C072EB8B-61E8-48D5-8540-1ECB36D3661A}" type="presOf" srcId="{06E69A51-D05A-4994-A2E4-0F0A92FE7F29}" destId="{F73D5ED1-1389-4F68-A6D9-3D6E3DFBAC56}" srcOrd="0" destOrd="0" presId="urn:microsoft.com/office/officeart/2005/8/layout/chevron2"/>
    <dgm:cxn modelId="{9DCFA9AF-B668-431F-9B4B-11FC357E5F18}" srcId="{06E69A51-D05A-4994-A2E4-0F0A92FE7F29}" destId="{2815AFE1-90CC-41DB-B1FC-5022099DA0F2}" srcOrd="0" destOrd="0" parTransId="{457DE82D-91B8-4046-AC59-2844BD63C02E}" sibTransId="{F8D1DC1E-34EE-422A-AD7F-D6D7A14B328F}"/>
    <dgm:cxn modelId="{3E838F0F-ECA1-48DA-90AD-8081529092B7}" srcId="{5F30BEBD-DD0F-4C95-BFD7-8EC0A82C9CFB}" destId="{47A447F8-BD2E-4B34-9209-4C9EFC0CF2CD}" srcOrd="0" destOrd="0" parTransId="{F6865330-6B2C-432C-9A7C-B601F5E83934}" sibTransId="{4EE6F863-F38C-4FF0-8023-077F6C3DEFEB}"/>
    <dgm:cxn modelId="{57213227-75BD-44B7-A0FD-9C5FD714F412}" srcId="{06E69A51-D05A-4994-A2E4-0F0A92FE7F29}" destId="{26A4B1B7-F092-450D-972C-C0728087B096}" srcOrd="1" destOrd="0" parTransId="{311DEDCD-2C1F-41A1-B344-2BB7B86C228E}" sibTransId="{ECB22004-D2B6-41F4-BFEB-55B1A07CCCF3}"/>
    <dgm:cxn modelId="{8C7A5F72-DD08-44AA-835F-8A8FA01F136B}" type="presOf" srcId="{14D2FB2F-C04D-4EB3-807E-6EFAC35013D2}" destId="{224F38BB-D865-427A-A192-8A59637D67F7}" srcOrd="0" destOrd="0" presId="urn:microsoft.com/office/officeart/2005/8/layout/chevron2"/>
    <dgm:cxn modelId="{B57683BA-676E-4638-B9C1-B374CF724654}" type="presOf" srcId="{2815AFE1-90CC-41DB-B1FC-5022099DA0F2}" destId="{368DBAC0-98D0-4602-AB23-DC03268DF959}" srcOrd="0" destOrd="0" presId="urn:microsoft.com/office/officeart/2005/8/layout/chevron2"/>
    <dgm:cxn modelId="{86C5830D-53CA-4027-9188-C99BA26450C5}" type="presOf" srcId="{26A4B1B7-F092-450D-972C-C0728087B096}" destId="{368DBAC0-98D0-4602-AB23-DC03268DF959}" srcOrd="0" destOrd="1" presId="urn:microsoft.com/office/officeart/2005/8/layout/chevron2"/>
    <dgm:cxn modelId="{B3BF7C54-9CFD-46AD-9A14-104BE0F3762A}" srcId="{47A447F8-BD2E-4B34-9209-4C9EFC0CF2CD}" destId="{51C554CA-B4E9-47A7-8FEC-403D6D2CE09B}" srcOrd="0" destOrd="0" parTransId="{24633740-78D4-40D6-A644-8AC78DBEDA25}" sibTransId="{9B8BC8DD-7202-4D4F-BA3C-31914766EE6F}"/>
    <dgm:cxn modelId="{FF03D373-01E9-474C-A1D5-6CC960E74731}" type="presOf" srcId="{D1D69EB1-317C-40A1-8A59-5C635D849081}" destId="{C62CA748-8602-4FB7-8FEB-3373BC41BA2F}" srcOrd="0" destOrd="0" presId="urn:microsoft.com/office/officeart/2005/8/layout/chevron2"/>
    <dgm:cxn modelId="{E3DE9B15-0BA0-4289-A81F-6968EBC40030}" srcId="{5F30BEBD-DD0F-4C95-BFD7-8EC0A82C9CFB}" destId="{06E69A51-D05A-4994-A2E4-0F0A92FE7F29}" srcOrd="1" destOrd="0" parTransId="{ACB5E187-86AA-470D-80AB-F06DD9419FA4}" sibTransId="{4DA374E4-5A0B-4B3E-BA7E-D6AFF72BDEDF}"/>
    <dgm:cxn modelId="{F9F7D452-DAD7-458B-911D-FA9971D38363}" type="presOf" srcId="{47A447F8-BD2E-4B34-9209-4C9EFC0CF2CD}" destId="{F837200F-3513-4B2F-BFE4-CD1780DC38CE}" srcOrd="0" destOrd="0" presId="urn:microsoft.com/office/officeart/2005/8/layout/chevron2"/>
    <dgm:cxn modelId="{E087F48B-3833-4F5E-BC1E-9DE660EDF853}" srcId="{D1D69EB1-317C-40A1-8A59-5C635D849081}" destId="{356D30C2-7A79-4704-94BD-13D25A221F69}" srcOrd="1" destOrd="0" parTransId="{80E66D85-6A46-4B15-8C2D-CB6EB8A9D739}" sibTransId="{6D1253B6-1F21-4B6D-AE80-ED55C54C0C47}"/>
    <dgm:cxn modelId="{BD0EF660-FBA4-4BAD-B71C-7B5CB067897A}" srcId="{5F30BEBD-DD0F-4C95-BFD7-8EC0A82C9CFB}" destId="{D1D69EB1-317C-40A1-8A59-5C635D849081}" srcOrd="2" destOrd="0" parTransId="{F833EDF5-72A1-445A-BF82-218AB179081C}" sibTransId="{36C82004-E4DC-4D31-A109-B7CC271C23E5}"/>
    <dgm:cxn modelId="{0AD36A87-E1DF-4CF1-BAB5-B45567A4ED92}" type="presOf" srcId="{51C554CA-B4E9-47A7-8FEC-403D6D2CE09B}" destId="{3268E4E8-72DE-4390-B099-9220F92566FF}" srcOrd="0" destOrd="0" presId="urn:microsoft.com/office/officeart/2005/8/layout/chevron2"/>
    <dgm:cxn modelId="{E1695120-D896-492D-A517-F2D52DD01326}" type="presParOf" srcId="{12628C52-81A0-4A10-A704-DB465A82ACB3}" destId="{BD187A0D-B334-413C-8219-6DDBE0AC8DD2}" srcOrd="0" destOrd="0" presId="urn:microsoft.com/office/officeart/2005/8/layout/chevron2"/>
    <dgm:cxn modelId="{F9E1F1F0-8F57-45F1-9BC5-40A55FFF6E66}" type="presParOf" srcId="{BD187A0D-B334-413C-8219-6DDBE0AC8DD2}" destId="{F837200F-3513-4B2F-BFE4-CD1780DC38CE}" srcOrd="0" destOrd="0" presId="urn:microsoft.com/office/officeart/2005/8/layout/chevron2"/>
    <dgm:cxn modelId="{7C7027BD-CB84-4531-826B-E709334D2B57}" type="presParOf" srcId="{BD187A0D-B334-413C-8219-6DDBE0AC8DD2}" destId="{3268E4E8-72DE-4390-B099-9220F92566FF}" srcOrd="1" destOrd="0" presId="urn:microsoft.com/office/officeart/2005/8/layout/chevron2"/>
    <dgm:cxn modelId="{F8D754FC-9900-4B36-B6E8-6476CF59EE28}" type="presParOf" srcId="{12628C52-81A0-4A10-A704-DB465A82ACB3}" destId="{59FAD096-42F3-4634-AC91-EC9561DCDAA9}" srcOrd="1" destOrd="0" presId="urn:microsoft.com/office/officeart/2005/8/layout/chevron2"/>
    <dgm:cxn modelId="{A7C54E1A-377E-4A50-8FEF-CE4DAE89744D}" type="presParOf" srcId="{12628C52-81A0-4A10-A704-DB465A82ACB3}" destId="{73532E85-5BA5-48E9-827B-7F311CDC9C34}" srcOrd="2" destOrd="0" presId="urn:microsoft.com/office/officeart/2005/8/layout/chevron2"/>
    <dgm:cxn modelId="{7E24920C-C295-46F3-B303-7C78312C9803}" type="presParOf" srcId="{73532E85-5BA5-48E9-827B-7F311CDC9C34}" destId="{F73D5ED1-1389-4F68-A6D9-3D6E3DFBAC56}" srcOrd="0" destOrd="0" presId="urn:microsoft.com/office/officeart/2005/8/layout/chevron2"/>
    <dgm:cxn modelId="{57B7C34D-90A8-4EA1-B23C-51E1850DE838}" type="presParOf" srcId="{73532E85-5BA5-48E9-827B-7F311CDC9C34}" destId="{368DBAC0-98D0-4602-AB23-DC03268DF959}" srcOrd="1" destOrd="0" presId="urn:microsoft.com/office/officeart/2005/8/layout/chevron2"/>
    <dgm:cxn modelId="{282C3B9F-F649-47EC-9C2A-0405046B80E9}" type="presParOf" srcId="{12628C52-81A0-4A10-A704-DB465A82ACB3}" destId="{11AF349B-C099-4584-B797-7640DED20651}" srcOrd="3" destOrd="0" presId="urn:microsoft.com/office/officeart/2005/8/layout/chevron2"/>
    <dgm:cxn modelId="{3FB99378-EEE3-40D7-8A5A-63864D408BFC}" type="presParOf" srcId="{12628C52-81A0-4A10-A704-DB465A82ACB3}" destId="{5C73D975-576A-43C7-90CF-19AF04122515}" srcOrd="4" destOrd="0" presId="urn:microsoft.com/office/officeart/2005/8/layout/chevron2"/>
    <dgm:cxn modelId="{43D0FC96-7E8E-4F99-9791-8A5A92D674CB}" type="presParOf" srcId="{5C73D975-576A-43C7-90CF-19AF04122515}" destId="{C62CA748-8602-4FB7-8FEB-3373BC41BA2F}" srcOrd="0" destOrd="0" presId="urn:microsoft.com/office/officeart/2005/8/layout/chevron2"/>
    <dgm:cxn modelId="{9D00EDA5-CB45-419E-A7B4-64E2A3274820}" type="presParOf" srcId="{5C73D975-576A-43C7-90CF-19AF04122515}" destId="{224F38BB-D865-427A-A192-8A59637D67F7}" srcOrd="1" destOrd="0" presId="urn:microsoft.com/office/officeart/2005/8/layout/chevron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5F30BEBD-DD0F-4C95-BFD7-8EC0A82C9CFB}" type="doc">
      <dgm:prSet loTypeId="urn:microsoft.com/office/officeart/2005/8/layout/chevron2" loCatId="list" qsTypeId="urn:microsoft.com/office/officeart/2005/8/quickstyle/simple1" qsCatId="simple" csTypeId="urn:microsoft.com/office/officeart/2005/8/colors/colorful5" csCatId="colorful" phldr="1"/>
      <dgm:spPr/>
      <dgm:t>
        <a:bodyPr/>
        <a:lstStyle/>
        <a:p>
          <a:endParaRPr lang="zh-TW" altLang="en-US"/>
        </a:p>
      </dgm:t>
    </dgm:pt>
    <dgm:pt modelId="{47A447F8-BD2E-4B34-9209-4C9EFC0CF2CD}">
      <dgm:prSet phldrT="[文字]" custT="1">
        <dgm:style>
          <a:lnRef idx="1">
            <a:schemeClr val="accent3"/>
          </a:lnRef>
          <a:fillRef idx="2">
            <a:schemeClr val="accent3"/>
          </a:fillRef>
          <a:effectRef idx="1">
            <a:schemeClr val="accent3"/>
          </a:effectRef>
          <a:fontRef idx="minor">
            <a:schemeClr val="dk1"/>
          </a:fontRef>
        </dgm:style>
      </dgm:prSet>
      <dgm:spPr/>
      <dgm:t>
        <a:bodyPr/>
        <a:lstStyle/>
        <a:p>
          <a:r>
            <a:rPr lang="en-US" altLang="zh-TW" sz="2000" dirty="0" smtClean="0">
              <a:latin typeface="標楷體" pitchFamily="65" charset="-120"/>
              <a:ea typeface="標楷體" pitchFamily="65" charset="-120"/>
            </a:rPr>
            <a:t>2012</a:t>
          </a:r>
          <a:r>
            <a:rPr lang="zh-TW" altLang="zh-TW" sz="1500" dirty="0" smtClean="0">
              <a:latin typeface="標楷體" pitchFamily="65" charset="-120"/>
              <a:ea typeface="標楷體" pitchFamily="65" charset="-120"/>
            </a:rPr>
            <a:t>年</a:t>
          </a:r>
          <a:r>
            <a:rPr lang="zh-TW" altLang="en-US" sz="1500" dirty="0" smtClean="0">
              <a:latin typeface="標楷體" pitchFamily="65" charset="-120"/>
              <a:ea typeface="標楷體" pitchFamily="65" charset="-120"/>
            </a:rPr>
            <a:t>  </a:t>
          </a:r>
          <a:endParaRPr lang="zh-TW" altLang="en-US" sz="1500" dirty="0"/>
        </a:p>
      </dgm:t>
    </dgm:pt>
    <dgm:pt modelId="{F6865330-6B2C-432C-9A7C-B601F5E83934}" type="parTrans" cxnId="{3E838F0F-ECA1-48DA-90AD-8081529092B7}">
      <dgm:prSet/>
      <dgm:spPr/>
      <dgm:t>
        <a:bodyPr/>
        <a:lstStyle/>
        <a:p>
          <a:endParaRPr lang="zh-TW" altLang="en-US"/>
        </a:p>
      </dgm:t>
    </dgm:pt>
    <dgm:pt modelId="{4EE6F863-F38C-4FF0-8023-077F6C3DEFEB}" type="sibTrans" cxnId="{3E838F0F-ECA1-48DA-90AD-8081529092B7}">
      <dgm:prSet/>
      <dgm:spPr/>
      <dgm:t>
        <a:bodyPr/>
        <a:lstStyle/>
        <a:p>
          <a:endParaRPr lang="zh-TW" altLang="en-US"/>
        </a:p>
      </dgm:t>
    </dgm:pt>
    <dgm:pt modelId="{51C554CA-B4E9-47A7-8FEC-403D6D2CE09B}">
      <dgm:prSet phldrT="[文字]" custT="1">
        <dgm:style>
          <a:lnRef idx="2">
            <a:schemeClr val="accent1"/>
          </a:lnRef>
          <a:fillRef idx="1">
            <a:schemeClr val="lt1"/>
          </a:fillRef>
          <a:effectRef idx="0">
            <a:schemeClr val="accent1"/>
          </a:effectRef>
          <a:fontRef idx="minor">
            <a:schemeClr val="dk1"/>
          </a:fontRef>
        </dgm:style>
      </dgm:prSet>
      <dgm:spPr/>
      <dgm:t>
        <a:bodyPr/>
        <a:lstStyle/>
        <a:p>
          <a:r>
            <a:rPr lang="zh-TW" altLang="en-US" sz="1800" dirty="0" smtClean="0">
              <a:latin typeface="標楷體" pitchFamily="65" charset="-120"/>
              <a:ea typeface="標楷體" pitchFamily="65" charset="-120"/>
            </a:rPr>
            <a:t>函頒</a:t>
          </a:r>
          <a:r>
            <a:rPr lang="zh-TW" altLang="zh-TW" sz="1800" dirty="0" smtClean="0">
              <a:latin typeface="標楷體" pitchFamily="65" charset="-120"/>
              <a:ea typeface="標楷體" pitchFamily="65" charset="-120"/>
            </a:rPr>
            <a:t>「性別平等大步走</a:t>
          </a:r>
          <a:r>
            <a:rPr lang="en-US" altLang="zh-TW" sz="1800" dirty="0" smtClean="0">
              <a:latin typeface="標楷體" pitchFamily="65" charset="-120"/>
              <a:ea typeface="標楷體" pitchFamily="65" charset="-120"/>
            </a:rPr>
            <a:t>-</a:t>
          </a:r>
          <a:r>
            <a:rPr lang="zh-TW" altLang="zh-TW" sz="1800" dirty="0" smtClean="0">
              <a:latin typeface="標楷體" pitchFamily="65" charset="-120"/>
              <a:ea typeface="標楷體" pitchFamily="65" charset="-120"/>
            </a:rPr>
            <a:t>落實『消除對婦女一切形式歧視公約』計畫」</a:t>
          </a:r>
          <a:r>
            <a:rPr lang="en-US" altLang="zh-TW" sz="1800" dirty="0" smtClean="0">
              <a:latin typeface="標楷體" pitchFamily="65" charset="-120"/>
              <a:ea typeface="標楷體" pitchFamily="65" charset="-120"/>
            </a:rPr>
            <a:t> </a:t>
          </a:r>
          <a:endParaRPr lang="zh-TW" altLang="en-US" sz="1800" dirty="0">
            <a:latin typeface="標楷體" pitchFamily="65" charset="-120"/>
            <a:ea typeface="標楷體" pitchFamily="65" charset="-120"/>
          </a:endParaRPr>
        </a:p>
      </dgm:t>
    </dgm:pt>
    <dgm:pt modelId="{24633740-78D4-40D6-A644-8AC78DBEDA25}" type="parTrans" cxnId="{B3BF7C54-9CFD-46AD-9A14-104BE0F3762A}">
      <dgm:prSet/>
      <dgm:spPr/>
      <dgm:t>
        <a:bodyPr/>
        <a:lstStyle/>
        <a:p>
          <a:endParaRPr lang="zh-TW" altLang="en-US"/>
        </a:p>
      </dgm:t>
    </dgm:pt>
    <dgm:pt modelId="{9B8BC8DD-7202-4D4F-BA3C-31914766EE6F}" type="sibTrans" cxnId="{B3BF7C54-9CFD-46AD-9A14-104BE0F3762A}">
      <dgm:prSet/>
      <dgm:spPr/>
      <dgm:t>
        <a:bodyPr/>
        <a:lstStyle/>
        <a:p>
          <a:endParaRPr lang="zh-TW" altLang="en-US"/>
        </a:p>
      </dgm:t>
    </dgm:pt>
    <dgm:pt modelId="{2D07D720-8347-4B2C-9476-F85BFD8B1725}">
      <dgm:prSet custT="1">
        <dgm:style>
          <a:lnRef idx="2">
            <a:schemeClr val="accent2"/>
          </a:lnRef>
          <a:fillRef idx="1">
            <a:schemeClr val="lt1"/>
          </a:fillRef>
          <a:effectRef idx="0">
            <a:schemeClr val="accent2"/>
          </a:effectRef>
          <a:fontRef idx="minor">
            <a:schemeClr val="dk1"/>
          </a:fontRef>
        </dgm:style>
      </dgm:prSet>
      <dgm:spPr/>
      <dgm:t>
        <a:bodyPr/>
        <a:lstStyle/>
        <a:p>
          <a:r>
            <a:rPr lang="zh-TW" altLang="en-US" sz="2000" u="none" dirty="0" smtClean="0">
              <a:latin typeface="標楷體" pitchFamily="65" charset="-120"/>
              <a:ea typeface="標楷體" pitchFamily="65" charset="-120"/>
            </a:rPr>
            <a:t>召開</a:t>
          </a:r>
          <a:r>
            <a:rPr lang="en-US" sz="2000" u="none" dirty="0" smtClean="0">
              <a:latin typeface="標楷體" pitchFamily="65" charset="-120"/>
              <a:ea typeface="標楷體" pitchFamily="65" charset="-120"/>
            </a:rPr>
            <a:t>24</a:t>
          </a:r>
          <a:r>
            <a:rPr lang="zh-TW" sz="2000" u="none" dirty="0" smtClean="0">
              <a:latin typeface="標楷體" pitchFamily="65" charset="-120"/>
              <a:ea typeface="標楷體" pitchFamily="65" charset="-120"/>
            </a:rPr>
            <a:t>場次「審查各機關對</a:t>
          </a:r>
          <a:r>
            <a:rPr lang="en-US" sz="2000" u="none" dirty="0" smtClean="0">
              <a:latin typeface="標楷體" pitchFamily="65" charset="-120"/>
              <a:ea typeface="標楷體" pitchFamily="65" charset="-120"/>
            </a:rPr>
            <a:t>CEDAW</a:t>
          </a:r>
          <a:r>
            <a:rPr lang="zh-TW" sz="2000" u="none" dirty="0" smtClean="0">
              <a:latin typeface="標楷體" pitchFamily="65" charset="-120"/>
              <a:ea typeface="標楷體" pitchFamily="65" charset="-120"/>
            </a:rPr>
            <a:t>總結意見初步回應會議」</a:t>
          </a:r>
          <a:endParaRPr lang="zh-TW" altLang="en-US" sz="2000" dirty="0"/>
        </a:p>
      </dgm:t>
    </dgm:pt>
    <dgm:pt modelId="{CC00AA18-0D6D-47C9-BA5B-17007128B5F3}" type="parTrans" cxnId="{030E64E8-0D24-4DA5-95AE-86D89164DED0}">
      <dgm:prSet/>
      <dgm:spPr/>
      <dgm:t>
        <a:bodyPr/>
        <a:lstStyle/>
        <a:p>
          <a:endParaRPr lang="zh-TW" altLang="en-US"/>
        </a:p>
      </dgm:t>
    </dgm:pt>
    <dgm:pt modelId="{FDC785C5-EEAD-4AE8-ADFD-A5F70E7534ED}" type="sibTrans" cxnId="{030E64E8-0D24-4DA5-95AE-86D89164DED0}">
      <dgm:prSet/>
      <dgm:spPr/>
      <dgm:t>
        <a:bodyPr/>
        <a:lstStyle/>
        <a:p>
          <a:endParaRPr lang="zh-TW" altLang="en-US"/>
        </a:p>
      </dgm:t>
    </dgm:pt>
    <dgm:pt modelId="{76E3E1F2-35E7-4886-9CD5-5EF224C9C634}">
      <dgm:prSet phldrT="[文字]">
        <dgm:style>
          <a:lnRef idx="2">
            <a:schemeClr val="accent1"/>
          </a:lnRef>
          <a:fillRef idx="1">
            <a:schemeClr val="lt1"/>
          </a:fillRef>
          <a:effectRef idx="0">
            <a:schemeClr val="accent1"/>
          </a:effectRef>
          <a:fontRef idx="minor">
            <a:schemeClr val="dk1"/>
          </a:fontRef>
        </dgm:style>
      </dgm:prSet>
      <dgm:spPr/>
      <dgm:t>
        <a:bodyPr/>
        <a:lstStyle/>
        <a:p>
          <a:pPr marL="0" marR="0" indent="0" defTabSz="914400" eaLnBrk="1" fontAlgn="auto" latinLnBrk="0" hangingPunct="1">
            <a:lnSpc>
              <a:spcPct val="100000"/>
            </a:lnSpc>
            <a:spcBef>
              <a:spcPts val="0"/>
            </a:spcBef>
            <a:spcAft>
              <a:spcPts val="0"/>
            </a:spcAft>
            <a:buClrTx/>
            <a:buSzTx/>
            <a:buFontTx/>
            <a:buNone/>
            <a:tabLst/>
            <a:defRPr/>
          </a:pPr>
          <a:r>
            <a:rPr lang="en-US" altLang="zh-TW" dirty="0" smtClean="0">
              <a:latin typeface="標楷體" pitchFamily="65" charset="-120"/>
              <a:ea typeface="標楷體" pitchFamily="65" charset="-120"/>
            </a:rPr>
            <a:t>2013</a:t>
          </a:r>
          <a:r>
            <a:rPr lang="zh-TW" altLang="zh-TW" dirty="0" smtClean="0">
              <a:latin typeface="標楷體" pitchFamily="65" charset="-120"/>
              <a:ea typeface="標楷體" pitchFamily="65" charset="-120"/>
            </a:rPr>
            <a:t>年</a:t>
          </a:r>
          <a:endParaRPr lang="zh-TW" altLang="en-US" dirty="0">
            <a:latin typeface="標楷體" pitchFamily="65" charset="-120"/>
            <a:ea typeface="標楷體" pitchFamily="65" charset="-120"/>
          </a:endParaRPr>
        </a:p>
      </dgm:t>
    </dgm:pt>
    <dgm:pt modelId="{EF80218D-65EF-4FB6-9047-7684D1C9FFAF}" type="parTrans" cxnId="{501999B8-DF4B-4670-9232-901E3322053D}">
      <dgm:prSet/>
      <dgm:spPr/>
      <dgm:t>
        <a:bodyPr/>
        <a:lstStyle/>
        <a:p>
          <a:endParaRPr lang="zh-TW" altLang="en-US"/>
        </a:p>
      </dgm:t>
    </dgm:pt>
    <dgm:pt modelId="{199F306C-37D4-498B-90FD-1CC9CED965BF}" type="sibTrans" cxnId="{501999B8-DF4B-4670-9232-901E3322053D}">
      <dgm:prSet/>
      <dgm:spPr/>
      <dgm:t>
        <a:bodyPr/>
        <a:lstStyle/>
        <a:p>
          <a:endParaRPr lang="zh-TW" altLang="en-US"/>
        </a:p>
      </dgm:t>
    </dgm:pt>
    <dgm:pt modelId="{C6047D2B-933E-4986-9ED8-36A6226673D6}">
      <dgm:prSet custT="1"/>
      <dgm:spPr/>
      <dgm:t>
        <a:bodyPr/>
        <a:lstStyle/>
        <a:p>
          <a:pPr marL="0" marR="0" indent="0" defTabSz="914400" eaLnBrk="1" fontAlgn="auto" latinLnBrk="0" hangingPunct="1">
            <a:lnSpc>
              <a:spcPct val="100000"/>
            </a:lnSpc>
            <a:spcBef>
              <a:spcPts val="0"/>
            </a:spcBef>
            <a:spcAft>
              <a:spcPts val="0"/>
            </a:spcAft>
            <a:buClrTx/>
            <a:buSzTx/>
            <a:buFontTx/>
            <a:buNone/>
            <a:tabLst/>
            <a:defRPr/>
          </a:pPr>
          <a:r>
            <a:rPr lang="zh-TW" altLang="en-US" sz="1800" dirty="0" smtClean="0">
              <a:latin typeface="標楷體" pitchFamily="65" charset="-120"/>
              <a:ea typeface="標楷體" pitchFamily="65" charset="-120"/>
            </a:rPr>
            <a:t>撰寫第</a:t>
          </a:r>
          <a:r>
            <a:rPr lang="en-US" altLang="zh-TW" sz="1800" dirty="0" smtClean="0">
              <a:latin typeface="標楷體" pitchFamily="65" charset="-120"/>
              <a:ea typeface="標楷體" pitchFamily="65" charset="-120"/>
            </a:rPr>
            <a:t>2</a:t>
          </a:r>
          <a:r>
            <a:rPr lang="zh-TW" altLang="en-US" sz="1800" dirty="0" smtClean="0">
              <a:latin typeface="標楷體" pitchFamily="65" charset="-120"/>
              <a:ea typeface="標楷體" pitchFamily="65" charset="-120"/>
            </a:rPr>
            <a:t>次國家報告</a:t>
          </a:r>
          <a:endParaRPr lang="zh-TW" altLang="en-US" sz="1800" dirty="0" smtClean="0"/>
        </a:p>
        <a:p>
          <a:pPr marL="228600" indent="0" defTabSz="977900">
            <a:lnSpc>
              <a:spcPct val="90000"/>
            </a:lnSpc>
            <a:spcBef>
              <a:spcPct val="0"/>
            </a:spcBef>
            <a:spcAft>
              <a:spcPct val="15000"/>
            </a:spcAft>
            <a:buNone/>
          </a:pPr>
          <a:endParaRPr lang="zh-TW" altLang="en-US" dirty="0"/>
        </a:p>
      </dgm:t>
    </dgm:pt>
    <dgm:pt modelId="{45B0ECD4-9A44-4E6C-8E17-C7E52C1E26E6}" type="parTrans" cxnId="{3CD64DCF-072F-4A83-B615-F3E616D701BF}">
      <dgm:prSet/>
      <dgm:spPr/>
      <dgm:t>
        <a:bodyPr/>
        <a:lstStyle/>
        <a:p>
          <a:endParaRPr lang="zh-TW" altLang="en-US"/>
        </a:p>
      </dgm:t>
    </dgm:pt>
    <dgm:pt modelId="{0F34B43F-C55A-4001-91A4-D34111ED3073}" type="sibTrans" cxnId="{3CD64DCF-072F-4A83-B615-F3E616D701BF}">
      <dgm:prSet/>
      <dgm:spPr/>
      <dgm:t>
        <a:bodyPr/>
        <a:lstStyle/>
        <a:p>
          <a:endParaRPr lang="zh-TW" altLang="en-US"/>
        </a:p>
      </dgm:t>
    </dgm:pt>
    <dgm:pt modelId="{7EFB754A-3E99-4BBF-A059-19116612338A}">
      <dgm:prSet custT="1">
        <dgm:style>
          <a:lnRef idx="2">
            <a:schemeClr val="accent2"/>
          </a:lnRef>
          <a:fillRef idx="1">
            <a:schemeClr val="lt1"/>
          </a:fillRef>
          <a:effectRef idx="0">
            <a:schemeClr val="accent2"/>
          </a:effectRef>
          <a:fontRef idx="minor">
            <a:schemeClr val="dk1"/>
          </a:fontRef>
        </dgm:style>
      </dgm:prSet>
      <dgm:spPr/>
      <dgm:t>
        <a:bodyPr/>
        <a:lstStyle/>
        <a:p>
          <a:r>
            <a:rPr lang="en-US" altLang="zh-TW" sz="1900" dirty="0" smtClean="0">
              <a:latin typeface="標楷體" pitchFamily="65" charset="-120"/>
              <a:ea typeface="標楷體" pitchFamily="65" charset="-120"/>
            </a:rPr>
            <a:t>2015</a:t>
          </a:r>
          <a:r>
            <a:rPr lang="zh-TW" altLang="en-US" sz="1900" dirty="0" smtClean="0">
              <a:latin typeface="標楷體" pitchFamily="65" charset="-120"/>
              <a:ea typeface="標楷體" pitchFamily="65" charset="-120"/>
            </a:rPr>
            <a:t>、</a:t>
          </a:r>
          <a:r>
            <a:rPr lang="en-US" altLang="zh-TW" sz="1900" dirty="0" smtClean="0">
              <a:latin typeface="標楷體" pitchFamily="65" charset="-120"/>
              <a:ea typeface="標楷體" pitchFamily="65" charset="-120"/>
            </a:rPr>
            <a:t>2016</a:t>
          </a:r>
          <a:r>
            <a:rPr lang="zh-TW" altLang="en-US" sz="1900" dirty="0" smtClean="0">
              <a:latin typeface="標楷體" pitchFamily="65" charset="-120"/>
              <a:ea typeface="標楷體" pitchFamily="65" charset="-120"/>
            </a:rPr>
            <a:t>年 </a:t>
          </a:r>
          <a:endParaRPr lang="zh-TW" altLang="en-US" sz="1900" dirty="0"/>
        </a:p>
      </dgm:t>
    </dgm:pt>
    <dgm:pt modelId="{8DE985F9-0166-4047-B5D4-7EAE52D75905}" type="parTrans" cxnId="{096A9AA0-BC7F-49B8-9AAE-18CEDE4B40AF}">
      <dgm:prSet/>
      <dgm:spPr/>
      <dgm:t>
        <a:bodyPr/>
        <a:lstStyle/>
        <a:p>
          <a:endParaRPr lang="zh-TW" altLang="en-US"/>
        </a:p>
      </dgm:t>
    </dgm:pt>
    <dgm:pt modelId="{33D9184E-47A2-4B2D-BC76-A80C0A304884}" type="sibTrans" cxnId="{096A9AA0-BC7F-49B8-9AAE-18CEDE4B40AF}">
      <dgm:prSet/>
      <dgm:spPr/>
      <dgm:t>
        <a:bodyPr/>
        <a:lstStyle/>
        <a:p>
          <a:endParaRPr lang="zh-TW" altLang="en-US"/>
        </a:p>
      </dgm:t>
    </dgm:pt>
    <dgm:pt modelId="{A12F0936-E8FC-4B4F-9F4C-68A7958C86B0}">
      <dgm:prSet custT="1">
        <dgm:style>
          <a:lnRef idx="2">
            <a:schemeClr val="accent2"/>
          </a:lnRef>
          <a:fillRef idx="1">
            <a:schemeClr val="lt1"/>
          </a:fillRef>
          <a:effectRef idx="0">
            <a:schemeClr val="accent2"/>
          </a:effectRef>
          <a:fontRef idx="minor">
            <a:schemeClr val="dk1"/>
          </a:fontRef>
        </dgm:style>
      </dgm:prSet>
      <dgm:spPr/>
      <dgm:t>
        <a:bodyPr/>
        <a:lstStyle/>
        <a:p>
          <a:r>
            <a:rPr lang="zh-TW" altLang="en-US" sz="2000" dirty="0" smtClean="0">
              <a:latin typeface="標楷體" pitchFamily="65" charset="-120"/>
              <a:ea typeface="標楷體" pitchFamily="65" charset="-120"/>
            </a:rPr>
            <a:t>辦理第</a:t>
          </a:r>
          <a:r>
            <a:rPr lang="en-US" altLang="zh-TW" sz="2000" dirty="0" smtClean="0">
              <a:latin typeface="標楷體" pitchFamily="65" charset="-120"/>
              <a:ea typeface="標楷體" pitchFamily="65" charset="-120"/>
            </a:rPr>
            <a:t>2</a:t>
          </a:r>
          <a:r>
            <a:rPr lang="zh-TW" altLang="en-US" sz="2000" dirty="0" smtClean="0">
              <a:latin typeface="標楷體" pitchFamily="65" charset="-120"/>
              <a:ea typeface="標楷體" pitchFamily="65" charset="-120"/>
            </a:rPr>
            <a:t>次國家報告國外專家審查暨發表會</a:t>
          </a:r>
          <a:endParaRPr lang="zh-TW" altLang="en-US" sz="2000" dirty="0"/>
        </a:p>
      </dgm:t>
    </dgm:pt>
    <dgm:pt modelId="{4AA683E7-DF08-4911-AF99-EA340B5123B2}" type="parTrans" cxnId="{F7AB67E3-DEAE-4CC0-88D8-173787C6D1C0}">
      <dgm:prSet/>
      <dgm:spPr/>
      <dgm:t>
        <a:bodyPr/>
        <a:lstStyle/>
        <a:p>
          <a:endParaRPr lang="zh-TW" altLang="en-US"/>
        </a:p>
      </dgm:t>
    </dgm:pt>
    <dgm:pt modelId="{1681FA7F-D985-43E5-BD19-CDDD26F34A7D}" type="sibTrans" cxnId="{F7AB67E3-DEAE-4CC0-88D8-173787C6D1C0}">
      <dgm:prSet/>
      <dgm:spPr/>
      <dgm:t>
        <a:bodyPr/>
        <a:lstStyle/>
        <a:p>
          <a:endParaRPr lang="zh-TW" altLang="en-US"/>
        </a:p>
      </dgm:t>
    </dgm:pt>
    <dgm:pt modelId="{EBC4312D-AB53-4932-B17A-5FABA7990DF2}">
      <dgm:prSet phldrT="[文字]" custT="1">
        <dgm:style>
          <a:lnRef idx="1">
            <a:schemeClr val="accent6"/>
          </a:lnRef>
          <a:fillRef idx="2">
            <a:schemeClr val="accent6"/>
          </a:fillRef>
          <a:effectRef idx="1">
            <a:schemeClr val="accent6"/>
          </a:effectRef>
          <a:fontRef idx="minor">
            <a:schemeClr val="dk1"/>
          </a:fontRef>
        </dgm:style>
      </dgm:prSet>
      <dgm:spPr/>
      <dgm:t>
        <a:bodyPr/>
        <a:lstStyle/>
        <a:p>
          <a:r>
            <a:rPr lang="en-US" altLang="zh-TW" sz="1800" dirty="0" smtClean="0">
              <a:latin typeface="標楷體" pitchFamily="65" charset="-120"/>
              <a:ea typeface="標楷體" pitchFamily="65" charset="-120"/>
            </a:rPr>
            <a:t>2014</a:t>
          </a:r>
          <a:r>
            <a:rPr lang="zh-TW" altLang="en-US" sz="1800" dirty="0" smtClean="0">
              <a:latin typeface="標楷體" pitchFamily="65" charset="-120"/>
              <a:ea typeface="標楷體" pitchFamily="65" charset="-120"/>
            </a:rPr>
            <a:t>、</a:t>
          </a:r>
          <a:r>
            <a:rPr lang="en-US" altLang="zh-TW" sz="1800" dirty="0" smtClean="0">
              <a:latin typeface="標楷體" pitchFamily="65" charset="-120"/>
              <a:ea typeface="標楷體" pitchFamily="65" charset="-120"/>
            </a:rPr>
            <a:t>2015</a:t>
          </a:r>
          <a:r>
            <a:rPr lang="zh-TW" altLang="zh-TW" sz="1800" dirty="0" smtClean="0">
              <a:latin typeface="標楷體" pitchFamily="65" charset="-120"/>
              <a:ea typeface="標楷體" pitchFamily="65" charset="-120"/>
            </a:rPr>
            <a:t>年</a:t>
          </a:r>
          <a:r>
            <a:rPr lang="zh-TW" altLang="en-US" sz="1800" dirty="0" smtClean="0">
              <a:latin typeface="標楷體" pitchFamily="65" charset="-120"/>
              <a:ea typeface="標楷體" pitchFamily="65" charset="-120"/>
            </a:rPr>
            <a:t>   </a:t>
          </a:r>
          <a:endParaRPr lang="zh-TW" altLang="en-US" dirty="0"/>
        </a:p>
      </dgm:t>
    </dgm:pt>
    <dgm:pt modelId="{06A991AC-FCE7-478E-9441-358CB6F7491F}" type="sibTrans" cxnId="{FDE5A200-36AA-4870-850D-75BC21DD41B2}">
      <dgm:prSet/>
      <dgm:spPr/>
      <dgm:t>
        <a:bodyPr/>
        <a:lstStyle/>
        <a:p>
          <a:endParaRPr lang="zh-TW" altLang="en-US"/>
        </a:p>
      </dgm:t>
    </dgm:pt>
    <dgm:pt modelId="{F7EF9A6A-A52B-43DC-ABDF-53FF4F20FAEC}" type="parTrans" cxnId="{FDE5A200-36AA-4870-850D-75BC21DD41B2}">
      <dgm:prSet/>
      <dgm:spPr/>
      <dgm:t>
        <a:bodyPr/>
        <a:lstStyle/>
        <a:p>
          <a:endParaRPr lang="zh-TW" altLang="en-US"/>
        </a:p>
      </dgm:t>
    </dgm:pt>
    <dgm:pt modelId="{C3489E8A-6AF4-4BDF-9C5C-B4E6B314798F}">
      <dgm:prSet custT="1"/>
      <dgm:spPr/>
      <dgm:t>
        <a:bodyPr/>
        <a:lstStyle/>
        <a:p>
          <a:pPr algn="just"/>
          <a:r>
            <a:rPr lang="zh-TW" altLang="en-US" sz="1800" u="none" dirty="0" smtClean="0">
              <a:latin typeface="標楷體" pitchFamily="65" charset="-120"/>
              <a:ea typeface="標楷體" pitchFamily="65" charset="-120"/>
            </a:rPr>
            <a:t>函頒</a:t>
          </a:r>
          <a:r>
            <a:rPr lang="zh-TW" sz="1800" u="none" dirty="0" smtClean="0">
              <a:latin typeface="標楷體" pitchFamily="65" charset="-120"/>
              <a:ea typeface="標楷體" pitchFamily="65" charset="-120"/>
            </a:rPr>
            <a:t>「『消除對婦女一切形式歧視公約</a:t>
          </a:r>
          <a:r>
            <a:rPr lang="en-US" sz="1800" u="none" dirty="0" smtClean="0">
              <a:latin typeface="標楷體" pitchFamily="65" charset="-120"/>
              <a:ea typeface="標楷體" pitchFamily="65" charset="-120"/>
            </a:rPr>
            <a:t>(CEDAW)</a:t>
          </a:r>
          <a:r>
            <a:rPr lang="zh-TW" sz="1800" u="none" dirty="0" smtClean="0">
              <a:latin typeface="標楷體" pitchFamily="65" charset="-120"/>
              <a:ea typeface="標楷體" pitchFamily="65" charset="-120"/>
            </a:rPr>
            <a:t>』」教育訓練及成效評核實施計畫」</a:t>
          </a:r>
          <a:r>
            <a:rPr lang="zh-TW" sz="1800" dirty="0" smtClean="0">
              <a:latin typeface="標楷體" pitchFamily="65" charset="-120"/>
              <a:ea typeface="標楷體" pitchFamily="65" charset="-120"/>
            </a:rPr>
            <a:t>，作為督導及指引本院所屬各部會及地方政府擴大辦理</a:t>
          </a:r>
          <a:r>
            <a:rPr lang="en-US" sz="1800" dirty="0" smtClean="0">
              <a:latin typeface="標楷體" pitchFamily="65" charset="-120"/>
              <a:ea typeface="標楷體" pitchFamily="65" charset="-120"/>
            </a:rPr>
            <a:t>CEDAW</a:t>
          </a:r>
          <a:r>
            <a:rPr lang="zh-TW" sz="1800" dirty="0" smtClean="0">
              <a:latin typeface="標楷體" pitchFamily="65" charset="-120"/>
              <a:ea typeface="標楷體" pitchFamily="65" charset="-120"/>
            </a:rPr>
            <a:t>教育訓練之依據。</a:t>
          </a:r>
          <a:endParaRPr lang="zh-TW" altLang="en-US" sz="1800" dirty="0"/>
        </a:p>
      </dgm:t>
    </dgm:pt>
    <dgm:pt modelId="{1439DBAC-A1CD-498D-A5EA-CE8DA5F39657}" type="parTrans" cxnId="{BE38CF50-6123-40ED-80EE-4BC0E48F9908}">
      <dgm:prSet/>
      <dgm:spPr/>
      <dgm:t>
        <a:bodyPr/>
        <a:lstStyle/>
        <a:p>
          <a:endParaRPr lang="zh-TW" altLang="en-US"/>
        </a:p>
      </dgm:t>
    </dgm:pt>
    <dgm:pt modelId="{72E0C719-F49C-4544-A4B1-2333BB9B7974}" type="sibTrans" cxnId="{BE38CF50-6123-40ED-80EE-4BC0E48F9908}">
      <dgm:prSet/>
      <dgm:spPr/>
      <dgm:t>
        <a:bodyPr/>
        <a:lstStyle/>
        <a:p>
          <a:endParaRPr lang="zh-TW" altLang="en-US"/>
        </a:p>
      </dgm:t>
    </dgm:pt>
    <dgm:pt modelId="{18CF6BE5-4572-4503-A711-7EF974F17DCA}">
      <dgm:prSet custT="1"/>
      <dgm:spPr/>
      <dgm:t>
        <a:bodyPr/>
        <a:lstStyle/>
        <a:p>
          <a:pPr marL="265113" marR="0" indent="-265113" defTabSz="914400" eaLnBrk="1" fontAlgn="auto" latinLnBrk="0" hangingPunct="1">
            <a:lnSpc>
              <a:spcPct val="100000"/>
            </a:lnSpc>
            <a:spcBef>
              <a:spcPts val="0"/>
            </a:spcBef>
            <a:spcAft>
              <a:spcPts val="0"/>
            </a:spcAft>
            <a:buClrTx/>
            <a:buSzTx/>
            <a:buFontTx/>
            <a:buNone/>
            <a:tabLst/>
            <a:defRPr/>
          </a:pPr>
          <a:r>
            <a:rPr lang="zh-TW" altLang="en-US" sz="1800" dirty="0" smtClean="0">
              <a:latin typeface="標楷體" pitchFamily="65" charset="-120"/>
              <a:ea typeface="標楷體" pitchFamily="65" charset="-120"/>
            </a:rPr>
            <a:t>檢視各級政府機關主管之法律、法規命令及行政措施，</a:t>
          </a:r>
          <a:r>
            <a:rPr lang="zh-TW" altLang="zh-TW" sz="1800" dirty="0" smtClean="0">
              <a:latin typeface="標楷體" pitchFamily="65" charset="-120"/>
              <a:ea typeface="標楷體" pitchFamily="65" charset="-120"/>
            </a:rPr>
            <a:t>計</a:t>
          </a:r>
          <a:r>
            <a:rPr lang="en-US" altLang="zh-TW" sz="1800" dirty="0" smtClean="0">
              <a:latin typeface="標楷體" pitchFamily="65" charset="-120"/>
              <a:ea typeface="標楷體" pitchFamily="65" charset="-120"/>
            </a:rPr>
            <a:t>33,157</a:t>
          </a:r>
          <a:r>
            <a:rPr lang="zh-TW" altLang="zh-TW" sz="1800" dirty="0" smtClean="0">
              <a:latin typeface="標楷體" pitchFamily="65" charset="-120"/>
              <a:ea typeface="標楷體" pitchFamily="65" charset="-120"/>
            </a:rPr>
            <a:t>件法規及行政措施</a:t>
          </a:r>
          <a:r>
            <a:rPr lang="zh-TW" altLang="en-US" sz="1800" dirty="0" smtClean="0">
              <a:latin typeface="標楷體" pitchFamily="65" charset="-120"/>
              <a:ea typeface="標楷體" pitchFamily="65" charset="-120"/>
            </a:rPr>
            <a:t>，</a:t>
          </a:r>
          <a:r>
            <a:rPr lang="zh-TW" altLang="zh-TW" sz="1800" dirty="0" smtClean="0">
              <a:latin typeface="標楷體" pitchFamily="65" charset="-120"/>
              <a:ea typeface="標楷體" pitchFamily="65" charset="-120"/>
            </a:rPr>
            <a:t> 不符合</a:t>
          </a:r>
          <a:r>
            <a:rPr lang="en-US" altLang="zh-TW" sz="1800" dirty="0" smtClean="0">
              <a:latin typeface="標楷體" pitchFamily="65" charset="-120"/>
              <a:ea typeface="標楷體" pitchFamily="65" charset="-120"/>
            </a:rPr>
            <a:t>CEDAW</a:t>
          </a:r>
          <a:r>
            <a:rPr lang="zh-TW" altLang="zh-TW" sz="1800" dirty="0" smtClean="0">
              <a:latin typeface="標楷體" pitchFamily="65" charset="-120"/>
              <a:ea typeface="標楷體" pitchFamily="65" charset="-120"/>
            </a:rPr>
            <a:t>計</a:t>
          </a:r>
          <a:r>
            <a:rPr lang="en-US" altLang="zh-TW" sz="1800" dirty="0" smtClean="0">
              <a:latin typeface="標楷體" pitchFamily="65" charset="-120"/>
              <a:ea typeface="標楷體" pitchFamily="65" charset="-120"/>
            </a:rPr>
            <a:t>228</a:t>
          </a:r>
          <a:r>
            <a:rPr lang="zh-TW" altLang="zh-TW" sz="1800" dirty="0" smtClean="0">
              <a:latin typeface="標楷體" pitchFamily="65" charset="-120"/>
              <a:ea typeface="標楷體" pitchFamily="65" charset="-120"/>
            </a:rPr>
            <a:t>案</a:t>
          </a:r>
          <a:r>
            <a:rPr lang="zh-TW" altLang="en-US" sz="1800" dirty="0" smtClean="0">
              <a:latin typeface="標楷體" pitchFamily="65" charset="-120"/>
              <a:ea typeface="標楷體" pitchFamily="65" charset="-120"/>
            </a:rPr>
            <a:t>，持續列管修正</a:t>
          </a:r>
          <a:r>
            <a:rPr lang="zh-TW" altLang="en-US" sz="1800" dirty="0" smtClean="0"/>
            <a:t>。</a:t>
          </a:r>
          <a:endParaRPr lang="zh-TW" altLang="en-US" sz="1800" dirty="0"/>
        </a:p>
      </dgm:t>
    </dgm:pt>
    <dgm:pt modelId="{E9737F12-F71F-4B7A-9D9D-7AA8F41840E1}" type="sibTrans" cxnId="{0526FA16-973D-48D1-8B55-7B86A8BC23F0}">
      <dgm:prSet/>
      <dgm:spPr/>
    </dgm:pt>
    <dgm:pt modelId="{B516796C-6B0D-4DA2-A857-D1D3EEF997E3}" type="parTrans" cxnId="{0526FA16-973D-48D1-8B55-7B86A8BC23F0}">
      <dgm:prSet/>
      <dgm:spPr/>
    </dgm:pt>
    <dgm:pt modelId="{F21B4B92-700B-45DA-9B3A-34A26BF27512}">
      <dgm:prSet custT="1"/>
      <dgm:spPr/>
      <dgm:t>
        <a:bodyPr/>
        <a:lstStyle/>
        <a:p>
          <a:pPr marL="0" marR="0" indent="0" defTabSz="914400" eaLnBrk="1" fontAlgn="auto" latinLnBrk="0" hangingPunct="1">
            <a:lnSpc>
              <a:spcPct val="100000"/>
            </a:lnSpc>
            <a:spcBef>
              <a:spcPts val="0"/>
            </a:spcBef>
            <a:spcAft>
              <a:spcPts val="0"/>
            </a:spcAft>
            <a:buClrTx/>
            <a:buSzTx/>
            <a:buFontTx/>
            <a:buNone/>
            <a:tabLst/>
            <a:defRPr/>
          </a:pPr>
          <a:endParaRPr lang="zh-TW" altLang="en-US" sz="1400" dirty="0"/>
        </a:p>
      </dgm:t>
    </dgm:pt>
    <dgm:pt modelId="{4F90340A-DBF9-4A65-A8FB-BE1CF3F81E7B}" type="parTrans" cxnId="{0723883B-A6BB-466E-A493-493AD3691A53}">
      <dgm:prSet/>
      <dgm:spPr/>
    </dgm:pt>
    <dgm:pt modelId="{04485535-206D-4B1E-ADCC-7A7C208F148D}" type="sibTrans" cxnId="{0723883B-A6BB-466E-A493-493AD3691A53}">
      <dgm:prSet/>
      <dgm:spPr/>
    </dgm:pt>
    <dgm:pt modelId="{12628C52-81A0-4A10-A704-DB465A82ACB3}" type="pres">
      <dgm:prSet presAssocID="{5F30BEBD-DD0F-4C95-BFD7-8EC0A82C9CFB}" presName="linearFlow" presStyleCnt="0">
        <dgm:presLayoutVars>
          <dgm:dir/>
          <dgm:animLvl val="lvl"/>
          <dgm:resizeHandles val="exact"/>
        </dgm:presLayoutVars>
      </dgm:prSet>
      <dgm:spPr/>
      <dgm:t>
        <a:bodyPr/>
        <a:lstStyle/>
        <a:p>
          <a:endParaRPr lang="zh-TW" altLang="en-US"/>
        </a:p>
      </dgm:t>
    </dgm:pt>
    <dgm:pt modelId="{BD187A0D-B334-413C-8219-6DDBE0AC8DD2}" type="pres">
      <dgm:prSet presAssocID="{47A447F8-BD2E-4B34-9209-4C9EFC0CF2CD}" presName="composite" presStyleCnt="0"/>
      <dgm:spPr/>
    </dgm:pt>
    <dgm:pt modelId="{F837200F-3513-4B2F-BFE4-CD1780DC38CE}" type="pres">
      <dgm:prSet presAssocID="{47A447F8-BD2E-4B34-9209-4C9EFC0CF2CD}" presName="parentText" presStyleLbl="alignNode1" presStyleIdx="0" presStyleCnt="4">
        <dgm:presLayoutVars>
          <dgm:chMax val="1"/>
          <dgm:bulletEnabled val="1"/>
        </dgm:presLayoutVars>
      </dgm:prSet>
      <dgm:spPr/>
      <dgm:t>
        <a:bodyPr/>
        <a:lstStyle/>
        <a:p>
          <a:endParaRPr lang="zh-TW" altLang="en-US"/>
        </a:p>
      </dgm:t>
    </dgm:pt>
    <dgm:pt modelId="{3268E4E8-72DE-4390-B099-9220F92566FF}" type="pres">
      <dgm:prSet presAssocID="{47A447F8-BD2E-4B34-9209-4C9EFC0CF2CD}" presName="descendantText" presStyleLbl="alignAcc1" presStyleIdx="0" presStyleCnt="4">
        <dgm:presLayoutVars>
          <dgm:bulletEnabled val="1"/>
        </dgm:presLayoutVars>
      </dgm:prSet>
      <dgm:spPr/>
      <dgm:t>
        <a:bodyPr/>
        <a:lstStyle/>
        <a:p>
          <a:endParaRPr lang="zh-TW" altLang="en-US"/>
        </a:p>
      </dgm:t>
    </dgm:pt>
    <dgm:pt modelId="{59FAD096-42F3-4634-AC91-EC9561DCDAA9}" type="pres">
      <dgm:prSet presAssocID="{4EE6F863-F38C-4FF0-8023-077F6C3DEFEB}" presName="sp" presStyleCnt="0"/>
      <dgm:spPr/>
    </dgm:pt>
    <dgm:pt modelId="{5D4DAC79-0FBE-4241-B4E2-7B8783E02F58}" type="pres">
      <dgm:prSet presAssocID="{76E3E1F2-35E7-4886-9CD5-5EF224C9C634}" presName="composite" presStyleCnt="0"/>
      <dgm:spPr/>
    </dgm:pt>
    <dgm:pt modelId="{7FAD636D-B927-4E57-8DAA-1BD1D43493BD}" type="pres">
      <dgm:prSet presAssocID="{76E3E1F2-35E7-4886-9CD5-5EF224C9C634}" presName="parentText" presStyleLbl="alignNode1" presStyleIdx="1" presStyleCnt="4">
        <dgm:presLayoutVars>
          <dgm:chMax val="1"/>
          <dgm:bulletEnabled val="1"/>
        </dgm:presLayoutVars>
      </dgm:prSet>
      <dgm:spPr/>
      <dgm:t>
        <a:bodyPr/>
        <a:lstStyle/>
        <a:p>
          <a:endParaRPr lang="zh-TW" altLang="en-US"/>
        </a:p>
      </dgm:t>
    </dgm:pt>
    <dgm:pt modelId="{42445A40-C6DD-4342-A4E7-C0C50F079F4D}" type="pres">
      <dgm:prSet presAssocID="{76E3E1F2-35E7-4886-9CD5-5EF224C9C634}" presName="descendantText" presStyleLbl="alignAcc1" presStyleIdx="1" presStyleCnt="4" custScaleY="100000" custLinFactNeighborX="101" custLinFactNeighborY="1367">
        <dgm:presLayoutVars>
          <dgm:bulletEnabled val="1"/>
        </dgm:presLayoutVars>
      </dgm:prSet>
      <dgm:spPr/>
      <dgm:t>
        <a:bodyPr/>
        <a:lstStyle/>
        <a:p>
          <a:endParaRPr lang="zh-TW" altLang="en-US"/>
        </a:p>
      </dgm:t>
    </dgm:pt>
    <dgm:pt modelId="{EB8BD18F-8F6C-4EE6-BFBE-0EE9DA37C04C}" type="pres">
      <dgm:prSet presAssocID="{199F306C-37D4-498B-90FD-1CC9CED965BF}" presName="sp" presStyleCnt="0"/>
      <dgm:spPr/>
    </dgm:pt>
    <dgm:pt modelId="{8285D325-FC47-43B9-A1E8-E9F1B8791EE9}" type="pres">
      <dgm:prSet presAssocID="{EBC4312D-AB53-4932-B17A-5FABA7990DF2}" presName="composite" presStyleCnt="0"/>
      <dgm:spPr/>
    </dgm:pt>
    <dgm:pt modelId="{17B89A8F-C3ED-4B0D-87BE-BAF8BF3E1455}" type="pres">
      <dgm:prSet presAssocID="{EBC4312D-AB53-4932-B17A-5FABA7990DF2}" presName="parentText" presStyleLbl="alignNode1" presStyleIdx="2" presStyleCnt="4">
        <dgm:presLayoutVars>
          <dgm:chMax val="1"/>
          <dgm:bulletEnabled val="1"/>
        </dgm:presLayoutVars>
      </dgm:prSet>
      <dgm:spPr/>
      <dgm:t>
        <a:bodyPr/>
        <a:lstStyle/>
        <a:p>
          <a:endParaRPr lang="zh-TW" altLang="en-US"/>
        </a:p>
      </dgm:t>
    </dgm:pt>
    <dgm:pt modelId="{0EDDBF98-D99A-41B8-8D49-7AE5115A01CC}" type="pres">
      <dgm:prSet presAssocID="{EBC4312D-AB53-4932-B17A-5FABA7990DF2}" presName="descendantText" presStyleLbl="alignAcc1" presStyleIdx="2" presStyleCnt="4">
        <dgm:presLayoutVars>
          <dgm:bulletEnabled val="1"/>
        </dgm:presLayoutVars>
      </dgm:prSet>
      <dgm:spPr/>
      <dgm:t>
        <a:bodyPr/>
        <a:lstStyle/>
        <a:p>
          <a:endParaRPr lang="zh-TW" altLang="en-US"/>
        </a:p>
      </dgm:t>
    </dgm:pt>
    <dgm:pt modelId="{9B98FA35-3ED9-4494-8359-CB18B05A1377}" type="pres">
      <dgm:prSet presAssocID="{06A991AC-FCE7-478E-9441-358CB6F7491F}" presName="sp" presStyleCnt="0"/>
      <dgm:spPr/>
    </dgm:pt>
    <dgm:pt modelId="{BA6C66ED-A51F-471E-B688-B279CA810CE5}" type="pres">
      <dgm:prSet presAssocID="{7EFB754A-3E99-4BBF-A059-19116612338A}" presName="composite" presStyleCnt="0"/>
      <dgm:spPr/>
    </dgm:pt>
    <dgm:pt modelId="{49C455FF-8440-43ED-A8C7-67D87859BB46}" type="pres">
      <dgm:prSet presAssocID="{7EFB754A-3E99-4BBF-A059-19116612338A}" presName="parentText" presStyleLbl="alignNode1" presStyleIdx="3" presStyleCnt="4">
        <dgm:presLayoutVars>
          <dgm:chMax val="1"/>
          <dgm:bulletEnabled val="1"/>
        </dgm:presLayoutVars>
      </dgm:prSet>
      <dgm:spPr/>
      <dgm:t>
        <a:bodyPr/>
        <a:lstStyle/>
        <a:p>
          <a:endParaRPr lang="zh-TW" altLang="en-US"/>
        </a:p>
      </dgm:t>
    </dgm:pt>
    <dgm:pt modelId="{22B557D7-4839-4A51-B91C-F364806CE682}" type="pres">
      <dgm:prSet presAssocID="{7EFB754A-3E99-4BBF-A059-19116612338A}" presName="descendantText" presStyleLbl="alignAcc1" presStyleIdx="3" presStyleCnt="4">
        <dgm:presLayoutVars>
          <dgm:bulletEnabled val="1"/>
        </dgm:presLayoutVars>
      </dgm:prSet>
      <dgm:spPr/>
      <dgm:t>
        <a:bodyPr/>
        <a:lstStyle/>
        <a:p>
          <a:endParaRPr lang="zh-TW" altLang="en-US"/>
        </a:p>
      </dgm:t>
    </dgm:pt>
  </dgm:ptLst>
  <dgm:cxnLst>
    <dgm:cxn modelId="{0723883B-A6BB-466E-A493-493AD3691A53}" srcId="{76E3E1F2-35E7-4886-9CD5-5EF224C9C634}" destId="{F21B4B92-700B-45DA-9B3A-34A26BF27512}" srcOrd="0" destOrd="0" parTransId="{4F90340A-DBF9-4A65-A8FB-BE1CF3F81E7B}" sibTransId="{04485535-206D-4B1E-ADCC-7A7C208F148D}"/>
    <dgm:cxn modelId="{9294D25F-5001-44FD-88C1-54B36D7B299A}" type="presOf" srcId="{F21B4B92-700B-45DA-9B3A-34A26BF27512}" destId="{42445A40-C6DD-4342-A4E7-C0C50F079F4D}" srcOrd="0" destOrd="0" presId="urn:microsoft.com/office/officeart/2005/8/layout/chevron2"/>
    <dgm:cxn modelId="{BE38CF50-6123-40ED-80EE-4BC0E48F9908}" srcId="{7EFB754A-3E99-4BBF-A059-19116612338A}" destId="{C3489E8A-6AF4-4BDF-9C5C-B4E6B314798F}" srcOrd="0" destOrd="0" parTransId="{1439DBAC-A1CD-498D-A5EA-CE8DA5F39657}" sibTransId="{72E0C719-F49C-4544-A4B1-2333BB9B7974}"/>
    <dgm:cxn modelId="{E20EB4E3-2DE9-434D-B05C-86C19C9E42BD}" type="presOf" srcId="{51C554CA-B4E9-47A7-8FEC-403D6D2CE09B}" destId="{3268E4E8-72DE-4390-B099-9220F92566FF}" srcOrd="0" destOrd="0" presId="urn:microsoft.com/office/officeart/2005/8/layout/chevron2"/>
    <dgm:cxn modelId="{A6E66C1D-69E3-4668-AAE8-2717E9B91D14}" type="presOf" srcId="{C6047D2B-933E-4986-9ED8-36A6226673D6}" destId="{42445A40-C6DD-4342-A4E7-C0C50F079F4D}" srcOrd="0" destOrd="2" presId="urn:microsoft.com/office/officeart/2005/8/layout/chevron2"/>
    <dgm:cxn modelId="{6943A332-2C92-4B77-92CD-723F6418AF7E}" type="presOf" srcId="{2D07D720-8347-4B2C-9476-F85BFD8B1725}" destId="{0EDDBF98-D99A-41B8-8D49-7AE5115A01CC}" srcOrd="0" destOrd="1" presId="urn:microsoft.com/office/officeart/2005/8/layout/chevron2"/>
    <dgm:cxn modelId="{1E31DBC2-6A99-42D6-A312-29EA2952814C}" type="presOf" srcId="{EBC4312D-AB53-4932-B17A-5FABA7990DF2}" destId="{17B89A8F-C3ED-4B0D-87BE-BAF8BF3E1455}" srcOrd="0" destOrd="0" presId="urn:microsoft.com/office/officeart/2005/8/layout/chevron2"/>
    <dgm:cxn modelId="{04F1A997-C6B2-47BF-92A4-836A46D289CB}" type="presOf" srcId="{C3489E8A-6AF4-4BDF-9C5C-B4E6B314798F}" destId="{22B557D7-4839-4A51-B91C-F364806CE682}" srcOrd="0" destOrd="0" presId="urn:microsoft.com/office/officeart/2005/8/layout/chevron2"/>
    <dgm:cxn modelId="{3E838F0F-ECA1-48DA-90AD-8081529092B7}" srcId="{5F30BEBD-DD0F-4C95-BFD7-8EC0A82C9CFB}" destId="{47A447F8-BD2E-4B34-9209-4C9EFC0CF2CD}" srcOrd="0" destOrd="0" parTransId="{F6865330-6B2C-432C-9A7C-B601F5E83934}" sibTransId="{4EE6F863-F38C-4FF0-8023-077F6C3DEFEB}"/>
    <dgm:cxn modelId="{F7AB67E3-DEAE-4CC0-88D8-173787C6D1C0}" srcId="{EBC4312D-AB53-4932-B17A-5FABA7990DF2}" destId="{A12F0936-E8FC-4B4F-9F4C-68A7958C86B0}" srcOrd="0" destOrd="0" parTransId="{4AA683E7-DF08-4911-AF99-EA340B5123B2}" sibTransId="{1681FA7F-D985-43E5-BD19-CDDD26F34A7D}"/>
    <dgm:cxn modelId="{0526FA16-973D-48D1-8B55-7B86A8BC23F0}" srcId="{76E3E1F2-35E7-4886-9CD5-5EF224C9C634}" destId="{18CF6BE5-4572-4503-A711-7EF974F17DCA}" srcOrd="1" destOrd="0" parTransId="{B516796C-6B0D-4DA2-A857-D1D3EEF997E3}" sibTransId="{E9737F12-F71F-4B7A-9D9D-7AA8F41840E1}"/>
    <dgm:cxn modelId="{030E64E8-0D24-4DA5-95AE-86D89164DED0}" srcId="{EBC4312D-AB53-4932-B17A-5FABA7990DF2}" destId="{2D07D720-8347-4B2C-9476-F85BFD8B1725}" srcOrd="1" destOrd="0" parTransId="{CC00AA18-0D6D-47C9-BA5B-17007128B5F3}" sibTransId="{FDC785C5-EEAD-4AE8-ADFD-A5F70E7534ED}"/>
    <dgm:cxn modelId="{BE33542C-F921-4CC1-BBC4-F4FAA77A2031}" type="presOf" srcId="{47A447F8-BD2E-4B34-9209-4C9EFC0CF2CD}" destId="{F837200F-3513-4B2F-BFE4-CD1780DC38CE}" srcOrd="0" destOrd="0" presId="urn:microsoft.com/office/officeart/2005/8/layout/chevron2"/>
    <dgm:cxn modelId="{BA1F2CE4-B1B3-436B-9E3F-B989688392C0}" type="presOf" srcId="{7EFB754A-3E99-4BBF-A059-19116612338A}" destId="{49C455FF-8440-43ED-A8C7-67D87859BB46}" srcOrd="0" destOrd="0" presId="urn:microsoft.com/office/officeart/2005/8/layout/chevron2"/>
    <dgm:cxn modelId="{2539282C-E5C3-44C5-91E5-60664D464093}" type="presOf" srcId="{76E3E1F2-35E7-4886-9CD5-5EF224C9C634}" destId="{7FAD636D-B927-4E57-8DAA-1BD1D43493BD}" srcOrd="0" destOrd="0" presId="urn:microsoft.com/office/officeart/2005/8/layout/chevron2"/>
    <dgm:cxn modelId="{501999B8-DF4B-4670-9232-901E3322053D}" srcId="{5F30BEBD-DD0F-4C95-BFD7-8EC0A82C9CFB}" destId="{76E3E1F2-35E7-4886-9CD5-5EF224C9C634}" srcOrd="1" destOrd="0" parTransId="{EF80218D-65EF-4FB6-9047-7684D1C9FFAF}" sibTransId="{199F306C-37D4-498B-90FD-1CC9CED965BF}"/>
    <dgm:cxn modelId="{B3BF7C54-9CFD-46AD-9A14-104BE0F3762A}" srcId="{47A447F8-BD2E-4B34-9209-4C9EFC0CF2CD}" destId="{51C554CA-B4E9-47A7-8FEC-403D6D2CE09B}" srcOrd="0" destOrd="0" parTransId="{24633740-78D4-40D6-A644-8AC78DBEDA25}" sibTransId="{9B8BC8DD-7202-4D4F-BA3C-31914766EE6F}"/>
    <dgm:cxn modelId="{FDE5A200-36AA-4870-850D-75BC21DD41B2}" srcId="{5F30BEBD-DD0F-4C95-BFD7-8EC0A82C9CFB}" destId="{EBC4312D-AB53-4932-B17A-5FABA7990DF2}" srcOrd="2" destOrd="0" parTransId="{F7EF9A6A-A52B-43DC-ABDF-53FF4F20FAEC}" sibTransId="{06A991AC-FCE7-478E-9441-358CB6F7491F}"/>
    <dgm:cxn modelId="{F5692D47-7BAE-4023-A7CE-FA71AA2122DE}" type="presOf" srcId="{A12F0936-E8FC-4B4F-9F4C-68A7958C86B0}" destId="{0EDDBF98-D99A-41B8-8D49-7AE5115A01CC}" srcOrd="0" destOrd="0" presId="urn:microsoft.com/office/officeart/2005/8/layout/chevron2"/>
    <dgm:cxn modelId="{096A9AA0-BC7F-49B8-9AAE-18CEDE4B40AF}" srcId="{5F30BEBD-DD0F-4C95-BFD7-8EC0A82C9CFB}" destId="{7EFB754A-3E99-4BBF-A059-19116612338A}" srcOrd="3" destOrd="0" parTransId="{8DE985F9-0166-4047-B5D4-7EAE52D75905}" sibTransId="{33D9184E-47A2-4B2D-BC76-A80C0A304884}"/>
    <dgm:cxn modelId="{305D26D2-0066-4C28-8297-9068B91E632C}" type="presOf" srcId="{18CF6BE5-4572-4503-A711-7EF974F17DCA}" destId="{42445A40-C6DD-4342-A4E7-C0C50F079F4D}" srcOrd="0" destOrd="1" presId="urn:microsoft.com/office/officeart/2005/8/layout/chevron2"/>
    <dgm:cxn modelId="{7A7B3D57-7E82-4CF3-8D69-AE1CCA1A5770}" type="presOf" srcId="{5F30BEBD-DD0F-4C95-BFD7-8EC0A82C9CFB}" destId="{12628C52-81A0-4A10-A704-DB465A82ACB3}" srcOrd="0" destOrd="0" presId="urn:microsoft.com/office/officeart/2005/8/layout/chevron2"/>
    <dgm:cxn modelId="{3CD64DCF-072F-4A83-B615-F3E616D701BF}" srcId="{76E3E1F2-35E7-4886-9CD5-5EF224C9C634}" destId="{C6047D2B-933E-4986-9ED8-36A6226673D6}" srcOrd="2" destOrd="0" parTransId="{45B0ECD4-9A44-4E6C-8E17-C7E52C1E26E6}" sibTransId="{0F34B43F-C55A-4001-91A4-D34111ED3073}"/>
    <dgm:cxn modelId="{A241F5DE-37C0-4A94-8195-B9EF024F9A8D}" type="presParOf" srcId="{12628C52-81A0-4A10-A704-DB465A82ACB3}" destId="{BD187A0D-B334-413C-8219-6DDBE0AC8DD2}" srcOrd="0" destOrd="0" presId="urn:microsoft.com/office/officeart/2005/8/layout/chevron2"/>
    <dgm:cxn modelId="{FF3B7A27-4508-418E-8F68-44682ADB4FCD}" type="presParOf" srcId="{BD187A0D-B334-413C-8219-6DDBE0AC8DD2}" destId="{F837200F-3513-4B2F-BFE4-CD1780DC38CE}" srcOrd="0" destOrd="0" presId="urn:microsoft.com/office/officeart/2005/8/layout/chevron2"/>
    <dgm:cxn modelId="{7C85AB7C-811E-4982-B76C-5AAF6CB35D1A}" type="presParOf" srcId="{BD187A0D-B334-413C-8219-6DDBE0AC8DD2}" destId="{3268E4E8-72DE-4390-B099-9220F92566FF}" srcOrd="1" destOrd="0" presId="urn:microsoft.com/office/officeart/2005/8/layout/chevron2"/>
    <dgm:cxn modelId="{83BFB39A-6CBB-4AD2-81C0-C71E2C174CC2}" type="presParOf" srcId="{12628C52-81A0-4A10-A704-DB465A82ACB3}" destId="{59FAD096-42F3-4634-AC91-EC9561DCDAA9}" srcOrd="1" destOrd="0" presId="urn:microsoft.com/office/officeart/2005/8/layout/chevron2"/>
    <dgm:cxn modelId="{A252FEA0-3F9B-4BB0-8D88-02ED3A821AB7}" type="presParOf" srcId="{12628C52-81A0-4A10-A704-DB465A82ACB3}" destId="{5D4DAC79-0FBE-4241-B4E2-7B8783E02F58}" srcOrd="2" destOrd="0" presId="urn:microsoft.com/office/officeart/2005/8/layout/chevron2"/>
    <dgm:cxn modelId="{9DDCAD19-A57F-427E-9997-7AD7BA6D8EA1}" type="presParOf" srcId="{5D4DAC79-0FBE-4241-B4E2-7B8783E02F58}" destId="{7FAD636D-B927-4E57-8DAA-1BD1D43493BD}" srcOrd="0" destOrd="0" presId="urn:microsoft.com/office/officeart/2005/8/layout/chevron2"/>
    <dgm:cxn modelId="{B389E9C0-9EDD-4F08-83ED-F302A70B9BA7}" type="presParOf" srcId="{5D4DAC79-0FBE-4241-B4E2-7B8783E02F58}" destId="{42445A40-C6DD-4342-A4E7-C0C50F079F4D}" srcOrd="1" destOrd="0" presId="urn:microsoft.com/office/officeart/2005/8/layout/chevron2"/>
    <dgm:cxn modelId="{34058D6D-C75A-45BE-AE62-889590E4890C}" type="presParOf" srcId="{12628C52-81A0-4A10-A704-DB465A82ACB3}" destId="{EB8BD18F-8F6C-4EE6-BFBE-0EE9DA37C04C}" srcOrd="3" destOrd="0" presId="urn:microsoft.com/office/officeart/2005/8/layout/chevron2"/>
    <dgm:cxn modelId="{82E5FE9B-0B8E-421F-B8AB-591249DFFC28}" type="presParOf" srcId="{12628C52-81A0-4A10-A704-DB465A82ACB3}" destId="{8285D325-FC47-43B9-A1E8-E9F1B8791EE9}" srcOrd="4" destOrd="0" presId="urn:microsoft.com/office/officeart/2005/8/layout/chevron2"/>
    <dgm:cxn modelId="{8CEA66BE-CD96-4972-9D07-00F3C183241A}" type="presParOf" srcId="{8285D325-FC47-43B9-A1E8-E9F1B8791EE9}" destId="{17B89A8F-C3ED-4B0D-87BE-BAF8BF3E1455}" srcOrd="0" destOrd="0" presId="urn:microsoft.com/office/officeart/2005/8/layout/chevron2"/>
    <dgm:cxn modelId="{218DA293-E185-4A48-924A-8B8F85640592}" type="presParOf" srcId="{8285D325-FC47-43B9-A1E8-E9F1B8791EE9}" destId="{0EDDBF98-D99A-41B8-8D49-7AE5115A01CC}" srcOrd="1" destOrd="0" presId="urn:microsoft.com/office/officeart/2005/8/layout/chevron2"/>
    <dgm:cxn modelId="{50793B1B-786A-4A85-80C5-FF5F10289D94}" type="presParOf" srcId="{12628C52-81A0-4A10-A704-DB465A82ACB3}" destId="{9B98FA35-3ED9-4494-8359-CB18B05A1377}" srcOrd="5" destOrd="0" presId="urn:microsoft.com/office/officeart/2005/8/layout/chevron2"/>
    <dgm:cxn modelId="{E841F846-2277-4B7B-8A5A-AA9B5B3C2BF1}" type="presParOf" srcId="{12628C52-81A0-4A10-A704-DB465A82ACB3}" destId="{BA6C66ED-A51F-471E-B688-B279CA810CE5}" srcOrd="6" destOrd="0" presId="urn:microsoft.com/office/officeart/2005/8/layout/chevron2"/>
    <dgm:cxn modelId="{EA1BD941-FC49-43F4-8D35-AED4E2983959}" type="presParOf" srcId="{BA6C66ED-A51F-471E-B688-B279CA810CE5}" destId="{49C455FF-8440-43ED-A8C7-67D87859BB46}" srcOrd="0" destOrd="0" presId="urn:microsoft.com/office/officeart/2005/8/layout/chevron2"/>
    <dgm:cxn modelId="{C1C424D8-1026-4E5E-8CC9-CC2B2329DDEC}" type="presParOf" srcId="{BA6C66ED-A51F-471E-B688-B279CA810CE5}" destId="{22B557D7-4839-4A51-B91C-F364806CE682}" srcOrd="1" destOrd="0" presId="urn:microsoft.com/office/officeart/2005/8/layout/chevron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71A5B94B-D7A7-423B-84CA-08C0E0764924}" type="doc">
      <dgm:prSet loTypeId="urn:microsoft.com/office/officeart/2005/8/layout/vList2" loCatId="list" qsTypeId="urn:microsoft.com/office/officeart/2005/8/quickstyle/simple3" qsCatId="simple" csTypeId="urn:microsoft.com/office/officeart/2005/8/colors/colorful5" csCatId="colorful" phldr="1"/>
      <dgm:spPr/>
      <dgm:t>
        <a:bodyPr/>
        <a:lstStyle/>
        <a:p>
          <a:endParaRPr lang="zh-TW" altLang="en-US"/>
        </a:p>
      </dgm:t>
    </dgm:pt>
    <dgm:pt modelId="{6ED6A1B0-F8A2-4AB9-8AEE-410DBB9F623F}">
      <dgm:prSet phldrT="[文字]"/>
      <dgm:spPr/>
      <dgm:t>
        <a:bodyPr/>
        <a:lstStyle/>
        <a:p>
          <a:r>
            <a:rPr lang="zh-TW" altLang="en-US" dirty="0" smtClean="0">
              <a:latin typeface="標楷體" pitchFamily="65" charset="-120"/>
              <a:ea typeface="標楷體" pitchFamily="65" charset="-120"/>
            </a:rPr>
            <a:t>案例</a:t>
          </a:r>
          <a:r>
            <a:rPr lang="en-US" altLang="zh-TW" dirty="0" smtClean="0">
              <a:latin typeface="標楷體" pitchFamily="65" charset="-120"/>
              <a:ea typeface="標楷體" pitchFamily="65" charset="-120"/>
            </a:rPr>
            <a:t>1</a:t>
          </a:r>
          <a:r>
            <a:rPr lang="zh-TW" altLang="zh-TW" dirty="0" smtClean="0">
              <a:latin typeface="標楷體" pitchFamily="65" charset="-120"/>
              <a:ea typeface="標楷體" pitchFamily="65" charset="-120"/>
            </a:rPr>
            <a:t>：</a:t>
          </a:r>
          <a:r>
            <a:rPr lang="zh-TW" altLang="en-US" dirty="0" smtClean="0">
              <a:latin typeface="標楷體" pitchFamily="65" charset="-120"/>
              <a:ea typeface="標楷體" pitchFamily="65" charset="-120"/>
            </a:rPr>
            <a:t>限制聘用女性測量助理人員人數</a:t>
          </a:r>
          <a:endParaRPr lang="zh-TW" altLang="en-US" dirty="0">
            <a:latin typeface="標楷體" pitchFamily="65" charset="-120"/>
            <a:ea typeface="標楷體" pitchFamily="65" charset="-120"/>
          </a:endParaRPr>
        </a:p>
      </dgm:t>
    </dgm:pt>
    <dgm:pt modelId="{216D3720-5435-4FDB-8B2A-D3074F56EB8B}" type="parTrans" cxnId="{137AC368-9416-4B88-81B4-D2AA219BE1ED}">
      <dgm:prSet/>
      <dgm:spPr/>
      <dgm:t>
        <a:bodyPr/>
        <a:lstStyle/>
        <a:p>
          <a:endParaRPr lang="zh-TW" altLang="en-US"/>
        </a:p>
      </dgm:t>
    </dgm:pt>
    <dgm:pt modelId="{BA2CB962-A18A-4700-88E6-C9A26D3B6E54}" type="sibTrans" cxnId="{137AC368-9416-4B88-81B4-D2AA219BE1ED}">
      <dgm:prSet/>
      <dgm:spPr/>
      <dgm:t>
        <a:bodyPr/>
        <a:lstStyle/>
        <a:p>
          <a:endParaRPr lang="zh-TW" altLang="en-US"/>
        </a:p>
      </dgm:t>
    </dgm:pt>
    <dgm:pt modelId="{BF482B7C-DA16-45AD-BC9F-DB12596A661F}">
      <dgm:prSet phldrT="[文字]" custT="1"/>
      <dgm:spPr/>
      <dgm:t>
        <a:bodyPr/>
        <a:lstStyle/>
        <a:p>
          <a:r>
            <a:rPr lang="zh-TW" altLang="en-US" sz="1800" dirty="0" smtClean="0">
              <a:latin typeface="標楷體" pitchFamily="65" charset="-120"/>
              <a:ea typeface="標楷體" pitchFamily="65" charset="-120"/>
            </a:rPr>
            <a:t>限制聘用女性測量助理人員人數比例，違反</a:t>
          </a:r>
          <a:r>
            <a:rPr lang="en-US" altLang="en-US" sz="1800" dirty="0" smtClean="0">
              <a:latin typeface="標楷體" pitchFamily="65" charset="-120"/>
              <a:ea typeface="標楷體" pitchFamily="65" charset="-120"/>
            </a:rPr>
            <a:t>CEDAW</a:t>
          </a:r>
          <a:r>
            <a:rPr lang="zh-TW" altLang="en-US" sz="1800" dirty="0" smtClean="0">
              <a:latin typeface="標楷體" pitchFamily="65" charset="-120"/>
              <a:ea typeface="標楷體" pitchFamily="65" charset="-120"/>
            </a:rPr>
            <a:t>第</a:t>
          </a:r>
          <a:r>
            <a:rPr lang="en-US" altLang="en-US" sz="1800" dirty="0" smtClean="0">
              <a:latin typeface="標楷體" pitchFamily="65" charset="-120"/>
              <a:ea typeface="標楷體" pitchFamily="65" charset="-120"/>
            </a:rPr>
            <a:t>1</a:t>
          </a:r>
          <a:r>
            <a:rPr lang="zh-TW" altLang="en-US" sz="1800" dirty="0" smtClean="0">
              <a:latin typeface="標楷體" pitchFamily="65" charset="-120"/>
              <a:ea typeface="標楷體" pitchFamily="65" charset="-120"/>
            </a:rPr>
            <a:t>條及第</a:t>
          </a:r>
          <a:r>
            <a:rPr lang="en-US" altLang="en-US" sz="1800" dirty="0" smtClean="0">
              <a:latin typeface="標楷體" pitchFamily="65" charset="-120"/>
              <a:ea typeface="標楷體" pitchFamily="65" charset="-120"/>
            </a:rPr>
            <a:t>11</a:t>
          </a:r>
          <a:r>
            <a:rPr lang="zh-TW" altLang="en-US" sz="1800" dirty="0" smtClean="0">
              <a:latin typeface="標楷體" pitchFamily="65" charset="-120"/>
              <a:ea typeface="標楷體" pitchFamily="65" charset="-120"/>
            </a:rPr>
            <a:t>條第</a:t>
          </a:r>
          <a:r>
            <a:rPr lang="en-US" altLang="en-US" sz="1800" dirty="0" smtClean="0">
              <a:latin typeface="標楷體" pitchFamily="65" charset="-120"/>
              <a:ea typeface="標楷體" pitchFamily="65" charset="-120"/>
            </a:rPr>
            <a:t>1</a:t>
          </a:r>
          <a:r>
            <a:rPr lang="zh-TW" altLang="en-US" sz="1800" dirty="0" smtClean="0">
              <a:latin typeface="標楷體" pitchFamily="65" charset="-120"/>
              <a:ea typeface="標楷體" pitchFamily="65" charset="-120"/>
            </a:rPr>
            <a:t>項</a:t>
          </a:r>
          <a:r>
            <a:rPr lang="en-US" altLang="en-US" sz="1800" dirty="0" smtClean="0">
              <a:latin typeface="標楷體" pitchFamily="65" charset="-120"/>
              <a:ea typeface="標楷體" pitchFamily="65" charset="-120"/>
            </a:rPr>
            <a:t>a</a:t>
          </a:r>
          <a:r>
            <a:rPr lang="zh-TW" altLang="en-US" sz="1800" dirty="0" smtClean="0">
              <a:latin typeface="標楷體" pitchFamily="65" charset="-120"/>
              <a:ea typeface="標楷體" pitchFamily="65" charset="-120"/>
            </a:rPr>
            <a:t>款。</a:t>
          </a:r>
          <a:endParaRPr lang="zh-TW" altLang="en-US" sz="1800" dirty="0">
            <a:latin typeface="標楷體" pitchFamily="65" charset="-120"/>
            <a:ea typeface="標楷體" pitchFamily="65" charset="-120"/>
          </a:endParaRPr>
        </a:p>
      </dgm:t>
    </dgm:pt>
    <dgm:pt modelId="{11ACD68F-EF34-4E93-9300-12901FB546ED}" type="parTrans" cxnId="{666023D5-7C18-4EAD-B6AE-7103EF59A0A5}">
      <dgm:prSet/>
      <dgm:spPr/>
      <dgm:t>
        <a:bodyPr/>
        <a:lstStyle/>
        <a:p>
          <a:endParaRPr lang="zh-TW" altLang="en-US"/>
        </a:p>
      </dgm:t>
    </dgm:pt>
    <dgm:pt modelId="{1C5F18A5-1A5D-43A9-AAAA-0CB756434367}" type="sibTrans" cxnId="{666023D5-7C18-4EAD-B6AE-7103EF59A0A5}">
      <dgm:prSet/>
      <dgm:spPr/>
      <dgm:t>
        <a:bodyPr/>
        <a:lstStyle/>
        <a:p>
          <a:endParaRPr lang="zh-TW" altLang="en-US"/>
        </a:p>
      </dgm:t>
    </dgm:pt>
    <dgm:pt modelId="{BE36D6AD-C3BD-473A-A1D9-DB233FD946E5}">
      <dgm:prSet phldrT="[文字]"/>
      <dgm:spPr/>
      <dgm:t>
        <a:bodyPr/>
        <a:lstStyle/>
        <a:p>
          <a:r>
            <a:rPr lang="zh-TW" altLang="en-US" dirty="0" smtClean="0">
              <a:latin typeface="標楷體" pitchFamily="65" charset="-120"/>
              <a:ea typeface="標楷體" pitchFamily="65" charset="-120"/>
            </a:rPr>
            <a:t>法規內容</a:t>
          </a:r>
          <a:endParaRPr lang="zh-TW" altLang="en-US" dirty="0">
            <a:latin typeface="標楷體" pitchFamily="65" charset="-120"/>
            <a:ea typeface="標楷體" pitchFamily="65" charset="-120"/>
          </a:endParaRPr>
        </a:p>
      </dgm:t>
    </dgm:pt>
    <dgm:pt modelId="{7ADE1AEB-B619-4058-BFCA-0F6DD0D0B279}" type="parTrans" cxnId="{565B81B2-8F33-415C-8503-5C465DBC37E4}">
      <dgm:prSet/>
      <dgm:spPr/>
      <dgm:t>
        <a:bodyPr/>
        <a:lstStyle/>
        <a:p>
          <a:endParaRPr lang="zh-TW" altLang="en-US"/>
        </a:p>
      </dgm:t>
    </dgm:pt>
    <dgm:pt modelId="{2C259FD6-2C2E-49FB-82CD-12F05A1CF6C1}" type="sibTrans" cxnId="{565B81B2-8F33-415C-8503-5C465DBC37E4}">
      <dgm:prSet/>
      <dgm:spPr/>
      <dgm:t>
        <a:bodyPr/>
        <a:lstStyle/>
        <a:p>
          <a:endParaRPr lang="zh-TW" altLang="en-US"/>
        </a:p>
      </dgm:t>
    </dgm:pt>
    <dgm:pt modelId="{4AB4A08A-5F28-4CEC-87FA-EF619C978F08}">
      <dgm:prSet phldrT="[文字]" custT="1"/>
      <dgm:spPr/>
      <dgm:t>
        <a:bodyPr/>
        <a:lstStyle/>
        <a:p>
          <a:r>
            <a:rPr lang="zh-TW" altLang="en-US" sz="1600" dirty="0" smtClean="0">
              <a:latin typeface="標楷體" pitchFamily="65" charset="-120"/>
              <a:ea typeface="標楷體" pitchFamily="65" charset="-120"/>
            </a:rPr>
            <a:t>彰化縣各地政機關測量助理管理要點第</a:t>
          </a:r>
          <a:r>
            <a:rPr lang="en-US" altLang="en-US" sz="1600" dirty="0" smtClean="0">
              <a:latin typeface="標楷體" pitchFamily="65" charset="-120"/>
              <a:ea typeface="標楷體" pitchFamily="65" charset="-120"/>
            </a:rPr>
            <a:t>6</a:t>
          </a:r>
          <a:r>
            <a:rPr lang="zh-TW" altLang="en-US" sz="1600" dirty="0" smtClean="0">
              <a:latin typeface="標楷體" pitchFamily="65" charset="-120"/>
              <a:ea typeface="標楷體" pitchFamily="65" charset="-120"/>
            </a:rPr>
            <a:t>點規定：「地政機關測量助理名額，依本府核定之設置基準予以配置，各地政機關進用女性測量助理名額，不得超過該機關測量助理名額總數二分之一。」</a:t>
          </a:r>
          <a:endParaRPr lang="zh-TW" altLang="en-US" sz="1600" dirty="0">
            <a:latin typeface="標楷體" pitchFamily="65" charset="-120"/>
            <a:ea typeface="標楷體" pitchFamily="65" charset="-120"/>
          </a:endParaRPr>
        </a:p>
      </dgm:t>
    </dgm:pt>
    <dgm:pt modelId="{33655B5B-DF73-4FFD-94D5-57364DAC5B55}" type="parTrans" cxnId="{D0BCFD03-3F0E-4468-84D7-B1D76030B662}">
      <dgm:prSet/>
      <dgm:spPr/>
      <dgm:t>
        <a:bodyPr/>
        <a:lstStyle/>
        <a:p>
          <a:endParaRPr lang="zh-TW" altLang="en-US"/>
        </a:p>
      </dgm:t>
    </dgm:pt>
    <dgm:pt modelId="{936D926C-0C02-4C89-A9F8-D8A69F62585A}" type="sibTrans" cxnId="{D0BCFD03-3F0E-4468-84D7-B1D76030B662}">
      <dgm:prSet/>
      <dgm:spPr/>
      <dgm:t>
        <a:bodyPr/>
        <a:lstStyle/>
        <a:p>
          <a:endParaRPr lang="zh-TW" altLang="en-US"/>
        </a:p>
      </dgm:t>
    </dgm:pt>
    <dgm:pt modelId="{2E9B2384-B94E-49B4-83CF-5B8988AC62A6}">
      <dgm:prSet phldrT="[文字]" custT="1"/>
      <dgm:spPr/>
      <dgm:t>
        <a:bodyPr/>
        <a:lstStyle/>
        <a:p>
          <a:r>
            <a:rPr lang="zh-TW" altLang="en-US" sz="1600" dirty="0" smtClean="0">
              <a:latin typeface="標楷體" pitchFamily="65" charset="-120"/>
              <a:ea typeface="標楷體" pitchFamily="65" charset="-120"/>
            </a:rPr>
            <a:t>嘉義縣政府暨所屬各地政機關測量助理管理要點第</a:t>
          </a:r>
          <a:r>
            <a:rPr lang="en-US" altLang="en-US" sz="1600" dirty="0" smtClean="0">
              <a:latin typeface="標楷體" pitchFamily="65" charset="-120"/>
              <a:ea typeface="標楷體" pitchFamily="65" charset="-120"/>
            </a:rPr>
            <a:t>6</a:t>
          </a:r>
          <a:r>
            <a:rPr lang="zh-TW" altLang="en-US" sz="1600" dirty="0" smtClean="0">
              <a:latin typeface="標楷體" pitchFamily="65" charset="-120"/>
              <a:ea typeface="標楷體" pitchFamily="65" charset="-120"/>
            </a:rPr>
            <a:t>點規定：「本府暨所屬各地政機關測量助理名額，應依本府核定之設置基準予以配置。本府暨所屬各地政機關進用女性測量助理名額，不得超過該機關測量助理名額總數四分之一。」</a:t>
          </a:r>
          <a:endParaRPr lang="zh-TW" altLang="en-US" sz="1600" dirty="0">
            <a:latin typeface="標楷體" pitchFamily="65" charset="-120"/>
            <a:ea typeface="標楷體" pitchFamily="65" charset="-120"/>
          </a:endParaRPr>
        </a:p>
      </dgm:t>
    </dgm:pt>
    <dgm:pt modelId="{AC5D7ED7-17D5-4BC9-A294-0039F0DB1F19}" type="parTrans" cxnId="{FF904BFB-0F1D-437C-A3A7-B249145B1EB4}">
      <dgm:prSet/>
      <dgm:spPr/>
      <dgm:t>
        <a:bodyPr/>
        <a:lstStyle/>
        <a:p>
          <a:endParaRPr lang="zh-TW" altLang="en-US"/>
        </a:p>
      </dgm:t>
    </dgm:pt>
    <dgm:pt modelId="{0994C084-80C6-44AF-A5B4-0C0CB35A5733}" type="sibTrans" cxnId="{FF904BFB-0F1D-437C-A3A7-B249145B1EB4}">
      <dgm:prSet/>
      <dgm:spPr/>
      <dgm:t>
        <a:bodyPr/>
        <a:lstStyle/>
        <a:p>
          <a:endParaRPr lang="zh-TW" altLang="en-US"/>
        </a:p>
      </dgm:t>
    </dgm:pt>
    <dgm:pt modelId="{0BE726ED-AA37-4D2B-8531-10C68EFC5A14}">
      <dgm:prSet phldrT="[文字]" custT="1"/>
      <dgm:spPr/>
      <dgm:t>
        <a:bodyPr/>
        <a:lstStyle/>
        <a:p>
          <a:r>
            <a:rPr lang="zh-TW" altLang="en-US" sz="1600" dirty="0" smtClean="0">
              <a:latin typeface="標楷體" pitchFamily="65" charset="-120"/>
              <a:ea typeface="標楷體" pitchFamily="65" charset="-120"/>
            </a:rPr>
            <a:t>花蓮縣政府測量助理管理要點第</a:t>
          </a:r>
          <a:r>
            <a:rPr lang="en-US" altLang="en-US" sz="1600" dirty="0" smtClean="0">
              <a:latin typeface="標楷體" pitchFamily="65" charset="-120"/>
              <a:ea typeface="標楷體" pitchFamily="65" charset="-120"/>
            </a:rPr>
            <a:t>7</a:t>
          </a:r>
          <a:r>
            <a:rPr lang="zh-TW" altLang="en-US" sz="1600" dirty="0" smtClean="0">
              <a:latin typeface="標楷體" pitchFamily="65" charset="-120"/>
              <a:ea typeface="標楷體" pitchFamily="65" charset="-120"/>
            </a:rPr>
            <a:t>點規定：「地政機關得進用女性測量助理名額，但不得超過該機關測量助理名額總數六分之一，且進用名額不得多於三人。」</a:t>
          </a:r>
          <a:endParaRPr lang="zh-TW" altLang="en-US" sz="1600" dirty="0">
            <a:latin typeface="標楷體" pitchFamily="65" charset="-120"/>
            <a:ea typeface="標楷體" pitchFamily="65" charset="-120"/>
          </a:endParaRPr>
        </a:p>
      </dgm:t>
    </dgm:pt>
    <dgm:pt modelId="{CDAC9549-7386-4CAA-A2A8-6601D551C87A}" type="parTrans" cxnId="{5F202EC9-0C44-4DA7-AA18-8909231ADFC8}">
      <dgm:prSet/>
      <dgm:spPr/>
      <dgm:t>
        <a:bodyPr/>
        <a:lstStyle/>
        <a:p>
          <a:endParaRPr lang="zh-TW" altLang="en-US"/>
        </a:p>
      </dgm:t>
    </dgm:pt>
    <dgm:pt modelId="{2755AD40-BA6B-494A-89F6-3D6DE711036A}" type="sibTrans" cxnId="{5F202EC9-0C44-4DA7-AA18-8909231ADFC8}">
      <dgm:prSet/>
      <dgm:spPr/>
      <dgm:t>
        <a:bodyPr/>
        <a:lstStyle/>
        <a:p>
          <a:endParaRPr lang="zh-TW" altLang="en-US"/>
        </a:p>
      </dgm:t>
    </dgm:pt>
    <dgm:pt modelId="{5267FCD2-C4D5-4FD1-84EE-FF01776E7410}">
      <dgm:prSet phldrT="[文字]" custT="1"/>
      <dgm:spPr/>
      <dgm:t>
        <a:bodyPr/>
        <a:lstStyle/>
        <a:p>
          <a:r>
            <a:rPr lang="zh-TW" altLang="en-US" sz="1600" dirty="0" smtClean="0">
              <a:latin typeface="標楷體" pitchFamily="65" charset="-120"/>
              <a:ea typeface="標楷體" pitchFamily="65" charset="-120"/>
            </a:rPr>
            <a:t>金門縣政府所屬地政機關測量助理管理要點第</a:t>
          </a:r>
          <a:r>
            <a:rPr lang="en-US" altLang="en-US" sz="1600" dirty="0" smtClean="0">
              <a:latin typeface="標楷體" pitchFamily="65" charset="-120"/>
              <a:ea typeface="標楷體" pitchFamily="65" charset="-120"/>
            </a:rPr>
            <a:t>6</a:t>
          </a:r>
          <a:r>
            <a:rPr lang="zh-TW" altLang="en-US" sz="1600" dirty="0" smtClean="0">
              <a:latin typeface="標楷體" pitchFamily="65" charset="-120"/>
              <a:ea typeface="標楷體" pitchFamily="65" charset="-120"/>
            </a:rPr>
            <a:t>點規定：「地政機關測量助理名額，應依本府核定之設置基準予以配置。其進用女性測量助理名額，不得超過該機關測量助理名額總數四分之一。」</a:t>
          </a:r>
          <a:endParaRPr lang="zh-TW" altLang="en-US" sz="1600" dirty="0">
            <a:latin typeface="標楷體" pitchFamily="65" charset="-120"/>
            <a:ea typeface="標楷體" pitchFamily="65" charset="-120"/>
          </a:endParaRPr>
        </a:p>
      </dgm:t>
    </dgm:pt>
    <dgm:pt modelId="{B290E9A2-AEB9-44D8-8776-039BE4AB2418}" type="parTrans" cxnId="{C5B7F5C2-5242-4712-81DD-C9411EE4907E}">
      <dgm:prSet/>
      <dgm:spPr/>
      <dgm:t>
        <a:bodyPr/>
        <a:lstStyle/>
        <a:p>
          <a:endParaRPr lang="zh-TW" altLang="en-US"/>
        </a:p>
      </dgm:t>
    </dgm:pt>
    <dgm:pt modelId="{1758CEF8-0573-4E66-BDD8-9AC8E2F8730A}" type="sibTrans" cxnId="{C5B7F5C2-5242-4712-81DD-C9411EE4907E}">
      <dgm:prSet/>
      <dgm:spPr/>
      <dgm:t>
        <a:bodyPr/>
        <a:lstStyle/>
        <a:p>
          <a:endParaRPr lang="zh-TW" altLang="en-US"/>
        </a:p>
      </dgm:t>
    </dgm:pt>
    <dgm:pt modelId="{F69AD450-CC0F-49B0-937A-89B1127DC8BE}" type="pres">
      <dgm:prSet presAssocID="{71A5B94B-D7A7-423B-84CA-08C0E0764924}" presName="linear" presStyleCnt="0">
        <dgm:presLayoutVars>
          <dgm:animLvl val="lvl"/>
          <dgm:resizeHandles val="exact"/>
        </dgm:presLayoutVars>
      </dgm:prSet>
      <dgm:spPr/>
      <dgm:t>
        <a:bodyPr/>
        <a:lstStyle/>
        <a:p>
          <a:endParaRPr lang="zh-TW" altLang="en-US"/>
        </a:p>
      </dgm:t>
    </dgm:pt>
    <dgm:pt modelId="{5BA548DF-0B42-4039-A35A-709FD7AE5F60}" type="pres">
      <dgm:prSet presAssocID="{6ED6A1B0-F8A2-4AB9-8AEE-410DBB9F623F}" presName="parentText" presStyleLbl="node1" presStyleIdx="0" presStyleCnt="2" custScaleY="55230">
        <dgm:presLayoutVars>
          <dgm:chMax val="0"/>
          <dgm:bulletEnabled val="1"/>
        </dgm:presLayoutVars>
      </dgm:prSet>
      <dgm:spPr/>
      <dgm:t>
        <a:bodyPr/>
        <a:lstStyle/>
        <a:p>
          <a:endParaRPr lang="zh-TW" altLang="en-US"/>
        </a:p>
      </dgm:t>
    </dgm:pt>
    <dgm:pt modelId="{724488E2-0077-479E-B0AE-7795343DBE83}" type="pres">
      <dgm:prSet presAssocID="{6ED6A1B0-F8A2-4AB9-8AEE-410DBB9F623F}" presName="childText" presStyleLbl="revTx" presStyleIdx="0" presStyleCnt="2">
        <dgm:presLayoutVars>
          <dgm:bulletEnabled val="1"/>
        </dgm:presLayoutVars>
      </dgm:prSet>
      <dgm:spPr/>
      <dgm:t>
        <a:bodyPr/>
        <a:lstStyle/>
        <a:p>
          <a:endParaRPr lang="zh-TW" altLang="en-US"/>
        </a:p>
      </dgm:t>
    </dgm:pt>
    <dgm:pt modelId="{33E37821-26F6-4290-92DD-69868FA23ADE}" type="pres">
      <dgm:prSet presAssocID="{BE36D6AD-C3BD-473A-A1D9-DB233FD946E5}" presName="parentText" presStyleLbl="node1" presStyleIdx="1" presStyleCnt="2" custScaleY="50523" custLinFactNeighborX="-3744" custLinFactNeighborY="-584">
        <dgm:presLayoutVars>
          <dgm:chMax val="0"/>
          <dgm:bulletEnabled val="1"/>
        </dgm:presLayoutVars>
      </dgm:prSet>
      <dgm:spPr/>
      <dgm:t>
        <a:bodyPr/>
        <a:lstStyle/>
        <a:p>
          <a:endParaRPr lang="zh-TW" altLang="en-US"/>
        </a:p>
      </dgm:t>
    </dgm:pt>
    <dgm:pt modelId="{0C6D93E9-20D3-43C5-ABB8-94693ABE3D23}" type="pres">
      <dgm:prSet presAssocID="{BE36D6AD-C3BD-473A-A1D9-DB233FD946E5}" presName="childText" presStyleLbl="revTx" presStyleIdx="1" presStyleCnt="2">
        <dgm:presLayoutVars>
          <dgm:bulletEnabled val="1"/>
        </dgm:presLayoutVars>
      </dgm:prSet>
      <dgm:spPr/>
      <dgm:t>
        <a:bodyPr/>
        <a:lstStyle/>
        <a:p>
          <a:endParaRPr lang="zh-TW" altLang="en-US"/>
        </a:p>
      </dgm:t>
    </dgm:pt>
  </dgm:ptLst>
  <dgm:cxnLst>
    <dgm:cxn modelId="{D0BCFD03-3F0E-4468-84D7-B1D76030B662}" srcId="{BE36D6AD-C3BD-473A-A1D9-DB233FD946E5}" destId="{4AB4A08A-5F28-4CEC-87FA-EF619C978F08}" srcOrd="0" destOrd="0" parTransId="{33655B5B-DF73-4FFD-94D5-57364DAC5B55}" sibTransId="{936D926C-0C02-4C89-A9F8-D8A69F62585A}"/>
    <dgm:cxn modelId="{C5B7F5C2-5242-4712-81DD-C9411EE4907E}" srcId="{BE36D6AD-C3BD-473A-A1D9-DB233FD946E5}" destId="{5267FCD2-C4D5-4FD1-84EE-FF01776E7410}" srcOrd="3" destOrd="0" parTransId="{B290E9A2-AEB9-44D8-8776-039BE4AB2418}" sibTransId="{1758CEF8-0573-4E66-BDD8-9AC8E2F8730A}"/>
    <dgm:cxn modelId="{5F202EC9-0C44-4DA7-AA18-8909231ADFC8}" srcId="{BE36D6AD-C3BD-473A-A1D9-DB233FD946E5}" destId="{0BE726ED-AA37-4D2B-8531-10C68EFC5A14}" srcOrd="2" destOrd="0" parTransId="{CDAC9549-7386-4CAA-A2A8-6601D551C87A}" sibTransId="{2755AD40-BA6B-494A-89F6-3D6DE711036A}"/>
    <dgm:cxn modelId="{483ED46A-A6A9-4333-A8D7-C5C5708E1477}" type="presOf" srcId="{BE36D6AD-C3BD-473A-A1D9-DB233FD946E5}" destId="{33E37821-26F6-4290-92DD-69868FA23ADE}" srcOrd="0" destOrd="0" presId="urn:microsoft.com/office/officeart/2005/8/layout/vList2"/>
    <dgm:cxn modelId="{137AC368-9416-4B88-81B4-D2AA219BE1ED}" srcId="{71A5B94B-D7A7-423B-84CA-08C0E0764924}" destId="{6ED6A1B0-F8A2-4AB9-8AEE-410DBB9F623F}" srcOrd="0" destOrd="0" parTransId="{216D3720-5435-4FDB-8B2A-D3074F56EB8B}" sibTransId="{BA2CB962-A18A-4700-88E6-C9A26D3B6E54}"/>
    <dgm:cxn modelId="{18AC0C4A-F148-46DF-B31A-EAB6CA418BDA}" type="presOf" srcId="{2E9B2384-B94E-49B4-83CF-5B8988AC62A6}" destId="{0C6D93E9-20D3-43C5-ABB8-94693ABE3D23}" srcOrd="0" destOrd="1" presId="urn:microsoft.com/office/officeart/2005/8/layout/vList2"/>
    <dgm:cxn modelId="{666023D5-7C18-4EAD-B6AE-7103EF59A0A5}" srcId="{6ED6A1B0-F8A2-4AB9-8AEE-410DBB9F623F}" destId="{BF482B7C-DA16-45AD-BC9F-DB12596A661F}" srcOrd="0" destOrd="0" parTransId="{11ACD68F-EF34-4E93-9300-12901FB546ED}" sibTransId="{1C5F18A5-1A5D-43A9-AAAA-0CB756434367}"/>
    <dgm:cxn modelId="{9A4A4E58-C2FF-402D-88ED-743A264ECB96}" type="presOf" srcId="{0BE726ED-AA37-4D2B-8531-10C68EFC5A14}" destId="{0C6D93E9-20D3-43C5-ABB8-94693ABE3D23}" srcOrd="0" destOrd="2" presId="urn:microsoft.com/office/officeart/2005/8/layout/vList2"/>
    <dgm:cxn modelId="{30133E36-5B60-4C4E-AAA5-29A48616A31B}" type="presOf" srcId="{4AB4A08A-5F28-4CEC-87FA-EF619C978F08}" destId="{0C6D93E9-20D3-43C5-ABB8-94693ABE3D23}" srcOrd="0" destOrd="0" presId="urn:microsoft.com/office/officeart/2005/8/layout/vList2"/>
    <dgm:cxn modelId="{565B81B2-8F33-415C-8503-5C465DBC37E4}" srcId="{71A5B94B-D7A7-423B-84CA-08C0E0764924}" destId="{BE36D6AD-C3BD-473A-A1D9-DB233FD946E5}" srcOrd="1" destOrd="0" parTransId="{7ADE1AEB-B619-4058-BFCA-0F6DD0D0B279}" sibTransId="{2C259FD6-2C2E-49FB-82CD-12F05A1CF6C1}"/>
    <dgm:cxn modelId="{FF904BFB-0F1D-437C-A3A7-B249145B1EB4}" srcId="{BE36D6AD-C3BD-473A-A1D9-DB233FD946E5}" destId="{2E9B2384-B94E-49B4-83CF-5B8988AC62A6}" srcOrd="1" destOrd="0" parTransId="{AC5D7ED7-17D5-4BC9-A294-0039F0DB1F19}" sibTransId="{0994C084-80C6-44AF-A5B4-0C0CB35A5733}"/>
    <dgm:cxn modelId="{793D8E97-07E7-4391-AD12-AAEA28D93A26}" type="presOf" srcId="{71A5B94B-D7A7-423B-84CA-08C0E0764924}" destId="{F69AD450-CC0F-49B0-937A-89B1127DC8BE}" srcOrd="0" destOrd="0" presId="urn:microsoft.com/office/officeart/2005/8/layout/vList2"/>
    <dgm:cxn modelId="{80ABE032-F863-4177-A7B0-79C54578B19A}" type="presOf" srcId="{6ED6A1B0-F8A2-4AB9-8AEE-410DBB9F623F}" destId="{5BA548DF-0B42-4039-A35A-709FD7AE5F60}" srcOrd="0" destOrd="0" presId="urn:microsoft.com/office/officeart/2005/8/layout/vList2"/>
    <dgm:cxn modelId="{15877830-C696-4A17-911D-8B6642A3905A}" type="presOf" srcId="{5267FCD2-C4D5-4FD1-84EE-FF01776E7410}" destId="{0C6D93E9-20D3-43C5-ABB8-94693ABE3D23}" srcOrd="0" destOrd="3" presId="urn:microsoft.com/office/officeart/2005/8/layout/vList2"/>
    <dgm:cxn modelId="{91813037-530B-42CC-BAF4-629E49CE91C8}" type="presOf" srcId="{BF482B7C-DA16-45AD-BC9F-DB12596A661F}" destId="{724488E2-0077-479E-B0AE-7795343DBE83}" srcOrd="0" destOrd="0" presId="urn:microsoft.com/office/officeart/2005/8/layout/vList2"/>
    <dgm:cxn modelId="{F632F951-7043-4057-BD8A-672A7043A958}" type="presParOf" srcId="{F69AD450-CC0F-49B0-937A-89B1127DC8BE}" destId="{5BA548DF-0B42-4039-A35A-709FD7AE5F60}" srcOrd="0" destOrd="0" presId="urn:microsoft.com/office/officeart/2005/8/layout/vList2"/>
    <dgm:cxn modelId="{ED0E7737-1AC5-4349-883A-A3043BE5CFAC}" type="presParOf" srcId="{F69AD450-CC0F-49B0-937A-89B1127DC8BE}" destId="{724488E2-0077-479E-B0AE-7795343DBE83}" srcOrd="1" destOrd="0" presId="urn:microsoft.com/office/officeart/2005/8/layout/vList2"/>
    <dgm:cxn modelId="{70A2B299-0367-4557-AC68-3F63DE8C2579}" type="presParOf" srcId="{F69AD450-CC0F-49B0-937A-89B1127DC8BE}" destId="{33E37821-26F6-4290-92DD-69868FA23ADE}" srcOrd="2" destOrd="0" presId="urn:microsoft.com/office/officeart/2005/8/layout/vList2"/>
    <dgm:cxn modelId="{EF5223D1-DD9C-47A0-BF3C-B0F984AC21D4}" type="presParOf" srcId="{F69AD450-CC0F-49B0-937A-89B1127DC8BE}" destId="{0C6D93E9-20D3-43C5-ABB8-94693ABE3D23}" srcOrd="3"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71A5B94B-D7A7-423B-84CA-08C0E0764924}" type="doc">
      <dgm:prSet loTypeId="urn:microsoft.com/office/officeart/2005/8/layout/vList2" loCatId="list" qsTypeId="urn:microsoft.com/office/officeart/2005/8/quickstyle/simple3" qsCatId="simple" csTypeId="urn:microsoft.com/office/officeart/2005/8/colors/colorful5" csCatId="colorful" phldr="1"/>
      <dgm:spPr/>
      <dgm:t>
        <a:bodyPr/>
        <a:lstStyle/>
        <a:p>
          <a:endParaRPr lang="zh-TW" altLang="en-US"/>
        </a:p>
      </dgm:t>
    </dgm:pt>
    <dgm:pt modelId="{6ED6A1B0-F8A2-4AB9-8AEE-410DBB9F623F}">
      <dgm:prSet phldrT="[文字]"/>
      <dgm:spPr/>
      <dgm:t>
        <a:bodyPr/>
        <a:lstStyle/>
        <a:p>
          <a:r>
            <a:rPr lang="zh-TW" altLang="en-US" dirty="0" smtClean="0">
              <a:latin typeface="標楷體" pitchFamily="65" charset="-120"/>
              <a:ea typeface="標楷體" pitchFamily="65" charset="-120"/>
            </a:rPr>
            <a:t>違反理由</a:t>
          </a:r>
          <a:endParaRPr lang="zh-TW" altLang="en-US" dirty="0">
            <a:latin typeface="標楷體" pitchFamily="65" charset="-120"/>
            <a:ea typeface="標楷體" pitchFamily="65" charset="-120"/>
          </a:endParaRPr>
        </a:p>
      </dgm:t>
    </dgm:pt>
    <dgm:pt modelId="{216D3720-5435-4FDB-8B2A-D3074F56EB8B}" type="parTrans" cxnId="{137AC368-9416-4B88-81B4-D2AA219BE1ED}">
      <dgm:prSet/>
      <dgm:spPr/>
      <dgm:t>
        <a:bodyPr/>
        <a:lstStyle/>
        <a:p>
          <a:endParaRPr lang="zh-TW" altLang="en-US"/>
        </a:p>
      </dgm:t>
    </dgm:pt>
    <dgm:pt modelId="{BA2CB962-A18A-4700-88E6-C9A26D3B6E54}" type="sibTrans" cxnId="{137AC368-9416-4B88-81B4-D2AA219BE1ED}">
      <dgm:prSet/>
      <dgm:spPr/>
      <dgm:t>
        <a:bodyPr/>
        <a:lstStyle/>
        <a:p>
          <a:endParaRPr lang="zh-TW" altLang="en-US"/>
        </a:p>
      </dgm:t>
    </dgm:pt>
    <dgm:pt modelId="{BF482B7C-DA16-45AD-BC9F-DB12596A661F}">
      <dgm:prSet phldrT="[文字]" custT="1"/>
      <dgm:spPr/>
      <dgm:t>
        <a:bodyPr/>
        <a:lstStyle/>
        <a:p>
          <a:r>
            <a:rPr lang="zh-TW" altLang="en-US" sz="2200" dirty="0" smtClean="0">
              <a:latin typeface="標楷體" pitchFamily="65" charset="-120"/>
              <a:ea typeface="標楷體" pitchFamily="65" charset="-120"/>
            </a:rPr>
            <a:t>地方政府聘僱測量助理人員，限制女性測量助理人員人數比例或人數，係以性別而非該工作所需之資格或條件分配名額，限制女性工作權，違反</a:t>
          </a:r>
          <a:r>
            <a:rPr lang="en-US" altLang="zh-TW" sz="2200" dirty="0" smtClean="0">
              <a:latin typeface="標楷體" pitchFamily="65" charset="-120"/>
              <a:ea typeface="標楷體" pitchFamily="65" charset="-120"/>
            </a:rPr>
            <a:t>CEDAW</a:t>
          </a:r>
          <a:r>
            <a:rPr lang="zh-TW" altLang="en-US" sz="2200" dirty="0" smtClean="0">
              <a:latin typeface="標楷體" pitchFamily="65" charset="-120"/>
              <a:ea typeface="標楷體" pitchFamily="65" charset="-120"/>
            </a:rPr>
            <a:t>第</a:t>
          </a:r>
          <a:r>
            <a:rPr lang="en-US" altLang="zh-TW" sz="2200" dirty="0" smtClean="0">
              <a:latin typeface="標楷體" pitchFamily="65" charset="-120"/>
              <a:ea typeface="標楷體" pitchFamily="65" charset="-120"/>
            </a:rPr>
            <a:t>1</a:t>
          </a:r>
          <a:r>
            <a:rPr lang="zh-TW" altLang="en-US" sz="2200" dirty="0" smtClean="0">
              <a:latin typeface="標楷體" pitchFamily="65" charset="-120"/>
              <a:ea typeface="標楷體" pitchFamily="65" charset="-120"/>
            </a:rPr>
            <a:t>條及第</a:t>
          </a:r>
          <a:r>
            <a:rPr lang="en-US" altLang="zh-TW" sz="2200" dirty="0" smtClean="0">
              <a:latin typeface="標楷體" pitchFamily="65" charset="-120"/>
              <a:ea typeface="標楷體" pitchFamily="65" charset="-120"/>
            </a:rPr>
            <a:t>11</a:t>
          </a:r>
          <a:r>
            <a:rPr lang="zh-TW" altLang="en-US" sz="2200" dirty="0" smtClean="0">
              <a:latin typeface="標楷體" pitchFamily="65" charset="-120"/>
              <a:ea typeface="標楷體" pitchFamily="65" charset="-120"/>
            </a:rPr>
            <a:t>條第</a:t>
          </a:r>
          <a:r>
            <a:rPr lang="en-US" altLang="zh-TW" sz="2200" dirty="0" smtClean="0">
              <a:latin typeface="標楷體" pitchFamily="65" charset="-120"/>
              <a:ea typeface="標楷體" pitchFamily="65" charset="-120"/>
            </a:rPr>
            <a:t>1</a:t>
          </a:r>
          <a:r>
            <a:rPr lang="zh-TW" altLang="en-US" sz="2200" dirty="0" smtClean="0">
              <a:latin typeface="標楷體" pitchFamily="65" charset="-120"/>
              <a:ea typeface="標楷體" pitchFamily="65" charset="-120"/>
            </a:rPr>
            <a:t>項</a:t>
          </a:r>
          <a:r>
            <a:rPr lang="en-US" altLang="zh-TW" sz="2200" dirty="0" smtClean="0">
              <a:latin typeface="標楷體" pitchFamily="65" charset="-120"/>
              <a:ea typeface="標楷體" pitchFamily="65" charset="-120"/>
            </a:rPr>
            <a:t>a</a:t>
          </a:r>
          <a:r>
            <a:rPr lang="zh-TW" altLang="en-US" sz="2200" dirty="0" smtClean="0">
              <a:latin typeface="標楷體" pitchFamily="65" charset="-120"/>
              <a:ea typeface="標楷體" pitchFamily="65" charset="-120"/>
            </a:rPr>
            <a:t>款。</a:t>
          </a:r>
          <a:endParaRPr lang="zh-TW" altLang="en-US" sz="2200" dirty="0">
            <a:latin typeface="標楷體" pitchFamily="65" charset="-120"/>
            <a:ea typeface="標楷體" pitchFamily="65" charset="-120"/>
          </a:endParaRPr>
        </a:p>
      </dgm:t>
    </dgm:pt>
    <dgm:pt modelId="{11ACD68F-EF34-4E93-9300-12901FB546ED}" type="parTrans" cxnId="{666023D5-7C18-4EAD-B6AE-7103EF59A0A5}">
      <dgm:prSet/>
      <dgm:spPr/>
      <dgm:t>
        <a:bodyPr/>
        <a:lstStyle/>
        <a:p>
          <a:endParaRPr lang="zh-TW" altLang="en-US"/>
        </a:p>
      </dgm:t>
    </dgm:pt>
    <dgm:pt modelId="{1C5F18A5-1A5D-43A9-AAAA-0CB756434367}" type="sibTrans" cxnId="{666023D5-7C18-4EAD-B6AE-7103EF59A0A5}">
      <dgm:prSet/>
      <dgm:spPr/>
      <dgm:t>
        <a:bodyPr/>
        <a:lstStyle/>
        <a:p>
          <a:endParaRPr lang="zh-TW" altLang="en-US"/>
        </a:p>
      </dgm:t>
    </dgm:pt>
    <dgm:pt modelId="{A93F676C-E9F4-4F56-809B-E9FB57A5AFD3}">
      <dgm:prSet phldrT="[文字]"/>
      <dgm:spPr/>
      <dgm:t>
        <a:bodyPr/>
        <a:lstStyle/>
        <a:p>
          <a:endParaRPr lang="zh-TW" altLang="en-US" sz="2100" dirty="0">
            <a:latin typeface="標楷體" pitchFamily="65" charset="-120"/>
            <a:ea typeface="標楷體" pitchFamily="65" charset="-120"/>
          </a:endParaRPr>
        </a:p>
      </dgm:t>
    </dgm:pt>
    <dgm:pt modelId="{589F909F-0250-496F-8348-833DA74A21E8}" type="parTrans" cxnId="{D788B96B-B92A-4EBD-9895-DD31BB18DC7F}">
      <dgm:prSet/>
      <dgm:spPr/>
      <dgm:t>
        <a:bodyPr/>
        <a:lstStyle/>
        <a:p>
          <a:endParaRPr lang="zh-TW" altLang="en-US"/>
        </a:p>
      </dgm:t>
    </dgm:pt>
    <dgm:pt modelId="{0BF929DF-8CAF-4ABF-AEF1-8D498CE6A91B}" type="sibTrans" cxnId="{D788B96B-B92A-4EBD-9895-DD31BB18DC7F}">
      <dgm:prSet/>
      <dgm:spPr/>
      <dgm:t>
        <a:bodyPr/>
        <a:lstStyle/>
        <a:p>
          <a:endParaRPr lang="zh-TW" altLang="en-US"/>
        </a:p>
      </dgm:t>
    </dgm:pt>
    <dgm:pt modelId="{06C2B138-AE51-4ABE-A3D2-10735132565D}">
      <dgm:prSet phldrT="[文字]" custT="1"/>
      <dgm:spPr/>
      <dgm:t>
        <a:bodyPr/>
        <a:lstStyle/>
        <a:p>
          <a:r>
            <a:rPr lang="en-US" altLang="zh-TW" sz="2200" dirty="0" smtClean="0">
              <a:latin typeface="標楷體" pitchFamily="65" charset="-120"/>
              <a:ea typeface="標楷體" pitchFamily="65" charset="-120"/>
            </a:rPr>
            <a:t>CEDAW</a:t>
          </a:r>
          <a:r>
            <a:rPr lang="zh-TW" altLang="en-US" sz="2200" dirty="0" smtClean="0">
              <a:latin typeface="標楷體" pitchFamily="65" charset="-120"/>
              <a:ea typeface="標楷體" pitchFamily="65" charset="-120"/>
            </a:rPr>
            <a:t>第</a:t>
          </a:r>
          <a:r>
            <a:rPr lang="en-US" altLang="zh-TW" sz="2200" dirty="0" smtClean="0">
              <a:latin typeface="標楷體" pitchFamily="65" charset="-120"/>
              <a:ea typeface="標楷體" pitchFamily="65" charset="-120"/>
            </a:rPr>
            <a:t>1</a:t>
          </a:r>
          <a:r>
            <a:rPr lang="zh-TW" altLang="en-US" sz="2200" dirty="0" smtClean="0">
              <a:latin typeface="標楷體" pitchFamily="65" charset="-120"/>
              <a:ea typeface="標楷體" pitchFamily="65" charset="-120"/>
            </a:rPr>
            <a:t>條規定，「對婦女的歧視」一詞指基於性別而作的任何區別、排斥或限制，其影響或其目的均足以妨礙或否認婦女不論已婚未婚在男女平等的基礎上認識、享有或行使在政治、經濟、社會、文化、公民或任何其他方面的人權和基本自由；第</a:t>
          </a:r>
          <a:r>
            <a:rPr lang="en-US" altLang="zh-TW" sz="2200" dirty="0" smtClean="0">
              <a:latin typeface="標楷體" pitchFamily="65" charset="-120"/>
              <a:ea typeface="標楷體" pitchFamily="65" charset="-120"/>
            </a:rPr>
            <a:t>11</a:t>
          </a:r>
          <a:r>
            <a:rPr lang="zh-TW" altLang="en-US" sz="2200" dirty="0" smtClean="0">
              <a:latin typeface="標楷體" pitchFamily="65" charset="-120"/>
              <a:ea typeface="標楷體" pitchFamily="65" charset="-120"/>
            </a:rPr>
            <a:t>條第</a:t>
          </a:r>
          <a:r>
            <a:rPr lang="en-US" altLang="zh-TW" sz="2200" dirty="0" smtClean="0">
              <a:latin typeface="標楷體" pitchFamily="65" charset="-120"/>
              <a:ea typeface="標楷體" pitchFamily="65" charset="-120"/>
            </a:rPr>
            <a:t>1</a:t>
          </a:r>
          <a:r>
            <a:rPr lang="zh-TW" altLang="en-US" sz="2200" dirty="0" smtClean="0">
              <a:latin typeface="標楷體" pitchFamily="65" charset="-120"/>
              <a:ea typeface="標楷體" pitchFamily="65" charset="-120"/>
            </a:rPr>
            <a:t>項</a:t>
          </a:r>
          <a:r>
            <a:rPr lang="en-US" altLang="zh-TW" sz="2200" dirty="0" smtClean="0">
              <a:latin typeface="標楷體" pitchFamily="65" charset="-120"/>
              <a:ea typeface="標楷體" pitchFamily="65" charset="-120"/>
            </a:rPr>
            <a:t>a</a:t>
          </a:r>
          <a:r>
            <a:rPr lang="zh-TW" altLang="en-US" sz="2200" dirty="0" smtClean="0">
              <a:latin typeface="標楷體" pitchFamily="65" charset="-120"/>
              <a:ea typeface="標楷體" pitchFamily="65" charset="-120"/>
            </a:rPr>
            <a:t>款規定，人人有不可剝奪之工作權利。</a:t>
          </a:r>
        </a:p>
      </dgm:t>
    </dgm:pt>
    <dgm:pt modelId="{9A0F6A5A-E726-4CDC-954F-C89C86F4C12D}" type="parTrans" cxnId="{52908FE2-B7F7-4BCF-AF0B-25CB3A202BDB}">
      <dgm:prSet/>
      <dgm:spPr/>
      <dgm:t>
        <a:bodyPr/>
        <a:lstStyle/>
        <a:p>
          <a:endParaRPr lang="zh-TW" altLang="en-US"/>
        </a:p>
      </dgm:t>
    </dgm:pt>
    <dgm:pt modelId="{394F8121-23F1-453B-AF30-0FCADFE0318D}" type="sibTrans" cxnId="{52908FE2-B7F7-4BCF-AF0B-25CB3A202BDB}">
      <dgm:prSet/>
      <dgm:spPr/>
      <dgm:t>
        <a:bodyPr/>
        <a:lstStyle/>
        <a:p>
          <a:endParaRPr lang="zh-TW" altLang="en-US"/>
        </a:p>
      </dgm:t>
    </dgm:pt>
    <dgm:pt modelId="{F69AD450-CC0F-49B0-937A-89B1127DC8BE}" type="pres">
      <dgm:prSet presAssocID="{71A5B94B-D7A7-423B-84CA-08C0E0764924}" presName="linear" presStyleCnt="0">
        <dgm:presLayoutVars>
          <dgm:animLvl val="lvl"/>
          <dgm:resizeHandles val="exact"/>
        </dgm:presLayoutVars>
      </dgm:prSet>
      <dgm:spPr/>
      <dgm:t>
        <a:bodyPr/>
        <a:lstStyle/>
        <a:p>
          <a:endParaRPr lang="zh-TW" altLang="en-US"/>
        </a:p>
      </dgm:t>
    </dgm:pt>
    <dgm:pt modelId="{5BA548DF-0B42-4039-A35A-709FD7AE5F60}" type="pres">
      <dgm:prSet presAssocID="{6ED6A1B0-F8A2-4AB9-8AEE-410DBB9F623F}" presName="parentText" presStyleLbl="node1" presStyleIdx="0" presStyleCnt="1" custScaleY="60330">
        <dgm:presLayoutVars>
          <dgm:chMax val="0"/>
          <dgm:bulletEnabled val="1"/>
        </dgm:presLayoutVars>
      </dgm:prSet>
      <dgm:spPr/>
      <dgm:t>
        <a:bodyPr/>
        <a:lstStyle/>
        <a:p>
          <a:endParaRPr lang="zh-TW" altLang="en-US"/>
        </a:p>
      </dgm:t>
    </dgm:pt>
    <dgm:pt modelId="{724488E2-0077-479E-B0AE-7795343DBE83}" type="pres">
      <dgm:prSet presAssocID="{6ED6A1B0-F8A2-4AB9-8AEE-410DBB9F623F}" presName="childText" presStyleLbl="revTx" presStyleIdx="0" presStyleCnt="1" custScaleY="119964">
        <dgm:presLayoutVars>
          <dgm:bulletEnabled val="1"/>
        </dgm:presLayoutVars>
      </dgm:prSet>
      <dgm:spPr/>
      <dgm:t>
        <a:bodyPr/>
        <a:lstStyle/>
        <a:p>
          <a:endParaRPr lang="zh-TW" altLang="en-US"/>
        </a:p>
      </dgm:t>
    </dgm:pt>
  </dgm:ptLst>
  <dgm:cxnLst>
    <dgm:cxn modelId="{6AD51E3E-8B7A-4C1A-84C0-76A55BE1F176}" type="presOf" srcId="{71A5B94B-D7A7-423B-84CA-08C0E0764924}" destId="{F69AD450-CC0F-49B0-937A-89B1127DC8BE}" srcOrd="0" destOrd="0" presId="urn:microsoft.com/office/officeart/2005/8/layout/vList2"/>
    <dgm:cxn modelId="{2EF16D43-04CB-4FDB-93B8-ABA1F7E9836C}" type="presOf" srcId="{6ED6A1B0-F8A2-4AB9-8AEE-410DBB9F623F}" destId="{5BA548DF-0B42-4039-A35A-709FD7AE5F60}" srcOrd="0" destOrd="0" presId="urn:microsoft.com/office/officeart/2005/8/layout/vList2"/>
    <dgm:cxn modelId="{666023D5-7C18-4EAD-B6AE-7103EF59A0A5}" srcId="{6ED6A1B0-F8A2-4AB9-8AEE-410DBB9F623F}" destId="{BF482B7C-DA16-45AD-BC9F-DB12596A661F}" srcOrd="0" destOrd="0" parTransId="{11ACD68F-EF34-4E93-9300-12901FB546ED}" sibTransId="{1C5F18A5-1A5D-43A9-AAAA-0CB756434367}"/>
    <dgm:cxn modelId="{D788B96B-B92A-4EBD-9895-DD31BB18DC7F}" srcId="{6ED6A1B0-F8A2-4AB9-8AEE-410DBB9F623F}" destId="{A93F676C-E9F4-4F56-809B-E9FB57A5AFD3}" srcOrd="2" destOrd="0" parTransId="{589F909F-0250-496F-8348-833DA74A21E8}" sibTransId="{0BF929DF-8CAF-4ABF-AEF1-8D498CE6A91B}"/>
    <dgm:cxn modelId="{44FC41D8-FC7C-476C-945F-1B765F8851B3}" type="presOf" srcId="{06C2B138-AE51-4ABE-A3D2-10735132565D}" destId="{724488E2-0077-479E-B0AE-7795343DBE83}" srcOrd="0" destOrd="1" presId="urn:microsoft.com/office/officeart/2005/8/layout/vList2"/>
    <dgm:cxn modelId="{137AC368-9416-4B88-81B4-D2AA219BE1ED}" srcId="{71A5B94B-D7A7-423B-84CA-08C0E0764924}" destId="{6ED6A1B0-F8A2-4AB9-8AEE-410DBB9F623F}" srcOrd="0" destOrd="0" parTransId="{216D3720-5435-4FDB-8B2A-D3074F56EB8B}" sibTransId="{BA2CB962-A18A-4700-88E6-C9A26D3B6E54}"/>
    <dgm:cxn modelId="{C22239C3-0659-489C-BF96-5D397BE776D3}" type="presOf" srcId="{BF482B7C-DA16-45AD-BC9F-DB12596A661F}" destId="{724488E2-0077-479E-B0AE-7795343DBE83}" srcOrd="0" destOrd="0" presId="urn:microsoft.com/office/officeart/2005/8/layout/vList2"/>
    <dgm:cxn modelId="{A88A0E3B-83AF-4260-89BD-A516271D53FF}" type="presOf" srcId="{A93F676C-E9F4-4F56-809B-E9FB57A5AFD3}" destId="{724488E2-0077-479E-B0AE-7795343DBE83}" srcOrd="0" destOrd="2" presId="urn:microsoft.com/office/officeart/2005/8/layout/vList2"/>
    <dgm:cxn modelId="{52908FE2-B7F7-4BCF-AF0B-25CB3A202BDB}" srcId="{6ED6A1B0-F8A2-4AB9-8AEE-410DBB9F623F}" destId="{06C2B138-AE51-4ABE-A3D2-10735132565D}" srcOrd="1" destOrd="0" parTransId="{9A0F6A5A-E726-4CDC-954F-C89C86F4C12D}" sibTransId="{394F8121-23F1-453B-AF30-0FCADFE0318D}"/>
    <dgm:cxn modelId="{890A13E7-C124-4532-8840-4750FA446309}" type="presParOf" srcId="{F69AD450-CC0F-49B0-937A-89B1127DC8BE}" destId="{5BA548DF-0B42-4039-A35A-709FD7AE5F60}" srcOrd="0" destOrd="0" presId="urn:microsoft.com/office/officeart/2005/8/layout/vList2"/>
    <dgm:cxn modelId="{F2486C8C-05C3-43F8-938E-6D2E89D1616C}" type="presParOf" srcId="{F69AD450-CC0F-49B0-937A-89B1127DC8BE}" destId="{724488E2-0077-479E-B0AE-7795343DBE83}" srcOrd="1"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71A5B94B-D7A7-423B-84CA-08C0E0764924}" type="doc">
      <dgm:prSet loTypeId="urn:microsoft.com/office/officeart/2005/8/layout/vList2" loCatId="list" qsTypeId="urn:microsoft.com/office/officeart/2005/8/quickstyle/simple3" qsCatId="simple" csTypeId="urn:microsoft.com/office/officeart/2005/8/colors/colorful1#1" csCatId="colorful" phldr="1"/>
      <dgm:spPr/>
      <dgm:t>
        <a:bodyPr/>
        <a:lstStyle/>
        <a:p>
          <a:endParaRPr lang="zh-TW" altLang="en-US"/>
        </a:p>
      </dgm:t>
    </dgm:pt>
    <dgm:pt modelId="{6ED6A1B0-F8A2-4AB9-8AEE-410DBB9F623F}">
      <dgm:prSet phldrT="[文字]" custT="1"/>
      <dgm:spPr/>
      <dgm:t>
        <a:bodyPr/>
        <a:lstStyle/>
        <a:p>
          <a:r>
            <a:rPr lang="zh-TW" altLang="en-US" sz="3200" dirty="0" smtClean="0">
              <a:latin typeface="標楷體" pitchFamily="65" charset="-120"/>
              <a:ea typeface="標楷體" pitchFamily="65" charset="-120"/>
            </a:rPr>
            <a:t>案例</a:t>
          </a:r>
          <a:r>
            <a:rPr lang="en-US" altLang="zh-TW" sz="3200" dirty="0" smtClean="0">
              <a:latin typeface="標楷體" pitchFamily="65" charset="-120"/>
              <a:ea typeface="標楷體" pitchFamily="65" charset="-120"/>
            </a:rPr>
            <a:t>2</a:t>
          </a:r>
          <a:r>
            <a:rPr lang="zh-TW" altLang="zh-TW" sz="3200" dirty="0" smtClean="0">
              <a:latin typeface="標楷體" pitchFamily="65" charset="-120"/>
              <a:ea typeface="標楷體" pitchFamily="65" charset="-120"/>
            </a:rPr>
            <a:t>：</a:t>
          </a:r>
          <a:r>
            <a:rPr lang="zh-TW" altLang="en-US" sz="3200" dirty="0" smtClean="0">
              <a:latin typeface="標楷體" pitchFamily="65" charset="-120"/>
              <a:ea typeface="標楷體" pitchFamily="65" charset="-120"/>
            </a:rPr>
            <a:t>最低結婚及訂婚年齡不一致</a:t>
          </a:r>
          <a:endParaRPr lang="zh-TW" altLang="en-US" sz="3200" dirty="0">
            <a:latin typeface="標楷體" pitchFamily="65" charset="-120"/>
            <a:ea typeface="標楷體" pitchFamily="65" charset="-120"/>
          </a:endParaRPr>
        </a:p>
      </dgm:t>
    </dgm:pt>
    <dgm:pt modelId="{216D3720-5435-4FDB-8B2A-D3074F56EB8B}" type="parTrans" cxnId="{137AC368-9416-4B88-81B4-D2AA219BE1ED}">
      <dgm:prSet/>
      <dgm:spPr/>
      <dgm:t>
        <a:bodyPr/>
        <a:lstStyle/>
        <a:p>
          <a:endParaRPr lang="zh-TW" altLang="en-US"/>
        </a:p>
      </dgm:t>
    </dgm:pt>
    <dgm:pt modelId="{BA2CB962-A18A-4700-88E6-C9A26D3B6E54}" type="sibTrans" cxnId="{137AC368-9416-4B88-81B4-D2AA219BE1ED}">
      <dgm:prSet/>
      <dgm:spPr/>
      <dgm:t>
        <a:bodyPr/>
        <a:lstStyle/>
        <a:p>
          <a:endParaRPr lang="zh-TW" altLang="en-US"/>
        </a:p>
      </dgm:t>
    </dgm:pt>
    <dgm:pt modelId="{BF482B7C-DA16-45AD-BC9F-DB12596A661F}">
      <dgm:prSet phldrT="[文字]" custT="1"/>
      <dgm:spPr/>
      <dgm:t>
        <a:bodyPr/>
        <a:lstStyle/>
        <a:p>
          <a:pPr algn="just"/>
          <a:r>
            <a:rPr lang="zh-TW" altLang="en-US" sz="2600" b="0" dirty="0" smtClean="0">
              <a:latin typeface="標楷體" pitchFamily="65" charset="-120"/>
              <a:ea typeface="標楷體" pitchFamily="65" charset="-120"/>
            </a:rPr>
            <a:t>男女最低結婚及訂婚年齡不一致</a:t>
          </a:r>
          <a:endParaRPr lang="zh-TW" altLang="en-US" sz="2600" b="0" dirty="0">
            <a:latin typeface="標楷體" pitchFamily="65" charset="-120"/>
            <a:ea typeface="標楷體" pitchFamily="65" charset="-120"/>
          </a:endParaRPr>
        </a:p>
      </dgm:t>
    </dgm:pt>
    <dgm:pt modelId="{11ACD68F-EF34-4E93-9300-12901FB546ED}" type="parTrans" cxnId="{666023D5-7C18-4EAD-B6AE-7103EF59A0A5}">
      <dgm:prSet/>
      <dgm:spPr/>
      <dgm:t>
        <a:bodyPr/>
        <a:lstStyle/>
        <a:p>
          <a:endParaRPr lang="zh-TW" altLang="en-US"/>
        </a:p>
      </dgm:t>
    </dgm:pt>
    <dgm:pt modelId="{1C5F18A5-1A5D-43A9-AAAA-0CB756434367}" type="sibTrans" cxnId="{666023D5-7C18-4EAD-B6AE-7103EF59A0A5}">
      <dgm:prSet/>
      <dgm:spPr/>
      <dgm:t>
        <a:bodyPr/>
        <a:lstStyle/>
        <a:p>
          <a:endParaRPr lang="zh-TW" altLang="en-US"/>
        </a:p>
      </dgm:t>
    </dgm:pt>
    <dgm:pt modelId="{BE36D6AD-C3BD-473A-A1D9-DB233FD946E5}">
      <dgm:prSet phldrT="[文字]" custT="1"/>
      <dgm:spPr/>
      <dgm:t>
        <a:bodyPr/>
        <a:lstStyle/>
        <a:p>
          <a:r>
            <a:rPr lang="zh-TW" altLang="en-US" sz="3200" dirty="0" smtClean="0">
              <a:latin typeface="標楷體" pitchFamily="65" charset="-120"/>
              <a:ea typeface="標楷體" pitchFamily="65" charset="-120"/>
            </a:rPr>
            <a:t>法規內容</a:t>
          </a:r>
          <a:endParaRPr lang="zh-TW" altLang="en-US" sz="3200" dirty="0">
            <a:latin typeface="標楷體" pitchFamily="65" charset="-120"/>
            <a:ea typeface="標楷體" pitchFamily="65" charset="-120"/>
          </a:endParaRPr>
        </a:p>
      </dgm:t>
    </dgm:pt>
    <dgm:pt modelId="{7ADE1AEB-B619-4058-BFCA-0F6DD0D0B279}" type="parTrans" cxnId="{565B81B2-8F33-415C-8503-5C465DBC37E4}">
      <dgm:prSet/>
      <dgm:spPr/>
      <dgm:t>
        <a:bodyPr/>
        <a:lstStyle/>
        <a:p>
          <a:endParaRPr lang="zh-TW" altLang="en-US"/>
        </a:p>
      </dgm:t>
    </dgm:pt>
    <dgm:pt modelId="{2C259FD6-2C2E-49FB-82CD-12F05A1CF6C1}" type="sibTrans" cxnId="{565B81B2-8F33-415C-8503-5C465DBC37E4}">
      <dgm:prSet/>
      <dgm:spPr/>
      <dgm:t>
        <a:bodyPr/>
        <a:lstStyle/>
        <a:p>
          <a:endParaRPr lang="zh-TW" altLang="en-US"/>
        </a:p>
      </dgm:t>
    </dgm:pt>
    <dgm:pt modelId="{4AB4A08A-5F28-4CEC-87FA-EF619C978F08}">
      <dgm:prSet phldrT="[文字]" custT="1"/>
      <dgm:spPr/>
      <dgm:t>
        <a:bodyPr/>
        <a:lstStyle/>
        <a:p>
          <a:r>
            <a:rPr lang="zh-TW" altLang="en-US" sz="2600" dirty="0" smtClean="0">
              <a:latin typeface="標楷體" pitchFamily="65" charset="-120"/>
              <a:ea typeface="標楷體" pitchFamily="65" charset="-120"/>
            </a:rPr>
            <a:t>民法第</a:t>
          </a:r>
          <a:r>
            <a:rPr lang="en-US" altLang="en-US" sz="2600" dirty="0" smtClean="0">
              <a:latin typeface="標楷體" pitchFamily="65" charset="-120"/>
              <a:ea typeface="標楷體" pitchFamily="65" charset="-120"/>
            </a:rPr>
            <a:t>980</a:t>
          </a:r>
          <a:r>
            <a:rPr lang="zh-TW" altLang="en-US" sz="2600" dirty="0" smtClean="0">
              <a:latin typeface="標楷體" pitchFamily="65" charset="-120"/>
              <a:ea typeface="標楷體" pitchFamily="65" charset="-120"/>
            </a:rPr>
            <a:t>條規定：「男未滿十八歲，女未滿十六歲者，不得結婚。」及第</a:t>
          </a:r>
          <a:r>
            <a:rPr lang="en-US" altLang="en-US" sz="2600" dirty="0" smtClean="0">
              <a:latin typeface="標楷體" pitchFamily="65" charset="-120"/>
              <a:ea typeface="標楷體" pitchFamily="65" charset="-120"/>
            </a:rPr>
            <a:t>973</a:t>
          </a:r>
          <a:r>
            <a:rPr lang="zh-TW" altLang="en-US" sz="2600" dirty="0" smtClean="0">
              <a:latin typeface="標楷體" pitchFamily="65" charset="-120"/>
              <a:ea typeface="標楷體" pitchFamily="65" charset="-120"/>
            </a:rPr>
            <a:t>條規定：「男未滿十七歲，女未滿十五歲者，不得訂定婚約。」</a:t>
          </a:r>
          <a:endParaRPr lang="zh-TW" altLang="en-US" sz="2600" dirty="0">
            <a:latin typeface="標楷體" pitchFamily="65" charset="-120"/>
            <a:ea typeface="標楷體" pitchFamily="65" charset="-120"/>
          </a:endParaRPr>
        </a:p>
      </dgm:t>
    </dgm:pt>
    <dgm:pt modelId="{33655B5B-DF73-4FFD-94D5-57364DAC5B55}" type="parTrans" cxnId="{D0BCFD03-3F0E-4468-84D7-B1D76030B662}">
      <dgm:prSet/>
      <dgm:spPr/>
      <dgm:t>
        <a:bodyPr/>
        <a:lstStyle/>
        <a:p>
          <a:endParaRPr lang="zh-TW" altLang="en-US"/>
        </a:p>
      </dgm:t>
    </dgm:pt>
    <dgm:pt modelId="{936D926C-0C02-4C89-A9F8-D8A69F62585A}" type="sibTrans" cxnId="{D0BCFD03-3F0E-4468-84D7-B1D76030B662}">
      <dgm:prSet/>
      <dgm:spPr/>
      <dgm:t>
        <a:bodyPr/>
        <a:lstStyle/>
        <a:p>
          <a:endParaRPr lang="zh-TW" altLang="en-US"/>
        </a:p>
      </dgm:t>
    </dgm:pt>
    <dgm:pt modelId="{F69AD450-CC0F-49B0-937A-89B1127DC8BE}" type="pres">
      <dgm:prSet presAssocID="{71A5B94B-D7A7-423B-84CA-08C0E0764924}" presName="linear" presStyleCnt="0">
        <dgm:presLayoutVars>
          <dgm:animLvl val="lvl"/>
          <dgm:resizeHandles val="exact"/>
        </dgm:presLayoutVars>
      </dgm:prSet>
      <dgm:spPr/>
      <dgm:t>
        <a:bodyPr/>
        <a:lstStyle/>
        <a:p>
          <a:endParaRPr lang="zh-TW" altLang="en-US"/>
        </a:p>
      </dgm:t>
    </dgm:pt>
    <dgm:pt modelId="{5BA548DF-0B42-4039-A35A-709FD7AE5F60}" type="pres">
      <dgm:prSet presAssocID="{6ED6A1B0-F8A2-4AB9-8AEE-410DBB9F623F}" presName="parentText" presStyleLbl="node1" presStyleIdx="0" presStyleCnt="2" custScaleY="53897">
        <dgm:presLayoutVars>
          <dgm:chMax val="0"/>
          <dgm:bulletEnabled val="1"/>
        </dgm:presLayoutVars>
      </dgm:prSet>
      <dgm:spPr/>
      <dgm:t>
        <a:bodyPr/>
        <a:lstStyle/>
        <a:p>
          <a:endParaRPr lang="zh-TW" altLang="en-US"/>
        </a:p>
      </dgm:t>
    </dgm:pt>
    <dgm:pt modelId="{724488E2-0077-479E-B0AE-7795343DBE83}" type="pres">
      <dgm:prSet presAssocID="{6ED6A1B0-F8A2-4AB9-8AEE-410DBB9F623F}" presName="childText" presStyleLbl="revTx" presStyleIdx="0" presStyleCnt="2">
        <dgm:presLayoutVars>
          <dgm:bulletEnabled val="1"/>
        </dgm:presLayoutVars>
      </dgm:prSet>
      <dgm:spPr/>
      <dgm:t>
        <a:bodyPr/>
        <a:lstStyle/>
        <a:p>
          <a:endParaRPr lang="zh-TW" altLang="en-US"/>
        </a:p>
      </dgm:t>
    </dgm:pt>
    <dgm:pt modelId="{33E37821-26F6-4290-92DD-69868FA23ADE}" type="pres">
      <dgm:prSet presAssocID="{BE36D6AD-C3BD-473A-A1D9-DB233FD946E5}" presName="parentText" presStyleLbl="node1" presStyleIdx="1" presStyleCnt="2" custScaleY="60299">
        <dgm:presLayoutVars>
          <dgm:chMax val="0"/>
          <dgm:bulletEnabled val="1"/>
        </dgm:presLayoutVars>
      </dgm:prSet>
      <dgm:spPr/>
      <dgm:t>
        <a:bodyPr/>
        <a:lstStyle/>
        <a:p>
          <a:endParaRPr lang="zh-TW" altLang="en-US"/>
        </a:p>
      </dgm:t>
    </dgm:pt>
    <dgm:pt modelId="{0C6D93E9-20D3-43C5-ABB8-94693ABE3D23}" type="pres">
      <dgm:prSet presAssocID="{BE36D6AD-C3BD-473A-A1D9-DB233FD946E5}" presName="childText" presStyleLbl="revTx" presStyleIdx="1" presStyleCnt="2">
        <dgm:presLayoutVars>
          <dgm:bulletEnabled val="1"/>
        </dgm:presLayoutVars>
      </dgm:prSet>
      <dgm:spPr/>
      <dgm:t>
        <a:bodyPr/>
        <a:lstStyle/>
        <a:p>
          <a:endParaRPr lang="zh-TW" altLang="en-US"/>
        </a:p>
      </dgm:t>
    </dgm:pt>
  </dgm:ptLst>
  <dgm:cxnLst>
    <dgm:cxn modelId="{D0BCFD03-3F0E-4468-84D7-B1D76030B662}" srcId="{BE36D6AD-C3BD-473A-A1D9-DB233FD946E5}" destId="{4AB4A08A-5F28-4CEC-87FA-EF619C978F08}" srcOrd="0" destOrd="0" parTransId="{33655B5B-DF73-4FFD-94D5-57364DAC5B55}" sibTransId="{936D926C-0C02-4C89-A9F8-D8A69F62585A}"/>
    <dgm:cxn modelId="{DA771410-EAEF-425B-B39D-33AD783EEB8C}" type="presOf" srcId="{BE36D6AD-C3BD-473A-A1D9-DB233FD946E5}" destId="{33E37821-26F6-4290-92DD-69868FA23ADE}" srcOrd="0" destOrd="0" presId="urn:microsoft.com/office/officeart/2005/8/layout/vList2"/>
    <dgm:cxn modelId="{73A94BAE-D4A7-44D8-B2EE-D6296DC30DE4}" type="presOf" srcId="{4AB4A08A-5F28-4CEC-87FA-EF619C978F08}" destId="{0C6D93E9-20D3-43C5-ABB8-94693ABE3D23}" srcOrd="0" destOrd="0" presId="urn:microsoft.com/office/officeart/2005/8/layout/vList2"/>
    <dgm:cxn modelId="{7FB20E2C-ABB5-4227-9B11-83019578427C}" type="presOf" srcId="{BF482B7C-DA16-45AD-BC9F-DB12596A661F}" destId="{724488E2-0077-479E-B0AE-7795343DBE83}" srcOrd="0" destOrd="0" presId="urn:microsoft.com/office/officeart/2005/8/layout/vList2"/>
    <dgm:cxn modelId="{137AC368-9416-4B88-81B4-D2AA219BE1ED}" srcId="{71A5B94B-D7A7-423B-84CA-08C0E0764924}" destId="{6ED6A1B0-F8A2-4AB9-8AEE-410DBB9F623F}" srcOrd="0" destOrd="0" parTransId="{216D3720-5435-4FDB-8B2A-D3074F56EB8B}" sibTransId="{BA2CB962-A18A-4700-88E6-C9A26D3B6E54}"/>
    <dgm:cxn modelId="{1050546F-6ADB-4542-ABE6-EFA2C3759F62}" type="presOf" srcId="{6ED6A1B0-F8A2-4AB9-8AEE-410DBB9F623F}" destId="{5BA548DF-0B42-4039-A35A-709FD7AE5F60}" srcOrd="0" destOrd="0" presId="urn:microsoft.com/office/officeart/2005/8/layout/vList2"/>
    <dgm:cxn modelId="{666023D5-7C18-4EAD-B6AE-7103EF59A0A5}" srcId="{6ED6A1B0-F8A2-4AB9-8AEE-410DBB9F623F}" destId="{BF482B7C-DA16-45AD-BC9F-DB12596A661F}" srcOrd="0" destOrd="0" parTransId="{11ACD68F-EF34-4E93-9300-12901FB546ED}" sibTransId="{1C5F18A5-1A5D-43A9-AAAA-0CB756434367}"/>
    <dgm:cxn modelId="{565B81B2-8F33-415C-8503-5C465DBC37E4}" srcId="{71A5B94B-D7A7-423B-84CA-08C0E0764924}" destId="{BE36D6AD-C3BD-473A-A1D9-DB233FD946E5}" srcOrd="1" destOrd="0" parTransId="{7ADE1AEB-B619-4058-BFCA-0F6DD0D0B279}" sibTransId="{2C259FD6-2C2E-49FB-82CD-12F05A1CF6C1}"/>
    <dgm:cxn modelId="{00797826-34C5-4112-96B4-B2E621E1EBC7}" type="presOf" srcId="{71A5B94B-D7A7-423B-84CA-08C0E0764924}" destId="{F69AD450-CC0F-49B0-937A-89B1127DC8BE}" srcOrd="0" destOrd="0" presId="urn:microsoft.com/office/officeart/2005/8/layout/vList2"/>
    <dgm:cxn modelId="{F60D467D-823C-4140-8F32-2103186B3AD2}" type="presParOf" srcId="{F69AD450-CC0F-49B0-937A-89B1127DC8BE}" destId="{5BA548DF-0B42-4039-A35A-709FD7AE5F60}" srcOrd="0" destOrd="0" presId="urn:microsoft.com/office/officeart/2005/8/layout/vList2"/>
    <dgm:cxn modelId="{C2734A42-F1B7-4150-ADE0-A3F0AEA8E526}" type="presParOf" srcId="{F69AD450-CC0F-49B0-937A-89B1127DC8BE}" destId="{724488E2-0077-479E-B0AE-7795343DBE83}" srcOrd="1" destOrd="0" presId="urn:microsoft.com/office/officeart/2005/8/layout/vList2"/>
    <dgm:cxn modelId="{AA5DD964-4F76-4BAE-B352-DB23931ADE86}" type="presParOf" srcId="{F69AD450-CC0F-49B0-937A-89B1127DC8BE}" destId="{33E37821-26F6-4290-92DD-69868FA23ADE}" srcOrd="2" destOrd="0" presId="urn:microsoft.com/office/officeart/2005/8/layout/vList2"/>
    <dgm:cxn modelId="{224EDAB6-3F51-4FC1-BF73-236A533E7903}" type="presParOf" srcId="{F69AD450-CC0F-49B0-937A-89B1127DC8BE}" destId="{0C6D93E9-20D3-43C5-ABB8-94693ABE3D23}" srcOrd="3"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71A5B94B-D7A7-423B-84CA-08C0E0764924}" type="doc">
      <dgm:prSet loTypeId="urn:microsoft.com/office/officeart/2005/8/layout/vList2" loCatId="list" qsTypeId="urn:microsoft.com/office/officeart/2005/8/quickstyle/simple3" qsCatId="simple" csTypeId="urn:microsoft.com/office/officeart/2005/8/colors/colorful1#2" csCatId="colorful" phldr="1"/>
      <dgm:spPr/>
      <dgm:t>
        <a:bodyPr/>
        <a:lstStyle/>
        <a:p>
          <a:endParaRPr lang="zh-TW" altLang="en-US"/>
        </a:p>
      </dgm:t>
    </dgm:pt>
    <dgm:pt modelId="{6ED6A1B0-F8A2-4AB9-8AEE-410DBB9F623F}">
      <dgm:prSet phldrT="[文字]" custT="1"/>
      <dgm:spPr/>
      <dgm:t>
        <a:bodyPr/>
        <a:lstStyle/>
        <a:p>
          <a:r>
            <a:rPr lang="zh-TW" altLang="en-US" sz="3200" dirty="0" smtClean="0">
              <a:latin typeface="標楷體" pitchFamily="65" charset="-120"/>
              <a:ea typeface="標楷體" pitchFamily="65" charset="-120"/>
            </a:rPr>
            <a:t>違反理由</a:t>
          </a:r>
          <a:endParaRPr lang="zh-TW" altLang="en-US" sz="3200" dirty="0">
            <a:latin typeface="標楷體" pitchFamily="65" charset="-120"/>
            <a:ea typeface="標楷體" pitchFamily="65" charset="-120"/>
          </a:endParaRPr>
        </a:p>
      </dgm:t>
    </dgm:pt>
    <dgm:pt modelId="{216D3720-5435-4FDB-8B2A-D3074F56EB8B}" type="parTrans" cxnId="{137AC368-9416-4B88-81B4-D2AA219BE1ED}">
      <dgm:prSet/>
      <dgm:spPr/>
      <dgm:t>
        <a:bodyPr/>
        <a:lstStyle/>
        <a:p>
          <a:endParaRPr lang="zh-TW" altLang="en-US"/>
        </a:p>
      </dgm:t>
    </dgm:pt>
    <dgm:pt modelId="{BA2CB962-A18A-4700-88E6-C9A26D3B6E54}" type="sibTrans" cxnId="{137AC368-9416-4B88-81B4-D2AA219BE1ED}">
      <dgm:prSet/>
      <dgm:spPr/>
      <dgm:t>
        <a:bodyPr/>
        <a:lstStyle/>
        <a:p>
          <a:endParaRPr lang="zh-TW" altLang="en-US"/>
        </a:p>
      </dgm:t>
    </dgm:pt>
    <dgm:pt modelId="{BF482B7C-DA16-45AD-BC9F-DB12596A661F}">
      <dgm:prSet phldrT="[文字]" custT="1"/>
      <dgm:spPr/>
      <dgm:t>
        <a:bodyPr/>
        <a:lstStyle/>
        <a:p>
          <a:pPr algn="just"/>
          <a:r>
            <a:rPr lang="en-US" altLang="en-US" sz="2000" b="0" dirty="0" smtClean="0">
              <a:latin typeface="標楷體" pitchFamily="65" charset="-120"/>
              <a:ea typeface="標楷體" pitchFamily="65" charset="-120"/>
            </a:rPr>
            <a:t>CEDAW</a:t>
          </a:r>
          <a:r>
            <a:rPr lang="zh-TW" altLang="en-US" sz="2000" b="0" dirty="0" smtClean="0">
              <a:latin typeface="標楷體" pitchFamily="65" charset="-120"/>
              <a:ea typeface="標楷體" pitchFamily="65" charset="-120"/>
            </a:rPr>
            <a:t>第</a:t>
          </a:r>
          <a:r>
            <a:rPr lang="en-US" altLang="en-US" sz="2000" b="0" dirty="0" smtClean="0">
              <a:latin typeface="標楷體" pitchFamily="65" charset="-120"/>
              <a:ea typeface="標楷體" pitchFamily="65" charset="-120"/>
            </a:rPr>
            <a:t>1</a:t>
          </a:r>
          <a:r>
            <a:rPr lang="zh-TW" altLang="en-US" sz="2000" b="0" dirty="0" smtClean="0">
              <a:latin typeface="標楷體" pitchFamily="65" charset="-120"/>
              <a:ea typeface="標楷體" pitchFamily="65" charset="-120"/>
            </a:rPr>
            <a:t>條規定，「對婦女的歧視」一詞指基於性別而作的任何區別、排斥或限制，其影響或其目的均足以妨礙或否認婦女不論已婚未婚在男女平等的基礎上認識、享有或行使在政治、經濟、社會、文化、公民或任何其他方面的人權和基本自由；第</a:t>
          </a:r>
          <a:r>
            <a:rPr lang="en-US" altLang="en-US" sz="2000" b="0" dirty="0" smtClean="0">
              <a:latin typeface="標楷體" pitchFamily="65" charset="-120"/>
              <a:ea typeface="標楷體" pitchFamily="65" charset="-120"/>
            </a:rPr>
            <a:t>15</a:t>
          </a:r>
          <a:r>
            <a:rPr lang="zh-TW" altLang="en-US" sz="2000" b="0" dirty="0" smtClean="0">
              <a:latin typeface="標楷體" pitchFamily="65" charset="-120"/>
              <a:ea typeface="標楷體" pitchFamily="65" charset="-120"/>
            </a:rPr>
            <a:t>條第</a:t>
          </a:r>
          <a:r>
            <a:rPr lang="en-US" altLang="en-US" sz="2000" b="0" dirty="0" smtClean="0">
              <a:latin typeface="標楷體" pitchFamily="65" charset="-120"/>
              <a:ea typeface="標楷體" pitchFamily="65" charset="-120"/>
            </a:rPr>
            <a:t>1</a:t>
          </a:r>
          <a:r>
            <a:rPr lang="zh-TW" altLang="en-US" sz="2000" b="0" dirty="0" smtClean="0">
              <a:latin typeface="標楷體" pitchFamily="65" charset="-120"/>
              <a:ea typeface="標楷體" pitchFamily="65" charset="-120"/>
            </a:rPr>
            <a:t>項規定締約各國應給予男女在法律面前平等的地位；第</a:t>
          </a:r>
          <a:r>
            <a:rPr lang="en-US" altLang="en-US" sz="2000" b="0" dirty="0" smtClean="0">
              <a:latin typeface="標楷體" pitchFamily="65" charset="-120"/>
              <a:ea typeface="標楷體" pitchFamily="65" charset="-120"/>
            </a:rPr>
            <a:t>16</a:t>
          </a:r>
          <a:r>
            <a:rPr lang="zh-TW" altLang="en-US" sz="2000" b="0" dirty="0" smtClean="0">
              <a:latin typeface="標楷體" pitchFamily="65" charset="-120"/>
              <a:ea typeface="標楷體" pitchFamily="65" charset="-120"/>
            </a:rPr>
            <a:t>條第</a:t>
          </a:r>
          <a:r>
            <a:rPr lang="en-US" altLang="en-US" sz="2000" b="0" dirty="0" smtClean="0">
              <a:latin typeface="標楷體" pitchFamily="65" charset="-120"/>
              <a:ea typeface="標楷體" pitchFamily="65" charset="-120"/>
            </a:rPr>
            <a:t>1</a:t>
          </a:r>
          <a:r>
            <a:rPr lang="zh-TW" altLang="en-US" sz="2000" b="0" dirty="0" smtClean="0">
              <a:latin typeface="標楷體" pitchFamily="65" charset="-120"/>
              <a:ea typeface="標楷體" pitchFamily="65" charset="-120"/>
            </a:rPr>
            <a:t>項規定，締約各國應採取一切適當措施，消除在有關婚姻和家庭關係的一切事務上對婦女的歧視，並特別應保證婦女在男女平等的基礎上：（</a:t>
          </a:r>
          <a:r>
            <a:rPr lang="en-US" altLang="en-US" sz="2000" b="0" dirty="0" smtClean="0">
              <a:latin typeface="標楷體" pitchFamily="65" charset="-120"/>
              <a:ea typeface="標楷體" pitchFamily="65" charset="-120"/>
            </a:rPr>
            <a:t>a</a:t>
          </a:r>
          <a:r>
            <a:rPr lang="zh-TW" altLang="en-US" sz="2000" b="0" dirty="0" smtClean="0">
              <a:latin typeface="標楷體" pitchFamily="65" charset="-120"/>
              <a:ea typeface="標楷體" pitchFamily="65" charset="-120"/>
            </a:rPr>
            <a:t>）有相同的締結婚約的權利。另外，</a:t>
          </a:r>
          <a:r>
            <a:rPr lang="en-US" altLang="en-US" sz="2000" b="0" dirty="0" smtClean="0">
              <a:latin typeface="標楷體" pitchFamily="65" charset="-120"/>
              <a:ea typeface="標楷體" pitchFamily="65" charset="-120"/>
            </a:rPr>
            <a:t>CEDAW</a:t>
          </a:r>
          <a:r>
            <a:rPr lang="zh-TW" altLang="en-US" sz="2000" b="0" dirty="0" smtClean="0">
              <a:latin typeface="標楷體" pitchFamily="65" charset="-120"/>
              <a:ea typeface="標楷體" pitchFamily="65" charset="-120"/>
            </a:rPr>
            <a:t>一般性建議第</a:t>
          </a:r>
          <a:r>
            <a:rPr lang="en-US" altLang="en-US" sz="2000" b="0" dirty="0" smtClean="0">
              <a:latin typeface="標楷體" pitchFamily="65" charset="-120"/>
              <a:ea typeface="標楷體" pitchFamily="65" charset="-120"/>
            </a:rPr>
            <a:t>21</a:t>
          </a:r>
          <a:r>
            <a:rPr lang="zh-TW" altLang="en-US" sz="2000" b="0" dirty="0" smtClean="0">
              <a:latin typeface="標楷體" pitchFamily="65" charset="-120"/>
              <a:ea typeface="標楷體" pitchFamily="65" charset="-120"/>
            </a:rPr>
            <a:t>號第</a:t>
          </a:r>
          <a:r>
            <a:rPr lang="en-US" altLang="en-US" sz="2000" b="0" dirty="0" smtClean="0">
              <a:latin typeface="標楷體" pitchFamily="65" charset="-120"/>
              <a:ea typeface="標楷體" pitchFamily="65" charset="-120"/>
            </a:rPr>
            <a:t>36</a:t>
          </a:r>
          <a:r>
            <a:rPr lang="zh-TW" altLang="en-US" sz="2000" b="0" dirty="0" smtClean="0">
              <a:latin typeface="標楷體" pitchFamily="65" charset="-120"/>
              <a:ea typeface="標楷體" pitchFamily="65" charset="-120"/>
            </a:rPr>
            <a:t>段至</a:t>
          </a:r>
          <a:r>
            <a:rPr lang="en-US" altLang="en-US" sz="2000" b="0" dirty="0" smtClean="0">
              <a:latin typeface="標楷體" pitchFamily="65" charset="-120"/>
              <a:ea typeface="標楷體" pitchFamily="65" charset="-120"/>
            </a:rPr>
            <a:t>38</a:t>
          </a:r>
          <a:r>
            <a:rPr lang="zh-TW" altLang="en-US" sz="2000" b="0" dirty="0" smtClean="0">
              <a:latin typeface="標楷體" pitchFamily="65" charset="-120"/>
              <a:ea typeface="標楷體" pitchFamily="65" charset="-120"/>
            </a:rPr>
            <a:t>段認為，男女最低結婚年齡皆應為</a:t>
          </a:r>
          <a:r>
            <a:rPr lang="en-US" altLang="en-US" sz="2000" b="0" dirty="0" smtClean="0">
              <a:latin typeface="標楷體" pitchFamily="65" charset="-120"/>
              <a:ea typeface="標楷體" pitchFamily="65" charset="-120"/>
            </a:rPr>
            <a:t>18</a:t>
          </a:r>
          <a:r>
            <a:rPr lang="zh-TW" altLang="en-US" sz="2000" b="0" dirty="0" smtClean="0">
              <a:latin typeface="標楷體" pitchFamily="65" charset="-120"/>
              <a:ea typeface="標楷體" pitchFamily="65" charset="-120"/>
            </a:rPr>
            <a:t>歲，且早婚限制婦女能力發展及獨立性，減少其就業機會，對家庭及社區造成不利影響，再者，規定男女不同的最低結婚年齡，係不正確地假定男女心智發展速度不同，或結婚與身心發展無關，該等規定應予廢除。</a:t>
          </a:r>
          <a:endParaRPr lang="zh-TW" altLang="en-US" sz="2000" b="0" dirty="0">
            <a:latin typeface="標楷體" pitchFamily="65" charset="-120"/>
            <a:ea typeface="標楷體" pitchFamily="65" charset="-120"/>
          </a:endParaRPr>
        </a:p>
      </dgm:t>
    </dgm:pt>
    <dgm:pt modelId="{11ACD68F-EF34-4E93-9300-12901FB546ED}" type="parTrans" cxnId="{666023D5-7C18-4EAD-B6AE-7103EF59A0A5}">
      <dgm:prSet/>
      <dgm:spPr/>
      <dgm:t>
        <a:bodyPr/>
        <a:lstStyle/>
        <a:p>
          <a:endParaRPr lang="zh-TW" altLang="en-US"/>
        </a:p>
      </dgm:t>
    </dgm:pt>
    <dgm:pt modelId="{1C5F18A5-1A5D-43A9-AAAA-0CB756434367}" type="sibTrans" cxnId="{666023D5-7C18-4EAD-B6AE-7103EF59A0A5}">
      <dgm:prSet/>
      <dgm:spPr/>
      <dgm:t>
        <a:bodyPr/>
        <a:lstStyle/>
        <a:p>
          <a:endParaRPr lang="zh-TW" altLang="en-US"/>
        </a:p>
      </dgm:t>
    </dgm:pt>
    <dgm:pt modelId="{49324D9C-6DD4-4EED-8756-C2BDDD4E5FCE}">
      <dgm:prSet phldrT="[文字]" custT="1"/>
      <dgm:spPr/>
      <dgm:t>
        <a:bodyPr/>
        <a:lstStyle/>
        <a:p>
          <a:pPr algn="just"/>
          <a:r>
            <a:rPr lang="zh-TW" altLang="en-US" sz="2000" b="0" dirty="0" smtClean="0">
              <a:latin typeface="標楷體" pitchFamily="65" charset="-120"/>
              <a:ea typeface="標楷體" pitchFamily="65" charset="-120"/>
            </a:rPr>
            <a:t>民法第</a:t>
          </a:r>
          <a:r>
            <a:rPr lang="en-US" altLang="en-US" sz="2000" b="0" dirty="0" smtClean="0">
              <a:latin typeface="標楷體" pitchFamily="65" charset="-120"/>
              <a:ea typeface="標楷體" pitchFamily="65" charset="-120"/>
            </a:rPr>
            <a:t>980</a:t>
          </a:r>
          <a:r>
            <a:rPr lang="zh-TW" altLang="en-US" sz="2000" b="0" dirty="0" smtClean="0">
              <a:latin typeface="標楷體" pitchFamily="65" charset="-120"/>
              <a:ea typeface="標楷體" pitchFamily="65" charset="-120"/>
            </a:rPr>
            <a:t>條及第</a:t>
          </a:r>
          <a:r>
            <a:rPr lang="en-US" altLang="en-US" sz="2000" b="0" dirty="0" smtClean="0">
              <a:latin typeface="標楷體" pitchFamily="65" charset="-120"/>
              <a:ea typeface="標楷體" pitchFamily="65" charset="-120"/>
            </a:rPr>
            <a:t>973</a:t>
          </a:r>
          <a:r>
            <a:rPr lang="zh-TW" altLang="en-US" sz="2000" b="0" dirty="0" smtClean="0">
              <a:latin typeface="標楷體" pitchFamily="65" charset="-120"/>
              <a:ea typeface="標楷體" pitchFamily="65" charset="-120"/>
            </a:rPr>
            <a:t>條有關男女結婚及訂婚最低年齡不一致之規定，違反</a:t>
          </a:r>
          <a:r>
            <a:rPr lang="en-US" altLang="en-US" sz="2000" b="0" dirty="0" smtClean="0">
              <a:latin typeface="標楷體" pitchFamily="65" charset="-120"/>
              <a:ea typeface="標楷體" pitchFamily="65" charset="-120"/>
            </a:rPr>
            <a:t>CEDAW</a:t>
          </a:r>
          <a:r>
            <a:rPr lang="zh-TW" altLang="en-US" sz="2000" b="0" dirty="0" smtClean="0">
              <a:latin typeface="標楷體" pitchFamily="65" charset="-120"/>
              <a:ea typeface="標楷體" pitchFamily="65" charset="-120"/>
            </a:rPr>
            <a:t>第</a:t>
          </a:r>
          <a:r>
            <a:rPr lang="en-US" altLang="en-US" sz="2000" b="0" dirty="0" smtClean="0">
              <a:latin typeface="標楷體" pitchFamily="65" charset="-120"/>
              <a:ea typeface="標楷體" pitchFamily="65" charset="-120"/>
            </a:rPr>
            <a:t>1</a:t>
          </a:r>
          <a:r>
            <a:rPr lang="zh-TW" altLang="en-US" sz="2000" b="0" dirty="0" smtClean="0">
              <a:latin typeface="標楷體" pitchFamily="65" charset="-120"/>
              <a:ea typeface="標楷體" pitchFamily="65" charset="-120"/>
            </a:rPr>
            <a:t>條、第</a:t>
          </a:r>
          <a:r>
            <a:rPr lang="en-US" altLang="en-US" sz="2000" b="0" dirty="0" smtClean="0">
              <a:latin typeface="標楷體" pitchFamily="65" charset="-120"/>
              <a:ea typeface="標楷體" pitchFamily="65" charset="-120"/>
            </a:rPr>
            <a:t>15</a:t>
          </a:r>
          <a:r>
            <a:rPr lang="zh-TW" altLang="en-US" sz="2000" b="0" dirty="0" smtClean="0">
              <a:latin typeface="標楷體" pitchFamily="65" charset="-120"/>
              <a:ea typeface="標楷體" pitchFamily="65" charset="-120"/>
            </a:rPr>
            <a:t>條第</a:t>
          </a:r>
          <a:r>
            <a:rPr lang="en-US" altLang="en-US" sz="2000" b="0" dirty="0" smtClean="0">
              <a:latin typeface="標楷體" pitchFamily="65" charset="-120"/>
              <a:ea typeface="標楷體" pitchFamily="65" charset="-120"/>
            </a:rPr>
            <a:t>1</a:t>
          </a:r>
          <a:r>
            <a:rPr lang="zh-TW" altLang="en-US" sz="2000" b="0" dirty="0" smtClean="0">
              <a:latin typeface="標楷體" pitchFamily="65" charset="-120"/>
              <a:ea typeface="標楷體" pitchFamily="65" charset="-120"/>
            </a:rPr>
            <a:t>項、第</a:t>
          </a:r>
          <a:r>
            <a:rPr lang="en-US" altLang="en-US" sz="2000" b="0" dirty="0" smtClean="0">
              <a:latin typeface="標楷體" pitchFamily="65" charset="-120"/>
              <a:ea typeface="標楷體" pitchFamily="65" charset="-120"/>
            </a:rPr>
            <a:t>16</a:t>
          </a:r>
          <a:r>
            <a:rPr lang="zh-TW" altLang="en-US" sz="2000" b="0" dirty="0" smtClean="0">
              <a:latin typeface="標楷體" pitchFamily="65" charset="-120"/>
              <a:ea typeface="標楷體" pitchFamily="65" charset="-120"/>
            </a:rPr>
            <a:t>條第</a:t>
          </a:r>
          <a:r>
            <a:rPr lang="en-US" altLang="en-US" sz="2000" b="0" dirty="0" smtClean="0">
              <a:latin typeface="標楷體" pitchFamily="65" charset="-120"/>
              <a:ea typeface="標楷體" pitchFamily="65" charset="-120"/>
            </a:rPr>
            <a:t>1</a:t>
          </a:r>
          <a:r>
            <a:rPr lang="zh-TW" altLang="en-US" sz="2000" b="0" dirty="0" smtClean="0">
              <a:latin typeface="標楷體" pitchFamily="65" charset="-120"/>
              <a:ea typeface="標楷體" pitchFamily="65" charset="-120"/>
            </a:rPr>
            <a:t>項</a:t>
          </a:r>
          <a:r>
            <a:rPr lang="en-US" altLang="en-US" sz="2000" b="0" dirty="0" smtClean="0">
              <a:latin typeface="標楷體" pitchFamily="65" charset="-120"/>
              <a:ea typeface="標楷體" pitchFamily="65" charset="-120"/>
            </a:rPr>
            <a:t>a</a:t>
          </a:r>
          <a:r>
            <a:rPr lang="zh-TW" altLang="en-US" sz="2000" b="0" dirty="0" smtClean="0">
              <a:latin typeface="標楷體" pitchFamily="65" charset="-120"/>
              <a:ea typeface="標楷體" pitchFamily="65" charset="-120"/>
            </a:rPr>
            <a:t>款及一般性建議第</a:t>
          </a:r>
          <a:r>
            <a:rPr lang="en-US" altLang="en-US" sz="2000" b="0" dirty="0" smtClean="0">
              <a:latin typeface="標楷體" pitchFamily="65" charset="-120"/>
              <a:ea typeface="標楷體" pitchFamily="65" charset="-120"/>
            </a:rPr>
            <a:t>21</a:t>
          </a:r>
          <a:r>
            <a:rPr lang="zh-TW" altLang="en-US" sz="2000" b="0" dirty="0" smtClean="0">
              <a:latin typeface="標楷體" pitchFamily="65" charset="-120"/>
              <a:ea typeface="標楷體" pitchFamily="65" charset="-120"/>
            </a:rPr>
            <a:t>號第</a:t>
          </a:r>
          <a:r>
            <a:rPr lang="en-US" altLang="en-US" sz="2000" b="0" dirty="0" smtClean="0">
              <a:latin typeface="標楷體" pitchFamily="65" charset="-120"/>
              <a:ea typeface="標楷體" pitchFamily="65" charset="-120"/>
            </a:rPr>
            <a:t>36</a:t>
          </a:r>
          <a:r>
            <a:rPr lang="zh-TW" altLang="en-US" sz="2000" b="0" dirty="0" smtClean="0">
              <a:latin typeface="標楷體" pitchFamily="65" charset="-120"/>
              <a:ea typeface="標楷體" pitchFamily="65" charset="-120"/>
            </a:rPr>
            <a:t>段、第</a:t>
          </a:r>
          <a:r>
            <a:rPr lang="en-US" altLang="en-US" sz="2000" b="0" dirty="0" smtClean="0">
              <a:latin typeface="標楷體" pitchFamily="65" charset="-120"/>
              <a:ea typeface="標楷體" pitchFamily="65" charset="-120"/>
            </a:rPr>
            <a:t>37</a:t>
          </a:r>
          <a:r>
            <a:rPr lang="zh-TW" altLang="en-US" sz="2000" b="0" dirty="0" smtClean="0">
              <a:latin typeface="標楷體" pitchFamily="65" charset="-120"/>
              <a:ea typeface="標楷體" pitchFamily="65" charset="-120"/>
            </a:rPr>
            <a:t>段、</a:t>
          </a:r>
          <a:r>
            <a:rPr lang="en-US" altLang="en-US" sz="2000" b="0" dirty="0" smtClean="0">
              <a:latin typeface="標楷體" pitchFamily="65" charset="-120"/>
              <a:ea typeface="標楷體" pitchFamily="65" charset="-120"/>
            </a:rPr>
            <a:t>38</a:t>
          </a:r>
          <a:r>
            <a:rPr lang="zh-TW" altLang="en-US" sz="2000" b="0" dirty="0" smtClean="0">
              <a:latin typeface="標楷體" pitchFamily="65" charset="-120"/>
              <a:ea typeface="標楷體" pitchFamily="65" charset="-120"/>
            </a:rPr>
            <a:t>段。</a:t>
          </a:r>
          <a:endParaRPr lang="zh-TW" altLang="en-US" sz="2000" b="0" dirty="0">
            <a:latin typeface="標楷體" pitchFamily="65" charset="-120"/>
            <a:ea typeface="標楷體" pitchFamily="65" charset="-120"/>
          </a:endParaRPr>
        </a:p>
      </dgm:t>
    </dgm:pt>
    <dgm:pt modelId="{BE05E55A-DF22-488C-BCD5-AA7890BC390F}" type="parTrans" cxnId="{EDEEA012-6C1A-4B50-AD0E-3E6909B67FBD}">
      <dgm:prSet/>
      <dgm:spPr/>
      <dgm:t>
        <a:bodyPr/>
        <a:lstStyle/>
        <a:p>
          <a:endParaRPr lang="zh-TW" altLang="en-US"/>
        </a:p>
      </dgm:t>
    </dgm:pt>
    <dgm:pt modelId="{E080D75C-336F-4AAC-A1FC-14AD5E41A2BD}" type="sibTrans" cxnId="{EDEEA012-6C1A-4B50-AD0E-3E6909B67FBD}">
      <dgm:prSet/>
      <dgm:spPr/>
      <dgm:t>
        <a:bodyPr/>
        <a:lstStyle/>
        <a:p>
          <a:endParaRPr lang="zh-TW" altLang="en-US"/>
        </a:p>
      </dgm:t>
    </dgm:pt>
    <dgm:pt modelId="{F69AD450-CC0F-49B0-937A-89B1127DC8BE}" type="pres">
      <dgm:prSet presAssocID="{71A5B94B-D7A7-423B-84CA-08C0E0764924}" presName="linear" presStyleCnt="0">
        <dgm:presLayoutVars>
          <dgm:animLvl val="lvl"/>
          <dgm:resizeHandles val="exact"/>
        </dgm:presLayoutVars>
      </dgm:prSet>
      <dgm:spPr/>
      <dgm:t>
        <a:bodyPr/>
        <a:lstStyle/>
        <a:p>
          <a:endParaRPr lang="zh-TW" altLang="en-US"/>
        </a:p>
      </dgm:t>
    </dgm:pt>
    <dgm:pt modelId="{5BA548DF-0B42-4039-A35A-709FD7AE5F60}" type="pres">
      <dgm:prSet presAssocID="{6ED6A1B0-F8A2-4AB9-8AEE-410DBB9F623F}" presName="parentText" presStyleLbl="node1" presStyleIdx="0" presStyleCnt="1" custScaleY="90768">
        <dgm:presLayoutVars>
          <dgm:chMax val="0"/>
          <dgm:bulletEnabled val="1"/>
        </dgm:presLayoutVars>
      </dgm:prSet>
      <dgm:spPr/>
      <dgm:t>
        <a:bodyPr/>
        <a:lstStyle/>
        <a:p>
          <a:endParaRPr lang="zh-TW" altLang="en-US"/>
        </a:p>
      </dgm:t>
    </dgm:pt>
    <dgm:pt modelId="{724488E2-0077-479E-B0AE-7795343DBE83}" type="pres">
      <dgm:prSet presAssocID="{6ED6A1B0-F8A2-4AB9-8AEE-410DBB9F623F}" presName="childText" presStyleLbl="revTx" presStyleIdx="0" presStyleCnt="1" custScaleY="100231">
        <dgm:presLayoutVars>
          <dgm:bulletEnabled val="1"/>
        </dgm:presLayoutVars>
      </dgm:prSet>
      <dgm:spPr/>
      <dgm:t>
        <a:bodyPr/>
        <a:lstStyle/>
        <a:p>
          <a:endParaRPr lang="zh-TW" altLang="en-US"/>
        </a:p>
      </dgm:t>
    </dgm:pt>
  </dgm:ptLst>
  <dgm:cxnLst>
    <dgm:cxn modelId="{155C352D-3794-46A8-9404-5A43CBD67831}" type="presOf" srcId="{BF482B7C-DA16-45AD-BC9F-DB12596A661F}" destId="{724488E2-0077-479E-B0AE-7795343DBE83}" srcOrd="0" destOrd="1" presId="urn:microsoft.com/office/officeart/2005/8/layout/vList2"/>
    <dgm:cxn modelId="{7652B4EE-456D-472D-9CD6-C1CB5A8DA47A}" type="presOf" srcId="{49324D9C-6DD4-4EED-8756-C2BDDD4E5FCE}" destId="{724488E2-0077-479E-B0AE-7795343DBE83}" srcOrd="0" destOrd="0" presId="urn:microsoft.com/office/officeart/2005/8/layout/vList2"/>
    <dgm:cxn modelId="{666023D5-7C18-4EAD-B6AE-7103EF59A0A5}" srcId="{6ED6A1B0-F8A2-4AB9-8AEE-410DBB9F623F}" destId="{BF482B7C-DA16-45AD-BC9F-DB12596A661F}" srcOrd="1" destOrd="0" parTransId="{11ACD68F-EF34-4E93-9300-12901FB546ED}" sibTransId="{1C5F18A5-1A5D-43A9-AAAA-0CB756434367}"/>
    <dgm:cxn modelId="{A02BC5BB-C033-4EBD-A908-C74055A5A5E8}" type="presOf" srcId="{6ED6A1B0-F8A2-4AB9-8AEE-410DBB9F623F}" destId="{5BA548DF-0B42-4039-A35A-709FD7AE5F60}" srcOrd="0" destOrd="0" presId="urn:microsoft.com/office/officeart/2005/8/layout/vList2"/>
    <dgm:cxn modelId="{2A6E42A5-2BFC-4BDA-BE1D-606F7EE994AE}" type="presOf" srcId="{71A5B94B-D7A7-423B-84CA-08C0E0764924}" destId="{F69AD450-CC0F-49B0-937A-89B1127DC8BE}" srcOrd="0" destOrd="0" presId="urn:microsoft.com/office/officeart/2005/8/layout/vList2"/>
    <dgm:cxn modelId="{EDEEA012-6C1A-4B50-AD0E-3E6909B67FBD}" srcId="{6ED6A1B0-F8A2-4AB9-8AEE-410DBB9F623F}" destId="{49324D9C-6DD4-4EED-8756-C2BDDD4E5FCE}" srcOrd="0" destOrd="0" parTransId="{BE05E55A-DF22-488C-BCD5-AA7890BC390F}" sibTransId="{E080D75C-336F-4AAC-A1FC-14AD5E41A2BD}"/>
    <dgm:cxn modelId="{137AC368-9416-4B88-81B4-D2AA219BE1ED}" srcId="{71A5B94B-D7A7-423B-84CA-08C0E0764924}" destId="{6ED6A1B0-F8A2-4AB9-8AEE-410DBB9F623F}" srcOrd="0" destOrd="0" parTransId="{216D3720-5435-4FDB-8B2A-D3074F56EB8B}" sibTransId="{BA2CB962-A18A-4700-88E6-C9A26D3B6E54}"/>
    <dgm:cxn modelId="{EBA26A0B-3A4C-44E7-BFE0-01DC032FBC0B}" type="presParOf" srcId="{F69AD450-CC0F-49B0-937A-89B1127DC8BE}" destId="{5BA548DF-0B42-4039-A35A-709FD7AE5F60}" srcOrd="0" destOrd="0" presId="urn:microsoft.com/office/officeart/2005/8/layout/vList2"/>
    <dgm:cxn modelId="{3F109442-7643-4ED9-A787-9F61E9333E99}" type="presParOf" srcId="{F69AD450-CC0F-49B0-937A-89B1127DC8BE}" destId="{724488E2-0077-479E-B0AE-7795343DBE83}" srcOrd="1"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71A5B94B-D7A7-423B-84CA-08C0E0764924}" type="doc">
      <dgm:prSet loTypeId="urn:microsoft.com/office/officeart/2005/8/layout/vList2" loCatId="list" qsTypeId="urn:microsoft.com/office/officeart/2005/8/quickstyle/simple3" qsCatId="simple" csTypeId="urn:microsoft.com/office/officeart/2005/8/colors/colorful5" csCatId="colorful" phldr="1"/>
      <dgm:spPr/>
      <dgm:t>
        <a:bodyPr/>
        <a:lstStyle/>
        <a:p>
          <a:endParaRPr lang="zh-TW" altLang="en-US"/>
        </a:p>
      </dgm:t>
    </dgm:pt>
    <dgm:pt modelId="{6ED6A1B0-F8A2-4AB9-8AEE-410DBB9F623F}">
      <dgm:prSet phldrT="[文字]" custT="1"/>
      <dgm:spPr/>
      <dgm:t>
        <a:bodyPr/>
        <a:lstStyle/>
        <a:p>
          <a:r>
            <a:rPr lang="zh-TW" altLang="en-US" sz="3000" dirty="0" smtClean="0">
              <a:latin typeface="標楷體" pitchFamily="65" charset="-120"/>
              <a:ea typeface="標楷體" pitchFamily="65" charset="-120"/>
            </a:rPr>
            <a:t>案例</a:t>
          </a:r>
          <a:r>
            <a:rPr lang="en-US" altLang="zh-TW" sz="3000" dirty="0" smtClean="0">
              <a:latin typeface="標楷體" pitchFamily="65" charset="-120"/>
              <a:ea typeface="標楷體" pitchFamily="65" charset="-120"/>
            </a:rPr>
            <a:t>1</a:t>
          </a:r>
          <a:r>
            <a:rPr lang="zh-TW" altLang="zh-TW" sz="3000" dirty="0" smtClean="0">
              <a:latin typeface="標楷體" pitchFamily="65" charset="-120"/>
              <a:ea typeface="標楷體" pitchFamily="65" charset="-120"/>
            </a:rPr>
            <a:t>：</a:t>
          </a:r>
          <a:r>
            <a:rPr lang="zh-TW" altLang="en-US" sz="3000" dirty="0" smtClean="0">
              <a:latin typeface="標楷體" pitchFamily="65" charset="-120"/>
              <a:ea typeface="標楷體" pitchFamily="65" charset="-120"/>
            </a:rPr>
            <a:t>財產繼承</a:t>
          </a:r>
          <a:endParaRPr lang="zh-TW" altLang="en-US" sz="3000" dirty="0">
            <a:latin typeface="標楷體" pitchFamily="65" charset="-120"/>
            <a:ea typeface="標楷體" pitchFamily="65" charset="-120"/>
          </a:endParaRPr>
        </a:p>
      </dgm:t>
    </dgm:pt>
    <dgm:pt modelId="{216D3720-5435-4FDB-8B2A-D3074F56EB8B}" type="parTrans" cxnId="{137AC368-9416-4B88-81B4-D2AA219BE1ED}">
      <dgm:prSet/>
      <dgm:spPr/>
      <dgm:t>
        <a:bodyPr/>
        <a:lstStyle/>
        <a:p>
          <a:endParaRPr lang="zh-TW" altLang="en-US"/>
        </a:p>
      </dgm:t>
    </dgm:pt>
    <dgm:pt modelId="{BA2CB962-A18A-4700-88E6-C9A26D3B6E54}" type="sibTrans" cxnId="{137AC368-9416-4B88-81B4-D2AA219BE1ED}">
      <dgm:prSet/>
      <dgm:spPr/>
      <dgm:t>
        <a:bodyPr/>
        <a:lstStyle/>
        <a:p>
          <a:endParaRPr lang="zh-TW" altLang="en-US"/>
        </a:p>
      </dgm:t>
    </dgm:pt>
    <dgm:pt modelId="{A93F676C-E9F4-4F56-809B-E9FB57A5AFD3}">
      <dgm:prSet phldrT="[文字]"/>
      <dgm:spPr/>
      <dgm:t>
        <a:bodyPr/>
        <a:lstStyle/>
        <a:p>
          <a:pPr algn="l"/>
          <a:endParaRPr lang="zh-TW" altLang="en-US" sz="2100" dirty="0">
            <a:latin typeface="標楷體" pitchFamily="65" charset="-120"/>
            <a:ea typeface="標楷體" pitchFamily="65" charset="-120"/>
          </a:endParaRPr>
        </a:p>
      </dgm:t>
    </dgm:pt>
    <dgm:pt modelId="{589F909F-0250-496F-8348-833DA74A21E8}" type="parTrans" cxnId="{D788B96B-B92A-4EBD-9895-DD31BB18DC7F}">
      <dgm:prSet/>
      <dgm:spPr/>
      <dgm:t>
        <a:bodyPr/>
        <a:lstStyle/>
        <a:p>
          <a:endParaRPr lang="zh-TW" altLang="en-US"/>
        </a:p>
      </dgm:t>
    </dgm:pt>
    <dgm:pt modelId="{0BF929DF-8CAF-4ABF-AEF1-8D498CE6A91B}" type="sibTrans" cxnId="{D788B96B-B92A-4EBD-9895-DD31BB18DC7F}">
      <dgm:prSet/>
      <dgm:spPr/>
      <dgm:t>
        <a:bodyPr/>
        <a:lstStyle/>
        <a:p>
          <a:endParaRPr lang="zh-TW" altLang="en-US"/>
        </a:p>
      </dgm:t>
    </dgm:pt>
    <dgm:pt modelId="{6E31739A-4AA6-4B44-9515-799FB5F78930}">
      <dgm:prSet custT="1"/>
      <dgm:spPr/>
      <dgm:t>
        <a:bodyPr/>
        <a:lstStyle/>
        <a:p>
          <a:pPr algn="just"/>
          <a:r>
            <a:rPr lang="zh-TW" sz="2400" dirty="0" smtClean="0">
              <a:latin typeface="標楷體" pitchFamily="65" charset="-120"/>
              <a:ea typeface="標楷體" pitchFamily="65" charset="-120"/>
            </a:rPr>
            <a:t>根據財政部統計，</a:t>
          </a:r>
          <a:r>
            <a:rPr lang="en-US" sz="2400" dirty="0" smtClean="0">
              <a:latin typeface="標楷體" pitchFamily="65" charset="-120"/>
              <a:ea typeface="標楷體" pitchFamily="65" charset="-120"/>
            </a:rPr>
            <a:t>2014</a:t>
          </a:r>
          <a:r>
            <a:rPr lang="zh-TW" sz="2400" dirty="0" smtClean="0">
              <a:latin typeface="標楷體" pitchFamily="65" charset="-120"/>
              <a:ea typeface="標楷體" pitchFamily="65" charset="-120"/>
            </a:rPr>
            <a:t>年國人遺產登記拋棄繼承人數共計</a:t>
          </a:r>
          <a:r>
            <a:rPr lang="en-US" sz="2400" dirty="0" smtClean="0">
              <a:latin typeface="標楷體" pitchFamily="65" charset="-120"/>
              <a:ea typeface="標楷體" pitchFamily="65" charset="-120"/>
            </a:rPr>
            <a:t>47,835</a:t>
          </a:r>
          <a:r>
            <a:rPr lang="zh-TW" sz="2400" dirty="0" smtClean="0">
              <a:latin typeface="標楷體" pitchFamily="65" charset="-120"/>
              <a:ea typeface="標楷體" pitchFamily="65" charset="-120"/>
            </a:rPr>
            <a:t>，女性所占比例為</a:t>
          </a:r>
          <a:r>
            <a:rPr lang="en-US" sz="2400" dirty="0" smtClean="0">
              <a:latin typeface="標楷體" pitchFamily="65" charset="-120"/>
              <a:ea typeface="標楷體" pitchFamily="65" charset="-120"/>
            </a:rPr>
            <a:t>56.9%</a:t>
          </a:r>
          <a:r>
            <a:rPr lang="zh-TW" sz="2400" dirty="0" smtClean="0">
              <a:latin typeface="標楷體" pitchFamily="65" charset="-120"/>
              <a:ea typeface="標楷體" pitchFamily="65" charset="-120"/>
            </a:rPr>
            <a:t>，顯示拋棄繼承以女性居多數，與</a:t>
          </a:r>
          <a:r>
            <a:rPr lang="en-US" sz="2400" dirty="0" smtClean="0">
              <a:latin typeface="標楷體" pitchFamily="65" charset="-120"/>
              <a:ea typeface="標楷體" pitchFamily="65" charset="-120"/>
            </a:rPr>
            <a:t>2013</a:t>
          </a:r>
          <a:r>
            <a:rPr lang="zh-TW" sz="2400" dirty="0" smtClean="0">
              <a:latin typeface="標楷體" pitchFamily="65" charset="-120"/>
              <a:ea typeface="標楷體" pitchFamily="65" charset="-120"/>
            </a:rPr>
            <a:t>年相較，女性拋棄繼承比重上升</a:t>
          </a:r>
          <a:r>
            <a:rPr lang="en-US" sz="2400" dirty="0" smtClean="0">
              <a:latin typeface="標楷體" pitchFamily="65" charset="-120"/>
              <a:ea typeface="標楷體" pitchFamily="65" charset="-120"/>
            </a:rPr>
            <a:t>0.3</a:t>
          </a:r>
          <a:r>
            <a:rPr lang="zh-TW" sz="2400" dirty="0" smtClean="0">
              <a:latin typeface="標楷體" pitchFamily="65" charset="-120"/>
              <a:ea typeface="標楷體" pitchFamily="65" charset="-120"/>
            </a:rPr>
            <a:t>個百分點。而贈與的統計數據則顯示，</a:t>
          </a:r>
          <a:r>
            <a:rPr lang="en-US" sz="2400" dirty="0" smtClean="0">
              <a:latin typeface="標楷體" pitchFamily="65" charset="-120"/>
              <a:ea typeface="標楷體" pitchFamily="65" charset="-120"/>
            </a:rPr>
            <a:t>2014</a:t>
          </a:r>
          <a:r>
            <a:rPr lang="zh-TW" sz="2400" dirty="0" smtClean="0">
              <a:latin typeface="標楷體" pitchFamily="65" charset="-120"/>
              <a:ea typeface="標楷體" pitchFamily="65" charset="-120"/>
            </a:rPr>
            <a:t>年贈與受贈人數共</a:t>
          </a:r>
          <a:r>
            <a:rPr lang="en-US" sz="2400" dirty="0" smtClean="0">
              <a:latin typeface="標楷體" pitchFamily="65" charset="-120"/>
              <a:ea typeface="標楷體" pitchFamily="65" charset="-120"/>
            </a:rPr>
            <a:t>25</a:t>
          </a:r>
          <a:r>
            <a:rPr lang="zh-TW" sz="2400" dirty="0" smtClean="0">
              <a:latin typeface="標楷體" pitchFamily="65" charset="-120"/>
              <a:ea typeface="標楷體" pitchFamily="65" charset="-120"/>
            </a:rPr>
            <a:t>萬</a:t>
          </a:r>
          <a:r>
            <a:rPr lang="en-US" sz="2400" dirty="0" smtClean="0">
              <a:latin typeface="標楷體" pitchFamily="65" charset="-120"/>
              <a:ea typeface="標楷體" pitchFamily="65" charset="-120"/>
            </a:rPr>
            <a:t>1,981</a:t>
          </a:r>
          <a:r>
            <a:rPr lang="zh-TW" sz="2400" dirty="0" smtClean="0">
              <a:latin typeface="標楷體" pitchFamily="65" charset="-120"/>
              <a:ea typeface="標楷體" pitchFamily="65" charset="-120"/>
            </a:rPr>
            <a:t>人，其中男性</a:t>
          </a:r>
          <a:r>
            <a:rPr lang="en-US" sz="2400" dirty="0" smtClean="0">
              <a:latin typeface="標楷體" pitchFamily="65" charset="-120"/>
              <a:ea typeface="標楷體" pitchFamily="65" charset="-120"/>
            </a:rPr>
            <a:t>15</a:t>
          </a:r>
          <a:r>
            <a:rPr lang="zh-TW" sz="2400" dirty="0" smtClean="0">
              <a:latin typeface="標楷體" pitchFamily="65" charset="-120"/>
              <a:ea typeface="標楷體" pitchFamily="65" charset="-120"/>
            </a:rPr>
            <a:t>萬</a:t>
          </a:r>
          <a:r>
            <a:rPr lang="en-US" sz="2400" dirty="0" smtClean="0">
              <a:latin typeface="標楷體" pitchFamily="65" charset="-120"/>
              <a:ea typeface="標楷體" pitchFamily="65" charset="-120"/>
            </a:rPr>
            <a:t>5,887</a:t>
          </a:r>
          <a:r>
            <a:rPr lang="zh-TW" sz="2400" dirty="0" smtClean="0">
              <a:latin typeface="標楷體" pitchFamily="65" charset="-120"/>
              <a:ea typeface="標楷體" pitchFamily="65" charset="-120"/>
            </a:rPr>
            <a:t>人，佔</a:t>
          </a:r>
          <a:r>
            <a:rPr lang="en-US" sz="2400" dirty="0" smtClean="0">
              <a:latin typeface="標楷體" pitchFamily="65" charset="-120"/>
              <a:ea typeface="標楷體" pitchFamily="65" charset="-120"/>
            </a:rPr>
            <a:t>61.9%</a:t>
          </a:r>
          <a:r>
            <a:rPr lang="zh-TW" sz="2400" dirty="0" smtClean="0">
              <a:latin typeface="標楷體" pitchFamily="65" charset="-120"/>
              <a:ea typeface="標楷體" pitchFamily="65" charset="-120"/>
            </a:rPr>
            <a:t>，女性僅占</a:t>
          </a:r>
          <a:r>
            <a:rPr lang="en-US" sz="2400" dirty="0" smtClean="0">
              <a:latin typeface="標楷體" pitchFamily="65" charset="-120"/>
              <a:ea typeface="標楷體" pitchFamily="65" charset="-120"/>
            </a:rPr>
            <a:t>38.1%</a:t>
          </a:r>
          <a:r>
            <a:rPr lang="zh-TW" sz="2400" dirty="0" smtClean="0">
              <a:latin typeface="標楷體" pitchFamily="65" charset="-120"/>
              <a:ea typeface="標楷體" pitchFamily="65" charset="-120"/>
            </a:rPr>
            <a:t>。</a:t>
          </a:r>
          <a:endParaRPr lang="zh-TW" altLang="en-US" sz="2400" dirty="0">
            <a:latin typeface="標楷體" pitchFamily="65" charset="-120"/>
            <a:ea typeface="標楷體" pitchFamily="65" charset="-120"/>
          </a:endParaRPr>
        </a:p>
      </dgm:t>
    </dgm:pt>
    <dgm:pt modelId="{7A1769E1-EAE6-453F-AA68-2B8C0FD7A854}" type="parTrans" cxnId="{3E5BD92E-1BF0-4298-9F7F-88067D32ECA8}">
      <dgm:prSet/>
      <dgm:spPr/>
      <dgm:t>
        <a:bodyPr/>
        <a:lstStyle/>
        <a:p>
          <a:endParaRPr lang="zh-TW" altLang="en-US"/>
        </a:p>
      </dgm:t>
    </dgm:pt>
    <dgm:pt modelId="{A6F29760-EB39-43BF-9BE3-6EAB9B481A70}" type="sibTrans" cxnId="{3E5BD92E-1BF0-4298-9F7F-88067D32ECA8}">
      <dgm:prSet/>
      <dgm:spPr/>
      <dgm:t>
        <a:bodyPr/>
        <a:lstStyle/>
        <a:p>
          <a:endParaRPr lang="zh-TW" altLang="en-US"/>
        </a:p>
      </dgm:t>
    </dgm:pt>
    <dgm:pt modelId="{A5837609-CB9C-4592-A1E7-A5C6BDBFBB33}">
      <dgm:prSet custT="1"/>
      <dgm:spPr/>
      <dgm:t>
        <a:bodyPr/>
        <a:lstStyle/>
        <a:p>
          <a:pPr algn="just"/>
          <a:endParaRPr lang="zh-TW" altLang="en-US" sz="2400" dirty="0">
            <a:latin typeface="標楷體" pitchFamily="65" charset="-120"/>
            <a:ea typeface="標楷體" pitchFamily="65" charset="-120"/>
          </a:endParaRPr>
        </a:p>
      </dgm:t>
    </dgm:pt>
    <dgm:pt modelId="{8E7D7688-C58C-4211-9AC7-6D1C07E9748E}" type="parTrans" cxnId="{2AD2B547-EF91-42EF-BDA3-81CFCBB757D7}">
      <dgm:prSet/>
      <dgm:spPr/>
      <dgm:t>
        <a:bodyPr/>
        <a:lstStyle/>
        <a:p>
          <a:endParaRPr lang="zh-TW" altLang="en-US"/>
        </a:p>
      </dgm:t>
    </dgm:pt>
    <dgm:pt modelId="{6ECE2D20-D1A9-408B-A602-32D130D35091}" type="sibTrans" cxnId="{2AD2B547-EF91-42EF-BDA3-81CFCBB757D7}">
      <dgm:prSet/>
      <dgm:spPr/>
      <dgm:t>
        <a:bodyPr/>
        <a:lstStyle/>
        <a:p>
          <a:endParaRPr lang="zh-TW" altLang="en-US"/>
        </a:p>
      </dgm:t>
    </dgm:pt>
    <dgm:pt modelId="{E17355A9-9390-4C00-B043-23D2D65F6524}">
      <dgm:prSet custT="1"/>
      <dgm:spPr/>
      <dgm:t>
        <a:bodyPr/>
        <a:lstStyle/>
        <a:p>
          <a:pPr algn="just"/>
          <a:r>
            <a:rPr lang="zh-TW" sz="2400" dirty="0" smtClean="0">
              <a:latin typeface="標楷體" pitchFamily="65" charset="-120"/>
              <a:ea typeface="標楷體" pitchFamily="65" charset="-120"/>
            </a:rPr>
            <a:t>在民法已規定女兒同樣享有繼承權的現狀下，為什麼女性拋棄繼承權的比例</a:t>
          </a:r>
          <a:r>
            <a:rPr lang="zh-TW" altLang="en-US" sz="2400" dirty="0" smtClean="0">
              <a:latin typeface="標楷體" pitchFamily="65" charset="-120"/>
              <a:ea typeface="標楷體" pitchFamily="65" charset="-120"/>
            </a:rPr>
            <a:t>仍</a:t>
          </a:r>
          <a:r>
            <a:rPr lang="zh-TW" sz="2400" dirty="0" smtClean="0">
              <a:latin typeface="標楷體" pitchFamily="65" charset="-120"/>
              <a:ea typeface="標楷體" pitchFamily="65" charset="-120"/>
            </a:rPr>
            <a:t>較男性為高</a:t>
          </a:r>
          <a:r>
            <a:rPr lang="zh-TW" altLang="en-US" sz="2400" dirty="0" smtClean="0">
              <a:latin typeface="標楷體" pitchFamily="65" charset="-120"/>
              <a:ea typeface="標楷體" pitchFamily="65" charset="-120"/>
            </a:rPr>
            <a:t>，而受贈與的比例則較男性低，顯示社會仍存在「重男輕女」、「土地房屋留給兒子」等傳統觀念。</a:t>
          </a:r>
          <a:endParaRPr lang="zh-TW" altLang="en-US" sz="2400" dirty="0">
            <a:latin typeface="標楷體" pitchFamily="65" charset="-120"/>
            <a:ea typeface="標楷體" pitchFamily="65" charset="-120"/>
          </a:endParaRPr>
        </a:p>
      </dgm:t>
    </dgm:pt>
    <dgm:pt modelId="{DA1AEA73-CFAA-442E-A874-19C4207F5EB9}" type="parTrans" cxnId="{54E04634-308C-45C0-B6C7-495AFE35184C}">
      <dgm:prSet/>
      <dgm:spPr/>
    </dgm:pt>
    <dgm:pt modelId="{1A09759D-10A0-4AC6-9B72-3EF683287988}" type="sibTrans" cxnId="{54E04634-308C-45C0-B6C7-495AFE35184C}">
      <dgm:prSet/>
      <dgm:spPr/>
    </dgm:pt>
    <dgm:pt modelId="{F69AD450-CC0F-49B0-937A-89B1127DC8BE}" type="pres">
      <dgm:prSet presAssocID="{71A5B94B-D7A7-423B-84CA-08C0E0764924}" presName="linear" presStyleCnt="0">
        <dgm:presLayoutVars>
          <dgm:animLvl val="lvl"/>
          <dgm:resizeHandles val="exact"/>
        </dgm:presLayoutVars>
      </dgm:prSet>
      <dgm:spPr/>
      <dgm:t>
        <a:bodyPr/>
        <a:lstStyle/>
        <a:p>
          <a:endParaRPr lang="zh-TW" altLang="en-US"/>
        </a:p>
      </dgm:t>
    </dgm:pt>
    <dgm:pt modelId="{5BA548DF-0B42-4039-A35A-709FD7AE5F60}" type="pres">
      <dgm:prSet presAssocID="{6ED6A1B0-F8A2-4AB9-8AEE-410DBB9F623F}" presName="parentText" presStyleLbl="node1" presStyleIdx="0" presStyleCnt="1" custScaleX="101785" custScaleY="255512">
        <dgm:presLayoutVars>
          <dgm:chMax val="0"/>
          <dgm:bulletEnabled val="1"/>
        </dgm:presLayoutVars>
      </dgm:prSet>
      <dgm:spPr/>
      <dgm:t>
        <a:bodyPr/>
        <a:lstStyle/>
        <a:p>
          <a:endParaRPr lang="zh-TW" altLang="en-US"/>
        </a:p>
      </dgm:t>
    </dgm:pt>
    <dgm:pt modelId="{724488E2-0077-479E-B0AE-7795343DBE83}" type="pres">
      <dgm:prSet presAssocID="{6ED6A1B0-F8A2-4AB9-8AEE-410DBB9F623F}" presName="childText" presStyleLbl="revTx" presStyleIdx="0" presStyleCnt="1" custScaleY="113946">
        <dgm:presLayoutVars>
          <dgm:bulletEnabled val="1"/>
        </dgm:presLayoutVars>
      </dgm:prSet>
      <dgm:spPr/>
      <dgm:t>
        <a:bodyPr/>
        <a:lstStyle/>
        <a:p>
          <a:endParaRPr lang="zh-TW" altLang="en-US"/>
        </a:p>
      </dgm:t>
    </dgm:pt>
  </dgm:ptLst>
  <dgm:cxnLst>
    <dgm:cxn modelId="{9EDD4716-EB94-4319-8BD7-29B84CEA5AA1}" type="presOf" srcId="{A93F676C-E9F4-4F56-809B-E9FB57A5AFD3}" destId="{724488E2-0077-479E-B0AE-7795343DBE83}" srcOrd="0" destOrd="3" presId="urn:microsoft.com/office/officeart/2005/8/layout/vList2"/>
    <dgm:cxn modelId="{2AD2B547-EF91-42EF-BDA3-81CFCBB757D7}" srcId="{6ED6A1B0-F8A2-4AB9-8AEE-410DBB9F623F}" destId="{A5837609-CB9C-4592-A1E7-A5C6BDBFBB33}" srcOrd="2" destOrd="0" parTransId="{8E7D7688-C58C-4211-9AC7-6D1C07E9748E}" sibTransId="{6ECE2D20-D1A9-408B-A602-32D130D35091}"/>
    <dgm:cxn modelId="{137AC368-9416-4B88-81B4-D2AA219BE1ED}" srcId="{71A5B94B-D7A7-423B-84CA-08C0E0764924}" destId="{6ED6A1B0-F8A2-4AB9-8AEE-410DBB9F623F}" srcOrd="0" destOrd="0" parTransId="{216D3720-5435-4FDB-8B2A-D3074F56EB8B}" sibTransId="{BA2CB962-A18A-4700-88E6-C9A26D3B6E54}"/>
    <dgm:cxn modelId="{508A7339-C054-4F28-83AF-2FE49F16DB64}" type="presOf" srcId="{71A5B94B-D7A7-423B-84CA-08C0E0764924}" destId="{F69AD450-CC0F-49B0-937A-89B1127DC8BE}" srcOrd="0" destOrd="0" presId="urn:microsoft.com/office/officeart/2005/8/layout/vList2"/>
    <dgm:cxn modelId="{D788B96B-B92A-4EBD-9895-DD31BB18DC7F}" srcId="{6ED6A1B0-F8A2-4AB9-8AEE-410DBB9F623F}" destId="{A93F676C-E9F4-4F56-809B-E9FB57A5AFD3}" srcOrd="3" destOrd="0" parTransId="{589F909F-0250-496F-8348-833DA74A21E8}" sibTransId="{0BF929DF-8CAF-4ABF-AEF1-8D498CE6A91B}"/>
    <dgm:cxn modelId="{3E5BD92E-1BF0-4298-9F7F-88067D32ECA8}" srcId="{6ED6A1B0-F8A2-4AB9-8AEE-410DBB9F623F}" destId="{6E31739A-4AA6-4B44-9515-799FB5F78930}" srcOrd="0" destOrd="0" parTransId="{7A1769E1-EAE6-453F-AA68-2B8C0FD7A854}" sibTransId="{A6F29760-EB39-43BF-9BE3-6EAB9B481A70}"/>
    <dgm:cxn modelId="{3D8C3E43-EE6C-492B-975E-558C2A123DE5}" type="presOf" srcId="{6ED6A1B0-F8A2-4AB9-8AEE-410DBB9F623F}" destId="{5BA548DF-0B42-4039-A35A-709FD7AE5F60}" srcOrd="0" destOrd="0" presId="urn:microsoft.com/office/officeart/2005/8/layout/vList2"/>
    <dgm:cxn modelId="{DD01EA9F-7DDE-492F-BB00-6BCDC70EF2A7}" type="presOf" srcId="{E17355A9-9390-4C00-B043-23D2D65F6524}" destId="{724488E2-0077-479E-B0AE-7795343DBE83}" srcOrd="0" destOrd="1" presId="urn:microsoft.com/office/officeart/2005/8/layout/vList2"/>
    <dgm:cxn modelId="{9AC3DE87-AB81-48C6-BAE2-D811CFBB5767}" type="presOf" srcId="{A5837609-CB9C-4592-A1E7-A5C6BDBFBB33}" destId="{724488E2-0077-479E-B0AE-7795343DBE83}" srcOrd="0" destOrd="2" presId="urn:microsoft.com/office/officeart/2005/8/layout/vList2"/>
    <dgm:cxn modelId="{54E04634-308C-45C0-B6C7-495AFE35184C}" srcId="{6ED6A1B0-F8A2-4AB9-8AEE-410DBB9F623F}" destId="{E17355A9-9390-4C00-B043-23D2D65F6524}" srcOrd="1" destOrd="0" parTransId="{DA1AEA73-CFAA-442E-A874-19C4207F5EB9}" sibTransId="{1A09759D-10A0-4AC6-9B72-3EF683287988}"/>
    <dgm:cxn modelId="{4F23A032-3E3C-4164-B26D-084F346E814A}" type="presOf" srcId="{6E31739A-4AA6-4B44-9515-799FB5F78930}" destId="{724488E2-0077-479E-B0AE-7795343DBE83}" srcOrd="0" destOrd="0" presId="urn:microsoft.com/office/officeart/2005/8/layout/vList2"/>
    <dgm:cxn modelId="{81DCE166-C7F5-4C13-BC54-577BC648A1FA}" type="presParOf" srcId="{F69AD450-CC0F-49B0-937A-89B1127DC8BE}" destId="{5BA548DF-0B42-4039-A35A-709FD7AE5F60}" srcOrd="0" destOrd="0" presId="urn:microsoft.com/office/officeart/2005/8/layout/vList2"/>
    <dgm:cxn modelId="{BCA57434-4C7C-45ED-BB96-FE361D4ADF0A}" type="presParOf" srcId="{F69AD450-CC0F-49B0-937A-89B1127DC8BE}" destId="{724488E2-0077-479E-B0AE-7795343DBE83}" srcOrd="1"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837200F-3513-4B2F-BFE4-CD1780DC38CE}">
      <dsp:nvSpPr>
        <dsp:cNvPr id="0" name=""/>
        <dsp:cNvSpPr/>
      </dsp:nvSpPr>
      <dsp:spPr>
        <a:xfrm rot="5400000">
          <a:off x="-245635" y="246082"/>
          <a:ext cx="1637567" cy="1146297"/>
        </a:xfrm>
        <a:prstGeom prst="chevron">
          <a:avLst/>
        </a:prstGeom>
        <a:gradFill rotWithShape="1">
          <a:gsLst>
            <a:gs pos="0">
              <a:schemeClr val="accent1">
                <a:tint val="50000"/>
                <a:satMod val="300000"/>
              </a:schemeClr>
            </a:gs>
            <a:gs pos="35000">
              <a:schemeClr val="accent1">
                <a:tint val="37000"/>
                <a:satMod val="300000"/>
              </a:schemeClr>
            </a:gs>
            <a:gs pos="100000">
              <a:schemeClr val="accent1">
                <a:tint val="15000"/>
                <a:satMod val="350000"/>
              </a:schemeClr>
            </a:gs>
          </a:gsLst>
          <a:lin ang="16200000" scaled="1"/>
        </a:gradFill>
        <a:ln w="9525" cap="flat" cmpd="sng" algn="ctr">
          <a:solidFill>
            <a:schemeClr val="accent1">
              <a:shade val="95000"/>
              <a:satMod val="105000"/>
            </a:schemeClr>
          </a:solidFill>
          <a:prstDash val="solid"/>
        </a:ln>
        <a:effectLst>
          <a:outerShdw blurRad="40000" dist="20000" dir="5400000" rotWithShape="0">
            <a:srgbClr val="000000">
              <a:alpha val="38000"/>
            </a:srgbClr>
          </a:outerShdw>
        </a:effectLst>
      </dsp:spPr>
      <dsp:style>
        <a:lnRef idx="1">
          <a:schemeClr val="accent1"/>
        </a:lnRef>
        <a:fillRef idx="2">
          <a:schemeClr val="accent1"/>
        </a:fillRef>
        <a:effectRef idx="1">
          <a:schemeClr val="accent1"/>
        </a:effectRef>
        <a:fontRef idx="minor">
          <a:schemeClr val="dk1"/>
        </a:fontRef>
      </dsp:style>
      <dsp:txBody>
        <a:bodyPr spcFirstLastPara="0" vert="horz" wrap="square" lIns="12065" tIns="12065" rIns="12065" bIns="12065" numCol="1" spcCol="1270" anchor="ctr" anchorCtr="0">
          <a:noAutofit/>
        </a:bodyPr>
        <a:lstStyle/>
        <a:p>
          <a:pPr lvl="0" algn="ctr" defTabSz="844550">
            <a:lnSpc>
              <a:spcPct val="90000"/>
            </a:lnSpc>
            <a:spcBef>
              <a:spcPct val="0"/>
            </a:spcBef>
            <a:spcAft>
              <a:spcPct val="35000"/>
            </a:spcAft>
          </a:pPr>
          <a:r>
            <a:rPr lang="en-US" altLang="zh-TW" sz="1900" kern="1200" dirty="0" smtClean="0">
              <a:latin typeface="標楷體" pitchFamily="65" charset="-120"/>
              <a:ea typeface="標楷體" pitchFamily="65" charset="-120"/>
            </a:rPr>
            <a:t>2007</a:t>
          </a:r>
          <a:r>
            <a:rPr lang="zh-TW" altLang="zh-TW" sz="1900" kern="1200" dirty="0" smtClean="0">
              <a:latin typeface="標楷體" pitchFamily="65" charset="-120"/>
              <a:ea typeface="標楷體" pitchFamily="65" charset="-120"/>
            </a:rPr>
            <a:t>年</a:t>
          </a:r>
          <a:r>
            <a:rPr lang="en-US" altLang="zh-TW" sz="1900" kern="1200" dirty="0" smtClean="0">
              <a:latin typeface="標楷體" pitchFamily="65" charset="-120"/>
              <a:ea typeface="標楷體" pitchFamily="65" charset="-120"/>
            </a:rPr>
            <a:t>1</a:t>
          </a:r>
          <a:r>
            <a:rPr lang="zh-TW" altLang="zh-TW" sz="1900" kern="1200" dirty="0" smtClean="0">
              <a:latin typeface="標楷體" pitchFamily="65" charset="-120"/>
              <a:ea typeface="標楷體" pitchFamily="65" charset="-120"/>
            </a:rPr>
            <a:t>月</a:t>
          </a:r>
          <a:r>
            <a:rPr lang="zh-TW" altLang="en-US" sz="1900" kern="1200" dirty="0" smtClean="0">
              <a:latin typeface="標楷體" pitchFamily="65" charset="-120"/>
              <a:ea typeface="標楷體" pitchFamily="65" charset="-120"/>
            </a:rPr>
            <a:t>  </a:t>
          </a:r>
          <a:endParaRPr lang="zh-TW" altLang="en-US" sz="1900" kern="1200" dirty="0"/>
        </a:p>
      </dsp:txBody>
      <dsp:txXfrm rot="-5400000">
        <a:off x="1" y="573596"/>
        <a:ext cx="1146297" cy="491270"/>
      </dsp:txXfrm>
    </dsp:sp>
    <dsp:sp modelId="{3268E4E8-72DE-4390-B099-9220F92566FF}">
      <dsp:nvSpPr>
        <dsp:cNvPr id="0" name=""/>
        <dsp:cNvSpPr/>
      </dsp:nvSpPr>
      <dsp:spPr>
        <a:xfrm rot="5400000">
          <a:off x="4155739" y="-3008994"/>
          <a:ext cx="1064418" cy="7083302"/>
        </a:xfrm>
        <a:prstGeom prst="round2SameRect">
          <a:avLst/>
        </a:prstGeom>
        <a:solidFill>
          <a:schemeClr val="lt1"/>
        </a:solidFill>
        <a:ln w="25400" cap="flat" cmpd="sng" algn="ctr">
          <a:solidFill>
            <a:schemeClr val="accent1"/>
          </a:solidFill>
          <a:prstDash val="solid"/>
        </a:ln>
        <a:effectLst/>
      </dsp:spPr>
      <dsp:style>
        <a:lnRef idx="2">
          <a:schemeClr val="accent1"/>
        </a:lnRef>
        <a:fillRef idx="1">
          <a:schemeClr val="lt1"/>
        </a:fillRef>
        <a:effectRef idx="0">
          <a:schemeClr val="accent1"/>
        </a:effectRef>
        <a:fontRef idx="minor">
          <a:schemeClr val="dk1"/>
        </a:fontRef>
      </dsp:style>
      <dsp:txBody>
        <a:bodyPr spcFirstLastPara="0" vert="horz" wrap="square" lIns="199136" tIns="17780" rIns="17780" bIns="17780" numCol="1" spcCol="1270" anchor="ctr" anchorCtr="0">
          <a:noAutofit/>
        </a:bodyPr>
        <a:lstStyle/>
        <a:p>
          <a:pPr marL="285750" lvl="1" indent="-285750" algn="l" defTabSz="1244600">
            <a:lnSpc>
              <a:spcPct val="90000"/>
            </a:lnSpc>
            <a:spcBef>
              <a:spcPct val="0"/>
            </a:spcBef>
            <a:spcAft>
              <a:spcPct val="15000"/>
            </a:spcAft>
            <a:buChar char="••"/>
          </a:pPr>
          <a:r>
            <a:rPr lang="zh-TW" altLang="zh-TW" sz="2800" kern="1200" dirty="0" smtClean="0">
              <a:latin typeface="標楷體" pitchFamily="65" charset="-120"/>
              <a:ea typeface="標楷體" pitchFamily="65" charset="-120"/>
            </a:rPr>
            <a:t>立法院通過</a:t>
          </a:r>
          <a:r>
            <a:rPr lang="zh-TW" altLang="en-US" sz="2800" kern="1200" dirty="0" smtClean="0">
              <a:latin typeface="標楷體" pitchFamily="65" charset="-120"/>
              <a:ea typeface="標楷體" pitchFamily="65" charset="-120"/>
            </a:rPr>
            <a:t>我國</a:t>
          </a:r>
          <a:r>
            <a:rPr lang="zh-TW" altLang="zh-TW" sz="2800" kern="1200" dirty="0" smtClean="0">
              <a:latin typeface="標楷體" pitchFamily="65" charset="-120"/>
              <a:ea typeface="標楷體" pitchFamily="65" charset="-120"/>
            </a:rPr>
            <a:t>簽署</a:t>
          </a:r>
          <a:r>
            <a:rPr lang="en-US" altLang="zh-TW" sz="2800" kern="1200" dirty="0" smtClean="0">
              <a:latin typeface="標楷體" pitchFamily="65" charset="-120"/>
              <a:ea typeface="標楷體" pitchFamily="65" charset="-120"/>
            </a:rPr>
            <a:t>CEDAW </a:t>
          </a:r>
          <a:endParaRPr lang="zh-TW" altLang="en-US" sz="2800" kern="1200" dirty="0"/>
        </a:p>
      </dsp:txBody>
      <dsp:txXfrm rot="-5400000">
        <a:off x="1146298" y="52408"/>
        <a:ext cx="7031341" cy="960496"/>
      </dsp:txXfrm>
    </dsp:sp>
    <dsp:sp modelId="{F73D5ED1-1389-4F68-A6D9-3D6E3DFBAC56}">
      <dsp:nvSpPr>
        <dsp:cNvPr id="0" name=""/>
        <dsp:cNvSpPr/>
      </dsp:nvSpPr>
      <dsp:spPr>
        <a:xfrm rot="5400000">
          <a:off x="-245635" y="1689832"/>
          <a:ext cx="1637567" cy="1146297"/>
        </a:xfrm>
        <a:prstGeom prst="chevron">
          <a:avLst/>
        </a:prstGeom>
        <a:gradFill rotWithShape="1">
          <a:gsLst>
            <a:gs pos="0">
              <a:schemeClr val="accent2">
                <a:tint val="50000"/>
                <a:satMod val="300000"/>
              </a:schemeClr>
            </a:gs>
            <a:gs pos="35000">
              <a:schemeClr val="accent2">
                <a:tint val="37000"/>
                <a:satMod val="300000"/>
              </a:schemeClr>
            </a:gs>
            <a:gs pos="100000">
              <a:schemeClr val="accent2">
                <a:tint val="15000"/>
                <a:satMod val="350000"/>
              </a:schemeClr>
            </a:gs>
          </a:gsLst>
          <a:lin ang="16200000" scaled="1"/>
        </a:gradFill>
        <a:ln w="9525" cap="flat" cmpd="sng" algn="ctr">
          <a:solidFill>
            <a:schemeClr val="accent2">
              <a:shade val="95000"/>
              <a:satMod val="105000"/>
            </a:schemeClr>
          </a:solidFill>
          <a:prstDash val="solid"/>
        </a:ln>
        <a:effectLst>
          <a:outerShdw blurRad="40000" dist="20000" dir="5400000" rotWithShape="0">
            <a:srgbClr val="000000">
              <a:alpha val="38000"/>
            </a:srgbClr>
          </a:outerShdw>
        </a:effectLst>
      </dsp:spPr>
      <dsp:style>
        <a:lnRef idx="1">
          <a:schemeClr val="accent2"/>
        </a:lnRef>
        <a:fillRef idx="2">
          <a:schemeClr val="accent2"/>
        </a:fillRef>
        <a:effectRef idx="1">
          <a:schemeClr val="accent2"/>
        </a:effectRef>
        <a:fontRef idx="minor">
          <a:schemeClr val="dk1"/>
        </a:fontRef>
      </dsp:style>
      <dsp:txBody>
        <a:bodyPr spcFirstLastPara="0" vert="horz" wrap="square" lIns="12065" tIns="12065" rIns="12065" bIns="12065" numCol="1" spcCol="1270" anchor="ctr" anchorCtr="0">
          <a:noAutofit/>
        </a:bodyPr>
        <a:lstStyle/>
        <a:p>
          <a:pPr lvl="0" algn="ctr" defTabSz="844550">
            <a:lnSpc>
              <a:spcPct val="90000"/>
            </a:lnSpc>
            <a:spcBef>
              <a:spcPct val="0"/>
            </a:spcBef>
            <a:spcAft>
              <a:spcPct val="35000"/>
            </a:spcAft>
          </a:pPr>
          <a:r>
            <a:rPr lang="en-US" altLang="zh-TW" sz="1900" kern="1200" dirty="0" smtClean="0">
              <a:latin typeface="標楷體" pitchFamily="65" charset="-120"/>
              <a:ea typeface="標楷體" pitchFamily="65" charset="-120"/>
            </a:rPr>
            <a:t>2007</a:t>
          </a:r>
          <a:r>
            <a:rPr lang="zh-TW" altLang="en-US" sz="1900" kern="1200" dirty="0" smtClean="0">
              <a:latin typeface="標楷體" pitchFamily="65" charset="-120"/>
              <a:ea typeface="標楷體" pitchFamily="65" charset="-120"/>
            </a:rPr>
            <a:t>年</a:t>
          </a:r>
          <a:r>
            <a:rPr lang="en-US" altLang="zh-TW" sz="1900" kern="1200" dirty="0" smtClean="0">
              <a:latin typeface="標楷體" pitchFamily="65" charset="-120"/>
              <a:ea typeface="標楷體" pitchFamily="65" charset="-120"/>
            </a:rPr>
            <a:t>2</a:t>
          </a:r>
          <a:r>
            <a:rPr lang="zh-TW" altLang="zh-TW" sz="1900" kern="1200" dirty="0" smtClean="0">
              <a:latin typeface="標楷體" pitchFamily="65" charset="-120"/>
              <a:ea typeface="標楷體" pitchFamily="65" charset="-120"/>
            </a:rPr>
            <a:t>月</a:t>
          </a:r>
          <a:endParaRPr lang="zh-TW" altLang="en-US" sz="1900" kern="1200" dirty="0"/>
        </a:p>
      </dsp:txBody>
      <dsp:txXfrm rot="-5400000">
        <a:off x="1" y="2017346"/>
        <a:ext cx="1146297" cy="491270"/>
      </dsp:txXfrm>
    </dsp:sp>
    <dsp:sp modelId="{368DBAC0-98D0-4602-AB23-DC03268DF959}">
      <dsp:nvSpPr>
        <dsp:cNvPr id="0" name=""/>
        <dsp:cNvSpPr/>
      </dsp:nvSpPr>
      <dsp:spPr>
        <a:xfrm rot="5400000">
          <a:off x="4155739" y="-1565244"/>
          <a:ext cx="1064418" cy="7083302"/>
        </a:xfrm>
        <a:prstGeom prst="round2SameRect">
          <a:avLst/>
        </a:prstGeom>
        <a:solidFill>
          <a:schemeClr val="lt1"/>
        </a:solidFill>
        <a:ln w="25400" cap="flat" cmpd="sng" algn="ctr">
          <a:solidFill>
            <a:schemeClr val="accent2"/>
          </a:solidFill>
          <a:prstDash val="solid"/>
        </a:ln>
        <a:effectLst/>
      </dsp:spPr>
      <dsp:style>
        <a:lnRef idx="2">
          <a:schemeClr val="accent2"/>
        </a:lnRef>
        <a:fillRef idx="1">
          <a:schemeClr val="lt1"/>
        </a:fillRef>
        <a:effectRef idx="0">
          <a:schemeClr val="accent2"/>
        </a:effectRef>
        <a:fontRef idx="minor">
          <a:schemeClr val="dk1"/>
        </a:fontRef>
      </dsp:style>
      <dsp:txBody>
        <a:bodyPr spcFirstLastPara="0" vert="horz" wrap="square" lIns="149352" tIns="13335" rIns="13335" bIns="13335" numCol="1" spcCol="1270" anchor="ctr" anchorCtr="0">
          <a:noAutofit/>
        </a:bodyPr>
        <a:lstStyle/>
        <a:p>
          <a:pPr marL="228600" lvl="1" indent="-228600" algn="l" defTabSz="933450">
            <a:lnSpc>
              <a:spcPct val="90000"/>
            </a:lnSpc>
            <a:spcBef>
              <a:spcPct val="0"/>
            </a:spcBef>
            <a:spcAft>
              <a:spcPct val="15000"/>
            </a:spcAft>
            <a:buChar char="••"/>
          </a:pPr>
          <a:r>
            <a:rPr lang="zh-TW" altLang="zh-TW" sz="2100" kern="1200" dirty="0" smtClean="0">
              <a:latin typeface="標楷體" pitchFamily="65" charset="-120"/>
              <a:ea typeface="標楷體" pitchFamily="65" charset="-120"/>
            </a:rPr>
            <a:t>總統頒布簽署加入書</a:t>
          </a:r>
          <a:endParaRPr lang="zh-TW" altLang="en-US" sz="2100" kern="1200" dirty="0"/>
        </a:p>
        <a:p>
          <a:pPr marL="228600" lvl="1" indent="-228600" algn="l" defTabSz="933450">
            <a:lnSpc>
              <a:spcPct val="90000"/>
            </a:lnSpc>
            <a:spcBef>
              <a:spcPct val="0"/>
            </a:spcBef>
            <a:spcAft>
              <a:spcPct val="15000"/>
            </a:spcAft>
            <a:buChar char="••"/>
          </a:pPr>
          <a:r>
            <a:rPr lang="zh-TW" altLang="zh-TW" sz="2100" kern="1200" dirty="0" smtClean="0">
              <a:latin typeface="標楷體" pitchFamily="65" charset="-120"/>
              <a:ea typeface="標楷體" pitchFamily="65" charset="-120"/>
            </a:rPr>
            <a:t>透過友邦向聯合國秘書長送存加入書</a:t>
          </a:r>
          <a:r>
            <a:rPr lang="zh-TW" altLang="en-US" sz="2100" kern="1200" dirty="0" smtClean="0">
              <a:latin typeface="標楷體" pitchFamily="65" charset="-120"/>
              <a:ea typeface="標楷體" pitchFamily="65" charset="-120"/>
            </a:rPr>
            <a:t>，未完成存放程序</a:t>
          </a:r>
          <a:endParaRPr lang="zh-TW" altLang="en-US" sz="2100" kern="1200" dirty="0"/>
        </a:p>
      </dsp:txBody>
      <dsp:txXfrm rot="-5400000">
        <a:off x="1146298" y="1496158"/>
        <a:ext cx="7031341" cy="960496"/>
      </dsp:txXfrm>
    </dsp:sp>
    <dsp:sp modelId="{C62CA748-8602-4FB7-8FEB-3373BC41BA2F}">
      <dsp:nvSpPr>
        <dsp:cNvPr id="0" name=""/>
        <dsp:cNvSpPr/>
      </dsp:nvSpPr>
      <dsp:spPr>
        <a:xfrm rot="5400000">
          <a:off x="-245635" y="3133582"/>
          <a:ext cx="1637567" cy="1146297"/>
        </a:xfrm>
        <a:prstGeom prst="chevron">
          <a:avLst/>
        </a:prstGeom>
        <a:gradFill rotWithShape="1">
          <a:gsLst>
            <a:gs pos="0">
              <a:schemeClr val="accent1">
                <a:tint val="50000"/>
                <a:satMod val="300000"/>
              </a:schemeClr>
            </a:gs>
            <a:gs pos="35000">
              <a:schemeClr val="accent1">
                <a:tint val="37000"/>
                <a:satMod val="300000"/>
              </a:schemeClr>
            </a:gs>
            <a:gs pos="100000">
              <a:schemeClr val="accent1">
                <a:tint val="15000"/>
                <a:satMod val="350000"/>
              </a:schemeClr>
            </a:gs>
          </a:gsLst>
          <a:lin ang="16200000" scaled="1"/>
        </a:gradFill>
        <a:ln w="9525" cap="flat" cmpd="sng" algn="ctr">
          <a:solidFill>
            <a:schemeClr val="accent1">
              <a:shade val="95000"/>
              <a:satMod val="105000"/>
            </a:schemeClr>
          </a:solidFill>
          <a:prstDash val="solid"/>
        </a:ln>
        <a:effectLst>
          <a:outerShdw blurRad="40000" dist="20000" dir="5400000" rotWithShape="0">
            <a:srgbClr val="000000">
              <a:alpha val="38000"/>
            </a:srgbClr>
          </a:outerShdw>
        </a:effectLst>
      </dsp:spPr>
      <dsp:style>
        <a:lnRef idx="1">
          <a:schemeClr val="accent1"/>
        </a:lnRef>
        <a:fillRef idx="2">
          <a:schemeClr val="accent1"/>
        </a:fillRef>
        <a:effectRef idx="1">
          <a:schemeClr val="accent1"/>
        </a:effectRef>
        <a:fontRef idx="minor">
          <a:schemeClr val="dk1"/>
        </a:fontRef>
      </dsp:style>
      <dsp:txBody>
        <a:bodyPr spcFirstLastPara="0" vert="horz" wrap="square" lIns="12065" tIns="12065" rIns="12065" bIns="12065" numCol="1" spcCol="1270" anchor="ctr" anchorCtr="0">
          <a:noAutofit/>
        </a:bodyPr>
        <a:lstStyle/>
        <a:p>
          <a:pPr lvl="0" algn="ctr" defTabSz="844550">
            <a:lnSpc>
              <a:spcPct val="90000"/>
            </a:lnSpc>
            <a:spcBef>
              <a:spcPct val="0"/>
            </a:spcBef>
            <a:spcAft>
              <a:spcPct val="35000"/>
            </a:spcAft>
          </a:pPr>
          <a:r>
            <a:rPr lang="en-US" altLang="zh-TW" sz="1900" kern="1200" dirty="0" smtClean="0">
              <a:latin typeface="標楷體" pitchFamily="65" charset="-120"/>
              <a:ea typeface="標楷體" pitchFamily="65" charset="-120"/>
            </a:rPr>
            <a:t>2011</a:t>
          </a:r>
          <a:r>
            <a:rPr lang="zh-TW" altLang="zh-TW" sz="1900" kern="1200" dirty="0" smtClean="0">
              <a:latin typeface="標楷體" pitchFamily="65" charset="-120"/>
              <a:ea typeface="標楷體" pitchFamily="65" charset="-120"/>
            </a:rPr>
            <a:t>年</a:t>
          </a:r>
          <a:endParaRPr lang="zh-TW" altLang="en-US" sz="1900" kern="1200" dirty="0"/>
        </a:p>
      </dsp:txBody>
      <dsp:txXfrm rot="-5400000">
        <a:off x="1" y="3461096"/>
        <a:ext cx="1146297" cy="491270"/>
      </dsp:txXfrm>
    </dsp:sp>
    <dsp:sp modelId="{224F38BB-D865-427A-A192-8A59637D67F7}">
      <dsp:nvSpPr>
        <dsp:cNvPr id="0" name=""/>
        <dsp:cNvSpPr/>
      </dsp:nvSpPr>
      <dsp:spPr>
        <a:xfrm rot="5400000">
          <a:off x="4155739" y="-121494"/>
          <a:ext cx="1064418" cy="7083302"/>
        </a:xfrm>
        <a:prstGeom prst="round2SameRect">
          <a:avLst/>
        </a:prstGeom>
        <a:solidFill>
          <a:schemeClr val="lt1"/>
        </a:solidFill>
        <a:ln w="25400" cap="flat" cmpd="sng" algn="ctr">
          <a:solidFill>
            <a:schemeClr val="accent1"/>
          </a:solidFill>
          <a:prstDash val="solid"/>
        </a:ln>
        <a:effectLst/>
      </dsp:spPr>
      <dsp:style>
        <a:lnRef idx="2">
          <a:schemeClr val="accent1"/>
        </a:lnRef>
        <a:fillRef idx="1">
          <a:schemeClr val="lt1"/>
        </a:fillRef>
        <a:effectRef idx="0">
          <a:schemeClr val="accent1"/>
        </a:effectRef>
        <a:fontRef idx="minor">
          <a:schemeClr val="dk1"/>
        </a:fontRef>
      </dsp:style>
      <dsp:txBody>
        <a:bodyPr spcFirstLastPara="0" vert="horz" wrap="square" lIns="149352" tIns="13335" rIns="13335" bIns="13335" numCol="1" spcCol="1270" anchor="ctr" anchorCtr="0">
          <a:noAutofit/>
        </a:bodyPr>
        <a:lstStyle/>
        <a:p>
          <a:pPr marL="228600" lvl="1" indent="-228600" algn="l" defTabSz="933450">
            <a:lnSpc>
              <a:spcPct val="90000"/>
            </a:lnSpc>
            <a:spcBef>
              <a:spcPct val="0"/>
            </a:spcBef>
            <a:spcAft>
              <a:spcPct val="15000"/>
            </a:spcAft>
            <a:buChar char="••"/>
          </a:pPr>
          <a:r>
            <a:rPr lang="zh-TW" altLang="en-US" sz="2100" kern="1200" dirty="0" smtClean="0">
              <a:latin typeface="標楷體" pitchFamily="65" charset="-120"/>
              <a:ea typeface="標楷體" pitchFamily="65" charset="-120"/>
            </a:rPr>
            <a:t>立法院</a:t>
          </a:r>
          <a:r>
            <a:rPr lang="zh-TW" altLang="zh-TW" sz="2100" kern="1200" dirty="0" smtClean="0">
              <a:latin typeface="標楷體" pitchFamily="65" charset="-120"/>
              <a:ea typeface="標楷體" pitchFamily="65" charset="-120"/>
            </a:rPr>
            <a:t>通過「消除對婦</a:t>
          </a:r>
          <a:r>
            <a:rPr lang="zh-TW" altLang="en-US" sz="2100" kern="1200" dirty="0" smtClean="0">
              <a:latin typeface="標楷體" pitchFamily="65" charset="-120"/>
              <a:ea typeface="標楷體" pitchFamily="65" charset="-120"/>
            </a:rPr>
            <a:t>女</a:t>
          </a:r>
          <a:r>
            <a:rPr lang="zh-TW" altLang="zh-TW" sz="2100" kern="1200" dirty="0" smtClean="0">
              <a:latin typeface="標楷體" pitchFamily="65" charset="-120"/>
              <a:ea typeface="標楷體" pitchFamily="65" charset="-120"/>
            </a:rPr>
            <a:t>一切形式歧視公約施行法」</a:t>
          </a:r>
          <a:endParaRPr lang="zh-TW" altLang="en-US" sz="2100" kern="1200" dirty="0"/>
        </a:p>
        <a:p>
          <a:pPr marL="228600" lvl="1" indent="-228600" algn="l" defTabSz="933450">
            <a:lnSpc>
              <a:spcPct val="90000"/>
            </a:lnSpc>
            <a:spcBef>
              <a:spcPct val="0"/>
            </a:spcBef>
            <a:spcAft>
              <a:spcPct val="15000"/>
            </a:spcAft>
            <a:buChar char="••"/>
          </a:pPr>
          <a:r>
            <a:rPr lang="zh-TW" altLang="en-US" sz="2100" kern="1200" dirty="0" smtClean="0">
              <a:latin typeface="標楷體" pitchFamily="65" charset="-120"/>
              <a:ea typeface="標楷體" pitchFamily="65" charset="-120"/>
            </a:rPr>
            <a:t>總統</a:t>
          </a:r>
          <a:r>
            <a:rPr lang="en-US" altLang="zh-TW" sz="2100" kern="1200" dirty="0" smtClean="0">
              <a:latin typeface="標楷體" pitchFamily="65" charset="-120"/>
              <a:ea typeface="標楷體" pitchFamily="65" charset="-120"/>
            </a:rPr>
            <a:t>6</a:t>
          </a:r>
          <a:r>
            <a:rPr lang="zh-TW" altLang="en-US" sz="2100" kern="1200" dirty="0" smtClean="0">
              <a:latin typeface="標楷體" pitchFamily="65" charset="-120"/>
              <a:ea typeface="標楷體" pitchFamily="65" charset="-120"/>
            </a:rPr>
            <a:t>月</a:t>
          </a:r>
          <a:r>
            <a:rPr lang="en-US" altLang="zh-TW" sz="2100" kern="1200" dirty="0" smtClean="0">
              <a:latin typeface="標楷體" pitchFamily="65" charset="-120"/>
              <a:ea typeface="標楷體" pitchFamily="65" charset="-120"/>
            </a:rPr>
            <a:t>8</a:t>
          </a:r>
          <a:r>
            <a:rPr lang="zh-TW" altLang="en-US" sz="2100" kern="1200" dirty="0" smtClean="0">
              <a:latin typeface="標楷體" pitchFamily="65" charset="-120"/>
              <a:ea typeface="標楷體" pitchFamily="65" charset="-120"/>
            </a:rPr>
            <a:t>日公布，自</a:t>
          </a:r>
          <a:r>
            <a:rPr lang="en-US" altLang="zh-TW" sz="2100" kern="1200" dirty="0" smtClean="0">
              <a:latin typeface="標楷體" pitchFamily="65" charset="-120"/>
              <a:ea typeface="標楷體" pitchFamily="65" charset="-120"/>
            </a:rPr>
            <a:t>2012</a:t>
          </a:r>
          <a:r>
            <a:rPr lang="zh-TW" altLang="en-US" sz="2100" kern="1200" dirty="0" smtClean="0">
              <a:latin typeface="標楷體" pitchFamily="65" charset="-120"/>
              <a:ea typeface="標楷體" pitchFamily="65" charset="-120"/>
            </a:rPr>
            <a:t>年</a:t>
          </a:r>
          <a:r>
            <a:rPr lang="en-US" altLang="zh-TW" sz="2100" kern="1200" dirty="0" smtClean="0">
              <a:latin typeface="標楷體" pitchFamily="65" charset="-120"/>
              <a:ea typeface="標楷體" pitchFamily="65" charset="-120"/>
            </a:rPr>
            <a:t>1</a:t>
          </a:r>
          <a:r>
            <a:rPr lang="zh-TW" altLang="en-US" sz="2100" kern="1200" dirty="0" smtClean="0">
              <a:latin typeface="標楷體" pitchFamily="65" charset="-120"/>
              <a:ea typeface="標楷體" pitchFamily="65" charset="-120"/>
            </a:rPr>
            <a:t>月</a:t>
          </a:r>
          <a:r>
            <a:rPr lang="en-US" altLang="zh-TW" sz="2100" kern="1200" dirty="0" smtClean="0">
              <a:latin typeface="標楷體" pitchFamily="65" charset="-120"/>
              <a:ea typeface="標楷體" pitchFamily="65" charset="-120"/>
            </a:rPr>
            <a:t>1</a:t>
          </a:r>
          <a:r>
            <a:rPr lang="zh-TW" altLang="en-US" sz="2100" kern="1200" dirty="0" smtClean="0">
              <a:latin typeface="標楷體" pitchFamily="65" charset="-120"/>
              <a:ea typeface="標楷體" pitchFamily="65" charset="-120"/>
            </a:rPr>
            <a:t>日起施行</a:t>
          </a:r>
          <a:endParaRPr lang="zh-TW" altLang="en-US" sz="2100" kern="1200" dirty="0"/>
        </a:p>
      </dsp:txBody>
      <dsp:txXfrm rot="-5400000">
        <a:off x="1146298" y="2939908"/>
        <a:ext cx="7031341" cy="960496"/>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837200F-3513-4B2F-BFE4-CD1780DC38CE}">
      <dsp:nvSpPr>
        <dsp:cNvPr id="0" name=""/>
        <dsp:cNvSpPr/>
      </dsp:nvSpPr>
      <dsp:spPr>
        <a:xfrm rot="5400000">
          <a:off x="-185785" y="191522"/>
          <a:ext cx="1238567" cy="866997"/>
        </a:xfrm>
        <a:prstGeom prst="chevron">
          <a:avLst/>
        </a:prstGeom>
        <a:gradFill rotWithShape="1">
          <a:gsLst>
            <a:gs pos="0">
              <a:schemeClr val="accent3">
                <a:tint val="50000"/>
                <a:satMod val="300000"/>
              </a:schemeClr>
            </a:gs>
            <a:gs pos="35000">
              <a:schemeClr val="accent3">
                <a:tint val="37000"/>
                <a:satMod val="300000"/>
              </a:schemeClr>
            </a:gs>
            <a:gs pos="100000">
              <a:schemeClr val="accent3">
                <a:tint val="15000"/>
                <a:satMod val="350000"/>
              </a:schemeClr>
            </a:gs>
          </a:gsLst>
          <a:lin ang="16200000" scaled="1"/>
        </a:gradFill>
        <a:ln w="9525" cap="flat" cmpd="sng" algn="ctr">
          <a:solidFill>
            <a:schemeClr val="accent3">
              <a:shade val="95000"/>
              <a:satMod val="105000"/>
            </a:schemeClr>
          </a:solidFill>
          <a:prstDash val="solid"/>
        </a:ln>
        <a:effectLst>
          <a:outerShdw blurRad="40000" dist="20000" dir="5400000" rotWithShape="0">
            <a:srgbClr val="000000">
              <a:alpha val="38000"/>
            </a:srgbClr>
          </a:outerShdw>
        </a:effectLst>
      </dsp:spPr>
      <dsp:style>
        <a:lnRef idx="1">
          <a:schemeClr val="accent3"/>
        </a:lnRef>
        <a:fillRef idx="2">
          <a:schemeClr val="accent3"/>
        </a:fillRef>
        <a:effectRef idx="1">
          <a:schemeClr val="accent3"/>
        </a:effectRef>
        <a:fontRef idx="minor">
          <a:schemeClr val="dk1"/>
        </a:fontRef>
      </dsp:style>
      <dsp:txBody>
        <a:bodyPr spcFirstLastPara="0" vert="horz" wrap="square" lIns="12700" tIns="12700" rIns="12700" bIns="12700" numCol="1" spcCol="1270" anchor="ctr" anchorCtr="0">
          <a:noAutofit/>
        </a:bodyPr>
        <a:lstStyle/>
        <a:p>
          <a:pPr lvl="0" algn="ctr" defTabSz="889000">
            <a:lnSpc>
              <a:spcPct val="90000"/>
            </a:lnSpc>
            <a:spcBef>
              <a:spcPct val="0"/>
            </a:spcBef>
            <a:spcAft>
              <a:spcPct val="35000"/>
            </a:spcAft>
          </a:pPr>
          <a:r>
            <a:rPr lang="en-US" altLang="zh-TW" sz="2000" kern="1200" dirty="0" smtClean="0">
              <a:latin typeface="標楷體" pitchFamily="65" charset="-120"/>
              <a:ea typeface="標楷體" pitchFamily="65" charset="-120"/>
            </a:rPr>
            <a:t>2012</a:t>
          </a:r>
          <a:r>
            <a:rPr lang="zh-TW" altLang="zh-TW" sz="1500" kern="1200" dirty="0" smtClean="0">
              <a:latin typeface="標楷體" pitchFamily="65" charset="-120"/>
              <a:ea typeface="標楷體" pitchFamily="65" charset="-120"/>
            </a:rPr>
            <a:t>年</a:t>
          </a:r>
          <a:r>
            <a:rPr lang="zh-TW" altLang="en-US" sz="1500" kern="1200" dirty="0" smtClean="0">
              <a:latin typeface="標楷體" pitchFamily="65" charset="-120"/>
              <a:ea typeface="標楷體" pitchFamily="65" charset="-120"/>
            </a:rPr>
            <a:t>  </a:t>
          </a:r>
          <a:endParaRPr lang="zh-TW" altLang="en-US" sz="1500" kern="1200" dirty="0"/>
        </a:p>
      </dsp:txBody>
      <dsp:txXfrm rot="-5400000">
        <a:off x="1" y="439236"/>
        <a:ext cx="866997" cy="371570"/>
      </dsp:txXfrm>
    </dsp:sp>
    <dsp:sp modelId="{3268E4E8-72DE-4390-B099-9220F92566FF}">
      <dsp:nvSpPr>
        <dsp:cNvPr id="0" name=""/>
        <dsp:cNvSpPr/>
      </dsp:nvSpPr>
      <dsp:spPr>
        <a:xfrm rot="5400000">
          <a:off x="4145764" y="-3273030"/>
          <a:ext cx="805068" cy="7362602"/>
        </a:xfrm>
        <a:prstGeom prst="round2SameRect">
          <a:avLst/>
        </a:prstGeom>
        <a:solidFill>
          <a:schemeClr val="lt1"/>
        </a:solidFill>
        <a:ln w="25400" cap="flat" cmpd="sng" algn="ctr">
          <a:solidFill>
            <a:schemeClr val="accent1"/>
          </a:solidFill>
          <a:prstDash val="solid"/>
        </a:ln>
        <a:effectLst/>
      </dsp:spPr>
      <dsp:style>
        <a:lnRef idx="2">
          <a:schemeClr val="accent1"/>
        </a:lnRef>
        <a:fillRef idx="1">
          <a:schemeClr val="lt1"/>
        </a:fillRef>
        <a:effectRef idx="0">
          <a:schemeClr val="accent1"/>
        </a:effectRef>
        <a:fontRef idx="minor">
          <a:schemeClr val="dk1"/>
        </a:fontRef>
      </dsp:style>
      <dsp:txBody>
        <a:bodyPr spcFirstLastPara="0" vert="horz" wrap="square" lIns="128016" tIns="11430" rIns="11430" bIns="11430" numCol="1" spcCol="1270" anchor="ctr" anchorCtr="0">
          <a:noAutofit/>
        </a:bodyPr>
        <a:lstStyle/>
        <a:p>
          <a:pPr marL="171450" lvl="1" indent="-171450" algn="l" defTabSz="800100">
            <a:lnSpc>
              <a:spcPct val="90000"/>
            </a:lnSpc>
            <a:spcBef>
              <a:spcPct val="0"/>
            </a:spcBef>
            <a:spcAft>
              <a:spcPct val="15000"/>
            </a:spcAft>
            <a:buChar char="••"/>
          </a:pPr>
          <a:r>
            <a:rPr lang="zh-TW" altLang="en-US" sz="1800" kern="1200" dirty="0" smtClean="0">
              <a:latin typeface="標楷體" pitchFamily="65" charset="-120"/>
              <a:ea typeface="標楷體" pitchFamily="65" charset="-120"/>
            </a:rPr>
            <a:t>函頒</a:t>
          </a:r>
          <a:r>
            <a:rPr lang="zh-TW" altLang="zh-TW" sz="1800" kern="1200" dirty="0" smtClean="0">
              <a:latin typeface="標楷體" pitchFamily="65" charset="-120"/>
              <a:ea typeface="標楷體" pitchFamily="65" charset="-120"/>
            </a:rPr>
            <a:t>「性別平等大步走</a:t>
          </a:r>
          <a:r>
            <a:rPr lang="en-US" altLang="zh-TW" sz="1800" kern="1200" dirty="0" smtClean="0">
              <a:latin typeface="標楷體" pitchFamily="65" charset="-120"/>
              <a:ea typeface="標楷體" pitchFamily="65" charset="-120"/>
            </a:rPr>
            <a:t>-</a:t>
          </a:r>
          <a:r>
            <a:rPr lang="zh-TW" altLang="zh-TW" sz="1800" kern="1200" dirty="0" smtClean="0">
              <a:latin typeface="標楷體" pitchFamily="65" charset="-120"/>
              <a:ea typeface="標楷體" pitchFamily="65" charset="-120"/>
            </a:rPr>
            <a:t>落實『消除對婦女一切形式歧視公約』計畫」</a:t>
          </a:r>
          <a:r>
            <a:rPr lang="en-US" altLang="zh-TW" sz="1800" kern="1200" dirty="0" smtClean="0">
              <a:latin typeface="標楷體" pitchFamily="65" charset="-120"/>
              <a:ea typeface="標楷體" pitchFamily="65" charset="-120"/>
            </a:rPr>
            <a:t> </a:t>
          </a:r>
          <a:endParaRPr lang="zh-TW" altLang="en-US" sz="1800" kern="1200" dirty="0">
            <a:latin typeface="標楷體" pitchFamily="65" charset="-120"/>
            <a:ea typeface="標楷體" pitchFamily="65" charset="-120"/>
          </a:endParaRPr>
        </a:p>
      </dsp:txBody>
      <dsp:txXfrm rot="-5400000">
        <a:off x="866997" y="45037"/>
        <a:ext cx="7323302" cy="726468"/>
      </dsp:txXfrm>
    </dsp:sp>
    <dsp:sp modelId="{7FAD636D-B927-4E57-8DAA-1BD1D43493BD}">
      <dsp:nvSpPr>
        <dsp:cNvPr id="0" name=""/>
        <dsp:cNvSpPr/>
      </dsp:nvSpPr>
      <dsp:spPr>
        <a:xfrm rot="5400000">
          <a:off x="-185785" y="1283495"/>
          <a:ext cx="1238567" cy="866997"/>
        </a:xfrm>
        <a:prstGeom prst="chevron">
          <a:avLst/>
        </a:prstGeom>
        <a:solidFill>
          <a:schemeClr val="lt1"/>
        </a:solidFill>
        <a:ln w="25400" cap="flat" cmpd="sng" algn="ctr">
          <a:solidFill>
            <a:schemeClr val="accent1"/>
          </a:solidFill>
          <a:prstDash val="solid"/>
        </a:ln>
        <a:effectLst/>
      </dsp:spPr>
      <dsp:style>
        <a:lnRef idx="2">
          <a:schemeClr val="accent1"/>
        </a:lnRef>
        <a:fillRef idx="1">
          <a:schemeClr val="lt1"/>
        </a:fillRef>
        <a:effectRef idx="0">
          <a:schemeClr val="accent1"/>
        </a:effectRef>
        <a:fontRef idx="minor">
          <a:schemeClr val="dk1"/>
        </a:fontRef>
      </dsp:style>
      <dsp:txBody>
        <a:bodyPr spcFirstLastPara="0" vert="horz" wrap="square" lIns="12700" tIns="12700" rIns="12700" bIns="12700" numCol="1" spcCol="1270" anchor="ctr" anchorCtr="0">
          <a:noAutofit/>
        </a:bodyPr>
        <a:lstStyle/>
        <a:p>
          <a:pPr marL="0" marR="0" lvl="0" indent="0" algn="ctr" defTabSz="914400" eaLnBrk="1" fontAlgn="auto" latinLnBrk="0" hangingPunct="1">
            <a:lnSpc>
              <a:spcPct val="100000"/>
            </a:lnSpc>
            <a:spcBef>
              <a:spcPct val="0"/>
            </a:spcBef>
            <a:spcAft>
              <a:spcPts val="0"/>
            </a:spcAft>
            <a:buClrTx/>
            <a:buSzTx/>
            <a:buFontTx/>
            <a:buNone/>
            <a:tabLst/>
            <a:defRPr/>
          </a:pPr>
          <a:r>
            <a:rPr lang="en-US" altLang="zh-TW" sz="2000" kern="1200" dirty="0" smtClean="0">
              <a:latin typeface="標楷體" pitchFamily="65" charset="-120"/>
              <a:ea typeface="標楷體" pitchFamily="65" charset="-120"/>
            </a:rPr>
            <a:t>2013</a:t>
          </a:r>
          <a:r>
            <a:rPr lang="zh-TW" altLang="zh-TW" sz="2000" kern="1200" dirty="0" smtClean="0">
              <a:latin typeface="標楷體" pitchFamily="65" charset="-120"/>
              <a:ea typeface="標楷體" pitchFamily="65" charset="-120"/>
            </a:rPr>
            <a:t>年</a:t>
          </a:r>
          <a:endParaRPr lang="zh-TW" altLang="en-US" sz="2000" kern="1200" dirty="0">
            <a:latin typeface="標楷體" pitchFamily="65" charset="-120"/>
            <a:ea typeface="標楷體" pitchFamily="65" charset="-120"/>
          </a:endParaRPr>
        </a:p>
      </dsp:txBody>
      <dsp:txXfrm rot="-5400000">
        <a:off x="1" y="1531209"/>
        <a:ext cx="866997" cy="371570"/>
      </dsp:txXfrm>
    </dsp:sp>
    <dsp:sp modelId="{42445A40-C6DD-4342-A4E7-C0C50F079F4D}">
      <dsp:nvSpPr>
        <dsp:cNvPr id="0" name=""/>
        <dsp:cNvSpPr/>
      </dsp:nvSpPr>
      <dsp:spPr>
        <a:xfrm rot="5400000">
          <a:off x="4145764" y="-2170050"/>
          <a:ext cx="805068" cy="7362602"/>
        </a:xfrm>
        <a:prstGeom prst="round2SameRect">
          <a:avLst/>
        </a:prstGeom>
        <a:solidFill>
          <a:schemeClr val="lt1">
            <a:alpha val="90000"/>
            <a:hueOff val="0"/>
            <a:satOff val="0"/>
            <a:lumOff val="0"/>
            <a:alphaOff val="0"/>
          </a:schemeClr>
        </a:solidFill>
        <a:ln w="25400" cap="flat" cmpd="sng" algn="ctr">
          <a:solidFill>
            <a:schemeClr val="accent5">
              <a:hueOff val="-3311292"/>
              <a:satOff val="13270"/>
              <a:lumOff val="2876"/>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99568" tIns="8890" rIns="8890" bIns="8890" numCol="1" spcCol="1270" anchor="ctr" anchorCtr="0">
          <a:noAutofit/>
        </a:bodyPr>
        <a:lstStyle/>
        <a:p>
          <a:pPr marL="0" marR="0" lvl="1" indent="0" algn="l" defTabSz="914400" eaLnBrk="1" fontAlgn="auto" latinLnBrk="0" hangingPunct="1">
            <a:lnSpc>
              <a:spcPct val="100000"/>
            </a:lnSpc>
            <a:spcBef>
              <a:spcPct val="0"/>
            </a:spcBef>
            <a:spcAft>
              <a:spcPts val="0"/>
            </a:spcAft>
            <a:buClrTx/>
            <a:buSzTx/>
            <a:buFontTx/>
            <a:buChar char="••"/>
            <a:tabLst/>
            <a:defRPr/>
          </a:pPr>
          <a:endParaRPr lang="zh-TW" altLang="en-US" sz="1400" kern="1200" dirty="0"/>
        </a:p>
        <a:p>
          <a:pPr marL="265113" marR="0" lvl="1" indent="-265113" algn="l" defTabSz="914400" eaLnBrk="1" fontAlgn="auto" latinLnBrk="0" hangingPunct="1">
            <a:lnSpc>
              <a:spcPct val="100000"/>
            </a:lnSpc>
            <a:spcBef>
              <a:spcPct val="0"/>
            </a:spcBef>
            <a:spcAft>
              <a:spcPts val="0"/>
            </a:spcAft>
            <a:buClrTx/>
            <a:buSzTx/>
            <a:buFontTx/>
            <a:buChar char="••"/>
            <a:tabLst/>
            <a:defRPr/>
          </a:pPr>
          <a:r>
            <a:rPr lang="zh-TW" altLang="en-US" sz="1800" kern="1200" dirty="0" smtClean="0">
              <a:latin typeface="標楷體" pitchFamily="65" charset="-120"/>
              <a:ea typeface="標楷體" pitchFamily="65" charset="-120"/>
            </a:rPr>
            <a:t>檢視各級政府機關主管之法律、法規命令及行政措施，</a:t>
          </a:r>
          <a:r>
            <a:rPr lang="zh-TW" altLang="zh-TW" sz="1800" kern="1200" dirty="0" smtClean="0">
              <a:latin typeface="標楷體" pitchFamily="65" charset="-120"/>
              <a:ea typeface="標楷體" pitchFamily="65" charset="-120"/>
            </a:rPr>
            <a:t>計</a:t>
          </a:r>
          <a:r>
            <a:rPr lang="en-US" altLang="zh-TW" sz="1800" kern="1200" dirty="0" smtClean="0">
              <a:latin typeface="標楷體" pitchFamily="65" charset="-120"/>
              <a:ea typeface="標楷體" pitchFamily="65" charset="-120"/>
            </a:rPr>
            <a:t>33,157</a:t>
          </a:r>
          <a:r>
            <a:rPr lang="zh-TW" altLang="zh-TW" sz="1800" kern="1200" dirty="0" smtClean="0">
              <a:latin typeface="標楷體" pitchFamily="65" charset="-120"/>
              <a:ea typeface="標楷體" pitchFamily="65" charset="-120"/>
            </a:rPr>
            <a:t>件法規及行政措施</a:t>
          </a:r>
          <a:r>
            <a:rPr lang="zh-TW" altLang="en-US" sz="1800" kern="1200" dirty="0" smtClean="0">
              <a:latin typeface="標楷體" pitchFamily="65" charset="-120"/>
              <a:ea typeface="標楷體" pitchFamily="65" charset="-120"/>
            </a:rPr>
            <a:t>，</a:t>
          </a:r>
          <a:r>
            <a:rPr lang="zh-TW" altLang="zh-TW" sz="1800" kern="1200" dirty="0" smtClean="0">
              <a:latin typeface="標楷體" pitchFamily="65" charset="-120"/>
              <a:ea typeface="標楷體" pitchFamily="65" charset="-120"/>
            </a:rPr>
            <a:t> 不符合</a:t>
          </a:r>
          <a:r>
            <a:rPr lang="en-US" altLang="zh-TW" sz="1800" kern="1200" dirty="0" smtClean="0">
              <a:latin typeface="標楷體" pitchFamily="65" charset="-120"/>
              <a:ea typeface="標楷體" pitchFamily="65" charset="-120"/>
            </a:rPr>
            <a:t>CEDAW</a:t>
          </a:r>
          <a:r>
            <a:rPr lang="zh-TW" altLang="zh-TW" sz="1800" kern="1200" dirty="0" smtClean="0">
              <a:latin typeface="標楷體" pitchFamily="65" charset="-120"/>
              <a:ea typeface="標楷體" pitchFamily="65" charset="-120"/>
            </a:rPr>
            <a:t>計</a:t>
          </a:r>
          <a:r>
            <a:rPr lang="en-US" altLang="zh-TW" sz="1800" kern="1200" dirty="0" smtClean="0">
              <a:latin typeface="標楷體" pitchFamily="65" charset="-120"/>
              <a:ea typeface="標楷體" pitchFamily="65" charset="-120"/>
            </a:rPr>
            <a:t>228</a:t>
          </a:r>
          <a:r>
            <a:rPr lang="zh-TW" altLang="zh-TW" sz="1800" kern="1200" dirty="0" smtClean="0">
              <a:latin typeface="標楷體" pitchFamily="65" charset="-120"/>
              <a:ea typeface="標楷體" pitchFamily="65" charset="-120"/>
            </a:rPr>
            <a:t>案</a:t>
          </a:r>
          <a:r>
            <a:rPr lang="zh-TW" altLang="en-US" sz="1800" kern="1200" dirty="0" smtClean="0">
              <a:latin typeface="標楷體" pitchFamily="65" charset="-120"/>
              <a:ea typeface="標楷體" pitchFamily="65" charset="-120"/>
            </a:rPr>
            <a:t>，持續列管修正</a:t>
          </a:r>
          <a:r>
            <a:rPr lang="zh-TW" altLang="en-US" sz="1800" kern="1200" dirty="0" smtClean="0"/>
            <a:t>。</a:t>
          </a:r>
          <a:endParaRPr lang="zh-TW" altLang="en-US" sz="1800" kern="1200" dirty="0"/>
        </a:p>
        <a:p>
          <a:pPr marL="0" marR="0" lvl="1" indent="0" algn="l" defTabSz="914400" eaLnBrk="1" fontAlgn="auto" latinLnBrk="0" hangingPunct="1">
            <a:lnSpc>
              <a:spcPct val="100000"/>
            </a:lnSpc>
            <a:spcBef>
              <a:spcPct val="0"/>
            </a:spcBef>
            <a:spcAft>
              <a:spcPts val="0"/>
            </a:spcAft>
            <a:buClrTx/>
            <a:buSzTx/>
            <a:buFontTx/>
            <a:buChar char="••"/>
            <a:tabLst/>
            <a:defRPr/>
          </a:pPr>
          <a:r>
            <a:rPr lang="zh-TW" altLang="en-US" sz="1800" kern="1200" dirty="0" smtClean="0">
              <a:latin typeface="標楷體" pitchFamily="65" charset="-120"/>
              <a:ea typeface="標楷體" pitchFamily="65" charset="-120"/>
            </a:rPr>
            <a:t>撰寫第</a:t>
          </a:r>
          <a:r>
            <a:rPr lang="en-US" altLang="zh-TW" sz="1800" kern="1200" dirty="0" smtClean="0">
              <a:latin typeface="標楷體" pitchFamily="65" charset="-120"/>
              <a:ea typeface="標楷體" pitchFamily="65" charset="-120"/>
            </a:rPr>
            <a:t>2</a:t>
          </a:r>
          <a:r>
            <a:rPr lang="zh-TW" altLang="en-US" sz="1800" kern="1200" dirty="0" smtClean="0">
              <a:latin typeface="標楷體" pitchFamily="65" charset="-120"/>
              <a:ea typeface="標楷體" pitchFamily="65" charset="-120"/>
            </a:rPr>
            <a:t>次國家報告</a:t>
          </a:r>
          <a:endParaRPr lang="zh-TW" altLang="en-US" sz="1800" kern="1200" dirty="0" smtClean="0"/>
        </a:p>
        <a:p>
          <a:pPr marL="228600" lvl="1" indent="0" algn="l" defTabSz="977900">
            <a:lnSpc>
              <a:spcPct val="90000"/>
            </a:lnSpc>
            <a:spcBef>
              <a:spcPct val="0"/>
            </a:spcBef>
            <a:spcAft>
              <a:spcPct val="15000"/>
            </a:spcAft>
            <a:buChar char="••"/>
          </a:pPr>
          <a:endParaRPr lang="zh-TW" altLang="en-US" kern="1200" dirty="0"/>
        </a:p>
      </dsp:txBody>
      <dsp:txXfrm rot="-5400000">
        <a:off x="866997" y="1148017"/>
        <a:ext cx="7323302" cy="726468"/>
      </dsp:txXfrm>
    </dsp:sp>
    <dsp:sp modelId="{17B89A8F-C3ED-4B0D-87BE-BAF8BF3E1455}">
      <dsp:nvSpPr>
        <dsp:cNvPr id="0" name=""/>
        <dsp:cNvSpPr/>
      </dsp:nvSpPr>
      <dsp:spPr>
        <a:xfrm rot="5400000">
          <a:off x="-185785" y="2375469"/>
          <a:ext cx="1238567" cy="866997"/>
        </a:xfrm>
        <a:prstGeom prst="chevron">
          <a:avLst/>
        </a:prstGeom>
        <a:gradFill rotWithShape="1">
          <a:gsLst>
            <a:gs pos="0">
              <a:schemeClr val="accent6">
                <a:tint val="50000"/>
                <a:satMod val="300000"/>
              </a:schemeClr>
            </a:gs>
            <a:gs pos="35000">
              <a:schemeClr val="accent6">
                <a:tint val="37000"/>
                <a:satMod val="300000"/>
              </a:schemeClr>
            </a:gs>
            <a:gs pos="100000">
              <a:schemeClr val="accent6">
                <a:tint val="15000"/>
                <a:satMod val="350000"/>
              </a:schemeClr>
            </a:gs>
          </a:gsLst>
          <a:lin ang="16200000" scaled="1"/>
        </a:gradFill>
        <a:ln w="9525" cap="flat" cmpd="sng" algn="ctr">
          <a:solidFill>
            <a:schemeClr val="accent6">
              <a:shade val="95000"/>
              <a:satMod val="105000"/>
            </a:schemeClr>
          </a:solidFill>
          <a:prstDash val="solid"/>
        </a:ln>
        <a:effectLst>
          <a:outerShdw blurRad="40000" dist="20000" dir="5400000" rotWithShape="0">
            <a:srgbClr val="000000">
              <a:alpha val="38000"/>
            </a:srgbClr>
          </a:outerShdw>
        </a:effectLst>
      </dsp:spPr>
      <dsp:style>
        <a:lnRef idx="1">
          <a:schemeClr val="accent6"/>
        </a:lnRef>
        <a:fillRef idx="2">
          <a:schemeClr val="accent6"/>
        </a:fillRef>
        <a:effectRef idx="1">
          <a:schemeClr val="accent6"/>
        </a:effectRef>
        <a:fontRef idx="minor">
          <a:schemeClr val="dk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en-US" altLang="zh-TW" sz="1800" kern="1200" dirty="0" smtClean="0">
              <a:latin typeface="標楷體" pitchFamily="65" charset="-120"/>
              <a:ea typeface="標楷體" pitchFamily="65" charset="-120"/>
            </a:rPr>
            <a:t>2014</a:t>
          </a:r>
          <a:r>
            <a:rPr lang="zh-TW" altLang="en-US" sz="1800" kern="1200" dirty="0" smtClean="0">
              <a:latin typeface="標楷體" pitchFamily="65" charset="-120"/>
              <a:ea typeface="標楷體" pitchFamily="65" charset="-120"/>
            </a:rPr>
            <a:t>、</a:t>
          </a:r>
          <a:r>
            <a:rPr lang="en-US" altLang="zh-TW" sz="1800" kern="1200" dirty="0" smtClean="0">
              <a:latin typeface="標楷體" pitchFamily="65" charset="-120"/>
              <a:ea typeface="標楷體" pitchFamily="65" charset="-120"/>
            </a:rPr>
            <a:t>2015</a:t>
          </a:r>
          <a:r>
            <a:rPr lang="zh-TW" altLang="zh-TW" sz="1800" kern="1200" dirty="0" smtClean="0">
              <a:latin typeface="標楷體" pitchFamily="65" charset="-120"/>
              <a:ea typeface="標楷體" pitchFamily="65" charset="-120"/>
            </a:rPr>
            <a:t>年</a:t>
          </a:r>
          <a:r>
            <a:rPr lang="zh-TW" altLang="en-US" sz="1800" kern="1200" dirty="0" smtClean="0">
              <a:latin typeface="標楷體" pitchFamily="65" charset="-120"/>
              <a:ea typeface="標楷體" pitchFamily="65" charset="-120"/>
            </a:rPr>
            <a:t>   </a:t>
          </a:r>
          <a:endParaRPr lang="zh-TW" altLang="en-US" kern="1200" dirty="0"/>
        </a:p>
      </dsp:txBody>
      <dsp:txXfrm rot="-5400000">
        <a:off x="1" y="2623183"/>
        <a:ext cx="866997" cy="371570"/>
      </dsp:txXfrm>
    </dsp:sp>
    <dsp:sp modelId="{0EDDBF98-D99A-41B8-8D49-7AE5115A01CC}">
      <dsp:nvSpPr>
        <dsp:cNvPr id="0" name=""/>
        <dsp:cNvSpPr/>
      </dsp:nvSpPr>
      <dsp:spPr>
        <a:xfrm rot="5400000">
          <a:off x="4145552" y="-1088870"/>
          <a:ext cx="805492" cy="7362602"/>
        </a:xfrm>
        <a:prstGeom prst="round2SameRect">
          <a:avLst/>
        </a:prstGeom>
        <a:solidFill>
          <a:schemeClr val="lt1"/>
        </a:solidFill>
        <a:ln w="25400" cap="flat" cmpd="sng" algn="ctr">
          <a:solidFill>
            <a:schemeClr val="accent2"/>
          </a:solidFill>
          <a:prstDash val="solid"/>
        </a:ln>
        <a:effectLst/>
      </dsp:spPr>
      <dsp:style>
        <a:lnRef idx="2">
          <a:schemeClr val="accent2"/>
        </a:lnRef>
        <a:fillRef idx="1">
          <a:schemeClr val="lt1"/>
        </a:fillRef>
        <a:effectRef idx="0">
          <a:schemeClr val="accent2"/>
        </a:effectRef>
        <a:fontRef idx="minor">
          <a:schemeClr val="dk1"/>
        </a:fontRef>
      </dsp:style>
      <dsp:txBody>
        <a:bodyPr spcFirstLastPara="0" vert="horz" wrap="square" lIns="142240" tIns="12700" rIns="12700" bIns="12700" numCol="1" spcCol="1270" anchor="ctr" anchorCtr="0">
          <a:noAutofit/>
        </a:bodyPr>
        <a:lstStyle/>
        <a:p>
          <a:pPr marL="228600" lvl="1" indent="-228600" algn="l" defTabSz="889000">
            <a:lnSpc>
              <a:spcPct val="90000"/>
            </a:lnSpc>
            <a:spcBef>
              <a:spcPct val="0"/>
            </a:spcBef>
            <a:spcAft>
              <a:spcPct val="15000"/>
            </a:spcAft>
            <a:buChar char="••"/>
          </a:pPr>
          <a:r>
            <a:rPr lang="zh-TW" altLang="en-US" sz="2000" kern="1200" dirty="0" smtClean="0">
              <a:latin typeface="標楷體" pitchFamily="65" charset="-120"/>
              <a:ea typeface="標楷體" pitchFamily="65" charset="-120"/>
            </a:rPr>
            <a:t>辦理第</a:t>
          </a:r>
          <a:r>
            <a:rPr lang="en-US" altLang="zh-TW" sz="2000" kern="1200" dirty="0" smtClean="0">
              <a:latin typeface="標楷體" pitchFamily="65" charset="-120"/>
              <a:ea typeface="標楷體" pitchFamily="65" charset="-120"/>
            </a:rPr>
            <a:t>2</a:t>
          </a:r>
          <a:r>
            <a:rPr lang="zh-TW" altLang="en-US" sz="2000" kern="1200" dirty="0" smtClean="0">
              <a:latin typeface="標楷體" pitchFamily="65" charset="-120"/>
              <a:ea typeface="標楷體" pitchFamily="65" charset="-120"/>
            </a:rPr>
            <a:t>次國家報告國外專家審查暨發表會</a:t>
          </a:r>
          <a:endParaRPr lang="zh-TW" altLang="en-US" sz="2000" kern="1200" dirty="0"/>
        </a:p>
        <a:p>
          <a:pPr marL="228600" lvl="1" indent="-228600" algn="l" defTabSz="889000">
            <a:lnSpc>
              <a:spcPct val="90000"/>
            </a:lnSpc>
            <a:spcBef>
              <a:spcPct val="0"/>
            </a:spcBef>
            <a:spcAft>
              <a:spcPct val="15000"/>
            </a:spcAft>
            <a:buChar char="••"/>
          </a:pPr>
          <a:r>
            <a:rPr lang="zh-TW" altLang="en-US" sz="2000" u="none" kern="1200" dirty="0" smtClean="0">
              <a:latin typeface="標楷體" pitchFamily="65" charset="-120"/>
              <a:ea typeface="標楷體" pitchFamily="65" charset="-120"/>
            </a:rPr>
            <a:t>召開</a:t>
          </a:r>
          <a:r>
            <a:rPr lang="en-US" sz="2000" u="none" kern="1200" dirty="0" smtClean="0">
              <a:latin typeface="標楷體" pitchFamily="65" charset="-120"/>
              <a:ea typeface="標楷體" pitchFamily="65" charset="-120"/>
            </a:rPr>
            <a:t>24</a:t>
          </a:r>
          <a:r>
            <a:rPr lang="zh-TW" sz="2000" u="none" kern="1200" dirty="0" smtClean="0">
              <a:latin typeface="標楷體" pitchFamily="65" charset="-120"/>
              <a:ea typeface="標楷體" pitchFamily="65" charset="-120"/>
            </a:rPr>
            <a:t>場次「審查各機關對</a:t>
          </a:r>
          <a:r>
            <a:rPr lang="en-US" sz="2000" u="none" kern="1200" dirty="0" smtClean="0">
              <a:latin typeface="標楷體" pitchFamily="65" charset="-120"/>
              <a:ea typeface="標楷體" pitchFamily="65" charset="-120"/>
            </a:rPr>
            <a:t>CEDAW</a:t>
          </a:r>
          <a:r>
            <a:rPr lang="zh-TW" sz="2000" u="none" kern="1200" dirty="0" smtClean="0">
              <a:latin typeface="標楷體" pitchFamily="65" charset="-120"/>
              <a:ea typeface="標楷體" pitchFamily="65" charset="-120"/>
            </a:rPr>
            <a:t>總結意見初步回應會議」</a:t>
          </a:r>
          <a:endParaRPr lang="zh-TW" altLang="en-US" sz="2000" kern="1200" dirty="0"/>
        </a:p>
      </dsp:txBody>
      <dsp:txXfrm rot="-5400000">
        <a:off x="866998" y="2229005"/>
        <a:ext cx="7323281" cy="726850"/>
      </dsp:txXfrm>
    </dsp:sp>
    <dsp:sp modelId="{49C455FF-8440-43ED-A8C7-67D87859BB46}">
      <dsp:nvSpPr>
        <dsp:cNvPr id="0" name=""/>
        <dsp:cNvSpPr/>
      </dsp:nvSpPr>
      <dsp:spPr>
        <a:xfrm rot="5400000">
          <a:off x="-185785" y="3467443"/>
          <a:ext cx="1238567" cy="866997"/>
        </a:xfrm>
        <a:prstGeom prst="chevron">
          <a:avLst/>
        </a:prstGeom>
        <a:solidFill>
          <a:schemeClr val="lt1"/>
        </a:solidFill>
        <a:ln w="25400" cap="flat" cmpd="sng" algn="ctr">
          <a:solidFill>
            <a:schemeClr val="accent2"/>
          </a:solidFill>
          <a:prstDash val="solid"/>
        </a:ln>
        <a:effectLst/>
      </dsp:spPr>
      <dsp:style>
        <a:lnRef idx="2">
          <a:schemeClr val="accent2"/>
        </a:lnRef>
        <a:fillRef idx="1">
          <a:schemeClr val="lt1"/>
        </a:fillRef>
        <a:effectRef idx="0">
          <a:schemeClr val="accent2"/>
        </a:effectRef>
        <a:fontRef idx="minor">
          <a:schemeClr val="dk1"/>
        </a:fontRef>
      </dsp:style>
      <dsp:txBody>
        <a:bodyPr spcFirstLastPara="0" vert="horz" wrap="square" lIns="12065" tIns="12065" rIns="12065" bIns="12065" numCol="1" spcCol="1270" anchor="ctr" anchorCtr="0">
          <a:noAutofit/>
        </a:bodyPr>
        <a:lstStyle/>
        <a:p>
          <a:pPr lvl="0" algn="ctr" defTabSz="844550">
            <a:lnSpc>
              <a:spcPct val="90000"/>
            </a:lnSpc>
            <a:spcBef>
              <a:spcPct val="0"/>
            </a:spcBef>
            <a:spcAft>
              <a:spcPct val="35000"/>
            </a:spcAft>
          </a:pPr>
          <a:r>
            <a:rPr lang="en-US" altLang="zh-TW" sz="1900" kern="1200" dirty="0" smtClean="0">
              <a:latin typeface="標楷體" pitchFamily="65" charset="-120"/>
              <a:ea typeface="標楷體" pitchFamily="65" charset="-120"/>
            </a:rPr>
            <a:t>2015</a:t>
          </a:r>
          <a:r>
            <a:rPr lang="zh-TW" altLang="en-US" sz="1900" kern="1200" dirty="0" smtClean="0">
              <a:latin typeface="標楷體" pitchFamily="65" charset="-120"/>
              <a:ea typeface="標楷體" pitchFamily="65" charset="-120"/>
            </a:rPr>
            <a:t>、</a:t>
          </a:r>
          <a:r>
            <a:rPr lang="en-US" altLang="zh-TW" sz="1900" kern="1200" dirty="0" smtClean="0">
              <a:latin typeface="標楷體" pitchFamily="65" charset="-120"/>
              <a:ea typeface="標楷體" pitchFamily="65" charset="-120"/>
            </a:rPr>
            <a:t>2016</a:t>
          </a:r>
          <a:r>
            <a:rPr lang="zh-TW" altLang="en-US" sz="1900" kern="1200" dirty="0" smtClean="0">
              <a:latin typeface="標楷體" pitchFamily="65" charset="-120"/>
              <a:ea typeface="標楷體" pitchFamily="65" charset="-120"/>
            </a:rPr>
            <a:t>年 </a:t>
          </a:r>
          <a:endParaRPr lang="zh-TW" altLang="en-US" sz="1900" kern="1200" dirty="0"/>
        </a:p>
      </dsp:txBody>
      <dsp:txXfrm rot="-5400000">
        <a:off x="1" y="3715157"/>
        <a:ext cx="866997" cy="371570"/>
      </dsp:txXfrm>
    </dsp:sp>
    <dsp:sp modelId="{22B557D7-4839-4A51-B91C-F364806CE682}">
      <dsp:nvSpPr>
        <dsp:cNvPr id="0" name=""/>
        <dsp:cNvSpPr/>
      </dsp:nvSpPr>
      <dsp:spPr>
        <a:xfrm rot="5400000">
          <a:off x="4145764" y="2891"/>
          <a:ext cx="805068" cy="7362602"/>
        </a:xfrm>
        <a:prstGeom prst="round2SameRect">
          <a:avLst/>
        </a:prstGeom>
        <a:solidFill>
          <a:schemeClr val="lt1">
            <a:alpha val="90000"/>
            <a:hueOff val="0"/>
            <a:satOff val="0"/>
            <a:lumOff val="0"/>
            <a:alphaOff val="0"/>
          </a:schemeClr>
        </a:solidFill>
        <a:ln w="25400" cap="flat" cmpd="sng" algn="ctr">
          <a:solidFill>
            <a:schemeClr val="accent5">
              <a:hueOff val="-9933876"/>
              <a:satOff val="39811"/>
              <a:lumOff val="8628"/>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28016" tIns="11430" rIns="11430" bIns="11430" numCol="1" spcCol="1270" anchor="ctr" anchorCtr="0">
          <a:noAutofit/>
        </a:bodyPr>
        <a:lstStyle/>
        <a:p>
          <a:pPr marL="171450" lvl="1" indent="-171450" algn="just" defTabSz="800100">
            <a:lnSpc>
              <a:spcPct val="90000"/>
            </a:lnSpc>
            <a:spcBef>
              <a:spcPct val="0"/>
            </a:spcBef>
            <a:spcAft>
              <a:spcPct val="15000"/>
            </a:spcAft>
            <a:buChar char="••"/>
          </a:pPr>
          <a:r>
            <a:rPr lang="zh-TW" altLang="en-US" sz="1800" u="none" kern="1200" dirty="0" smtClean="0">
              <a:latin typeface="標楷體" pitchFamily="65" charset="-120"/>
              <a:ea typeface="標楷體" pitchFamily="65" charset="-120"/>
            </a:rPr>
            <a:t>函頒</a:t>
          </a:r>
          <a:r>
            <a:rPr lang="zh-TW" sz="1800" u="none" kern="1200" dirty="0" smtClean="0">
              <a:latin typeface="標楷體" pitchFamily="65" charset="-120"/>
              <a:ea typeface="標楷體" pitchFamily="65" charset="-120"/>
            </a:rPr>
            <a:t>「『消除對婦女一切形式歧視公約</a:t>
          </a:r>
          <a:r>
            <a:rPr lang="en-US" sz="1800" u="none" kern="1200" dirty="0" smtClean="0">
              <a:latin typeface="標楷體" pitchFamily="65" charset="-120"/>
              <a:ea typeface="標楷體" pitchFamily="65" charset="-120"/>
            </a:rPr>
            <a:t>(CEDAW)</a:t>
          </a:r>
          <a:r>
            <a:rPr lang="zh-TW" sz="1800" u="none" kern="1200" dirty="0" smtClean="0">
              <a:latin typeface="標楷體" pitchFamily="65" charset="-120"/>
              <a:ea typeface="標楷體" pitchFamily="65" charset="-120"/>
            </a:rPr>
            <a:t>』」教育訓練及成效評核實施計畫」</a:t>
          </a:r>
          <a:r>
            <a:rPr lang="zh-TW" sz="1800" kern="1200" dirty="0" smtClean="0">
              <a:latin typeface="標楷體" pitchFamily="65" charset="-120"/>
              <a:ea typeface="標楷體" pitchFamily="65" charset="-120"/>
            </a:rPr>
            <a:t>，作為督導及指引本院所屬各部會及地方政府擴大辦理</a:t>
          </a:r>
          <a:r>
            <a:rPr lang="en-US" sz="1800" kern="1200" dirty="0" smtClean="0">
              <a:latin typeface="標楷體" pitchFamily="65" charset="-120"/>
              <a:ea typeface="標楷體" pitchFamily="65" charset="-120"/>
            </a:rPr>
            <a:t>CEDAW</a:t>
          </a:r>
          <a:r>
            <a:rPr lang="zh-TW" sz="1800" kern="1200" dirty="0" smtClean="0">
              <a:latin typeface="標楷體" pitchFamily="65" charset="-120"/>
              <a:ea typeface="標楷體" pitchFamily="65" charset="-120"/>
            </a:rPr>
            <a:t>教育訓練之依據。</a:t>
          </a:r>
          <a:endParaRPr lang="zh-TW" altLang="en-US" sz="1800" kern="1200" dirty="0"/>
        </a:p>
      </dsp:txBody>
      <dsp:txXfrm rot="-5400000">
        <a:off x="866997" y="3320958"/>
        <a:ext cx="7323302" cy="726468"/>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BA548DF-0B42-4039-A35A-709FD7AE5F60}">
      <dsp:nvSpPr>
        <dsp:cNvPr id="0" name=""/>
        <dsp:cNvSpPr/>
      </dsp:nvSpPr>
      <dsp:spPr>
        <a:xfrm>
          <a:off x="0" y="15447"/>
          <a:ext cx="8640960" cy="883989"/>
        </a:xfrm>
        <a:prstGeom prst="roundRect">
          <a:avLst/>
        </a:prstGeom>
        <a:gradFill rotWithShape="0">
          <a:gsLst>
            <a:gs pos="0">
              <a:schemeClr val="accent5">
                <a:hueOff val="0"/>
                <a:satOff val="0"/>
                <a:lumOff val="0"/>
                <a:alphaOff val="0"/>
                <a:tint val="50000"/>
                <a:satMod val="300000"/>
              </a:schemeClr>
            </a:gs>
            <a:gs pos="35000">
              <a:schemeClr val="accent5">
                <a:hueOff val="0"/>
                <a:satOff val="0"/>
                <a:lumOff val="0"/>
                <a:alphaOff val="0"/>
                <a:tint val="37000"/>
                <a:satMod val="300000"/>
              </a:schemeClr>
            </a:gs>
            <a:gs pos="100000">
              <a:schemeClr val="accent5">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18110" tIns="118110" rIns="118110" bIns="118110" numCol="1" spcCol="1270" anchor="ctr" anchorCtr="0">
          <a:noAutofit/>
        </a:bodyPr>
        <a:lstStyle/>
        <a:p>
          <a:pPr lvl="0" algn="l" defTabSz="1377950">
            <a:lnSpc>
              <a:spcPct val="90000"/>
            </a:lnSpc>
            <a:spcBef>
              <a:spcPct val="0"/>
            </a:spcBef>
            <a:spcAft>
              <a:spcPct val="35000"/>
            </a:spcAft>
          </a:pPr>
          <a:r>
            <a:rPr lang="zh-TW" altLang="en-US" sz="3100" kern="1200" dirty="0" smtClean="0">
              <a:latin typeface="標楷體" pitchFamily="65" charset="-120"/>
              <a:ea typeface="標楷體" pitchFamily="65" charset="-120"/>
            </a:rPr>
            <a:t>案例</a:t>
          </a:r>
          <a:r>
            <a:rPr lang="en-US" altLang="zh-TW" sz="3100" kern="1200" dirty="0" smtClean="0">
              <a:latin typeface="標楷體" pitchFamily="65" charset="-120"/>
              <a:ea typeface="標楷體" pitchFamily="65" charset="-120"/>
            </a:rPr>
            <a:t>1</a:t>
          </a:r>
          <a:r>
            <a:rPr lang="zh-TW" altLang="zh-TW" sz="3100" kern="1200" dirty="0" smtClean="0">
              <a:latin typeface="標楷體" pitchFamily="65" charset="-120"/>
              <a:ea typeface="標楷體" pitchFamily="65" charset="-120"/>
            </a:rPr>
            <a:t>：</a:t>
          </a:r>
          <a:r>
            <a:rPr lang="zh-TW" altLang="en-US" sz="3100" kern="1200" dirty="0" smtClean="0">
              <a:latin typeface="標楷體" pitchFamily="65" charset="-120"/>
              <a:ea typeface="標楷體" pitchFamily="65" charset="-120"/>
            </a:rPr>
            <a:t>限制聘用女性測量助理人員人數</a:t>
          </a:r>
          <a:endParaRPr lang="zh-TW" altLang="en-US" sz="3100" kern="1200" dirty="0">
            <a:latin typeface="標楷體" pitchFamily="65" charset="-120"/>
            <a:ea typeface="標楷體" pitchFamily="65" charset="-120"/>
          </a:endParaRPr>
        </a:p>
      </dsp:txBody>
      <dsp:txXfrm>
        <a:off x="43153" y="58600"/>
        <a:ext cx="8554654" cy="797683"/>
      </dsp:txXfrm>
    </dsp:sp>
    <dsp:sp modelId="{724488E2-0077-479E-B0AE-7795343DBE83}">
      <dsp:nvSpPr>
        <dsp:cNvPr id="0" name=""/>
        <dsp:cNvSpPr/>
      </dsp:nvSpPr>
      <dsp:spPr>
        <a:xfrm>
          <a:off x="0" y="899437"/>
          <a:ext cx="8640960" cy="62928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74350" tIns="22860" rIns="128016" bIns="22860" numCol="1" spcCol="1270" anchor="t" anchorCtr="0">
          <a:noAutofit/>
        </a:bodyPr>
        <a:lstStyle/>
        <a:p>
          <a:pPr marL="171450" lvl="1" indent="-171450" algn="l" defTabSz="800100">
            <a:lnSpc>
              <a:spcPct val="90000"/>
            </a:lnSpc>
            <a:spcBef>
              <a:spcPct val="0"/>
            </a:spcBef>
            <a:spcAft>
              <a:spcPct val="20000"/>
            </a:spcAft>
            <a:buChar char="••"/>
          </a:pPr>
          <a:r>
            <a:rPr lang="zh-TW" altLang="en-US" sz="1800" kern="1200" dirty="0" smtClean="0">
              <a:latin typeface="標楷體" pitchFamily="65" charset="-120"/>
              <a:ea typeface="標楷體" pitchFamily="65" charset="-120"/>
            </a:rPr>
            <a:t>限制聘用女性測量助理人員人數比例，違反</a:t>
          </a:r>
          <a:r>
            <a:rPr lang="en-US" altLang="en-US" sz="1800" kern="1200" dirty="0" smtClean="0">
              <a:latin typeface="標楷體" pitchFamily="65" charset="-120"/>
              <a:ea typeface="標楷體" pitchFamily="65" charset="-120"/>
            </a:rPr>
            <a:t>CEDAW</a:t>
          </a:r>
          <a:r>
            <a:rPr lang="zh-TW" altLang="en-US" sz="1800" kern="1200" dirty="0" smtClean="0">
              <a:latin typeface="標楷體" pitchFamily="65" charset="-120"/>
              <a:ea typeface="標楷體" pitchFamily="65" charset="-120"/>
            </a:rPr>
            <a:t>第</a:t>
          </a:r>
          <a:r>
            <a:rPr lang="en-US" altLang="en-US" sz="1800" kern="1200" dirty="0" smtClean="0">
              <a:latin typeface="標楷體" pitchFamily="65" charset="-120"/>
              <a:ea typeface="標楷體" pitchFamily="65" charset="-120"/>
            </a:rPr>
            <a:t>1</a:t>
          </a:r>
          <a:r>
            <a:rPr lang="zh-TW" altLang="en-US" sz="1800" kern="1200" dirty="0" smtClean="0">
              <a:latin typeface="標楷體" pitchFamily="65" charset="-120"/>
              <a:ea typeface="標楷體" pitchFamily="65" charset="-120"/>
            </a:rPr>
            <a:t>條及第</a:t>
          </a:r>
          <a:r>
            <a:rPr lang="en-US" altLang="en-US" sz="1800" kern="1200" dirty="0" smtClean="0">
              <a:latin typeface="標楷體" pitchFamily="65" charset="-120"/>
              <a:ea typeface="標楷體" pitchFamily="65" charset="-120"/>
            </a:rPr>
            <a:t>11</a:t>
          </a:r>
          <a:r>
            <a:rPr lang="zh-TW" altLang="en-US" sz="1800" kern="1200" dirty="0" smtClean="0">
              <a:latin typeface="標楷體" pitchFamily="65" charset="-120"/>
              <a:ea typeface="標楷體" pitchFamily="65" charset="-120"/>
            </a:rPr>
            <a:t>條第</a:t>
          </a:r>
          <a:r>
            <a:rPr lang="en-US" altLang="en-US" sz="1800" kern="1200" dirty="0" smtClean="0">
              <a:latin typeface="標楷體" pitchFamily="65" charset="-120"/>
              <a:ea typeface="標楷體" pitchFamily="65" charset="-120"/>
            </a:rPr>
            <a:t>1</a:t>
          </a:r>
          <a:r>
            <a:rPr lang="zh-TW" altLang="en-US" sz="1800" kern="1200" dirty="0" smtClean="0">
              <a:latin typeface="標楷體" pitchFamily="65" charset="-120"/>
              <a:ea typeface="標楷體" pitchFamily="65" charset="-120"/>
            </a:rPr>
            <a:t>項</a:t>
          </a:r>
          <a:r>
            <a:rPr lang="en-US" altLang="en-US" sz="1800" kern="1200" dirty="0" smtClean="0">
              <a:latin typeface="標楷體" pitchFamily="65" charset="-120"/>
              <a:ea typeface="標楷體" pitchFamily="65" charset="-120"/>
            </a:rPr>
            <a:t>a</a:t>
          </a:r>
          <a:r>
            <a:rPr lang="zh-TW" altLang="en-US" sz="1800" kern="1200" dirty="0" smtClean="0">
              <a:latin typeface="標楷體" pitchFamily="65" charset="-120"/>
              <a:ea typeface="標楷體" pitchFamily="65" charset="-120"/>
            </a:rPr>
            <a:t>款。</a:t>
          </a:r>
          <a:endParaRPr lang="zh-TW" altLang="en-US" sz="1800" kern="1200" dirty="0">
            <a:latin typeface="標楷體" pitchFamily="65" charset="-120"/>
            <a:ea typeface="標楷體" pitchFamily="65" charset="-120"/>
          </a:endParaRPr>
        </a:p>
      </dsp:txBody>
      <dsp:txXfrm>
        <a:off x="0" y="899437"/>
        <a:ext cx="8640960" cy="629280"/>
      </dsp:txXfrm>
    </dsp:sp>
    <dsp:sp modelId="{33E37821-26F6-4290-92DD-69868FA23ADE}">
      <dsp:nvSpPr>
        <dsp:cNvPr id="0" name=""/>
        <dsp:cNvSpPr/>
      </dsp:nvSpPr>
      <dsp:spPr>
        <a:xfrm>
          <a:off x="0" y="1512179"/>
          <a:ext cx="8640960" cy="808650"/>
        </a:xfrm>
        <a:prstGeom prst="roundRect">
          <a:avLst/>
        </a:prstGeom>
        <a:gradFill rotWithShape="0">
          <a:gsLst>
            <a:gs pos="0">
              <a:schemeClr val="accent5">
                <a:hueOff val="-9933876"/>
                <a:satOff val="39811"/>
                <a:lumOff val="8628"/>
                <a:alphaOff val="0"/>
                <a:tint val="50000"/>
                <a:satMod val="300000"/>
              </a:schemeClr>
            </a:gs>
            <a:gs pos="35000">
              <a:schemeClr val="accent5">
                <a:hueOff val="-9933876"/>
                <a:satOff val="39811"/>
                <a:lumOff val="8628"/>
                <a:alphaOff val="0"/>
                <a:tint val="37000"/>
                <a:satMod val="300000"/>
              </a:schemeClr>
            </a:gs>
            <a:gs pos="100000">
              <a:schemeClr val="accent5">
                <a:hueOff val="-9933876"/>
                <a:satOff val="39811"/>
                <a:lumOff val="8628"/>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18110" tIns="118110" rIns="118110" bIns="118110" numCol="1" spcCol="1270" anchor="ctr" anchorCtr="0">
          <a:noAutofit/>
        </a:bodyPr>
        <a:lstStyle/>
        <a:p>
          <a:pPr lvl="0" algn="l" defTabSz="1377950">
            <a:lnSpc>
              <a:spcPct val="90000"/>
            </a:lnSpc>
            <a:spcBef>
              <a:spcPct val="0"/>
            </a:spcBef>
            <a:spcAft>
              <a:spcPct val="35000"/>
            </a:spcAft>
          </a:pPr>
          <a:r>
            <a:rPr lang="zh-TW" altLang="en-US" sz="3100" kern="1200" dirty="0" smtClean="0">
              <a:latin typeface="標楷體" pitchFamily="65" charset="-120"/>
              <a:ea typeface="標楷體" pitchFamily="65" charset="-120"/>
            </a:rPr>
            <a:t>法規內容</a:t>
          </a:r>
          <a:endParaRPr lang="zh-TW" altLang="en-US" sz="3100" kern="1200" dirty="0">
            <a:latin typeface="標楷體" pitchFamily="65" charset="-120"/>
            <a:ea typeface="標楷體" pitchFamily="65" charset="-120"/>
          </a:endParaRPr>
        </a:p>
      </dsp:txBody>
      <dsp:txXfrm>
        <a:off x="39475" y="1551654"/>
        <a:ext cx="8562010" cy="729700"/>
      </dsp:txXfrm>
    </dsp:sp>
    <dsp:sp modelId="{0C6D93E9-20D3-43C5-ABB8-94693ABE3D23}">
      <dsp:nvSpPr>
        <dsp:cNvPr id="0" name=""/>
        <dsp:cNvSpPr/>
      </dsp:nvSpPr>
      <dsp:spPr>
        <a:xfrm>
          <a:off x="0" y="2337368"/>
          <a:ext cx="8640960" cy="283176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74350" tIns="20320" rIns="113792" bIns="20320" numCol="1" spcCol="1270" anchor="t" anchorCtr="0">
          <a:noAutofit/>
        </a:bodyPr>
        <a:lstStyle/>
        <a:p>
          <a:pPr marL="171450" lvl="1" indent="-171450" algn="l" defTabSz="711200">
            <a:lnSpc>
              <a:spcPct val="90000"/>
            </a:lnSpc>
            <a:spcBef>
              <a:spcPct val="0"/>
            </a:spcBef>
            <a:spcAft>
              <a:spcPct val="20000"/>
            </a:spcAft>
            <a:buChar char="••"/>
          </a:pPr>
          <a:r>
            <a:rPr lang="zh-TW" altLang="en-US" sz="1600" kern="1200" dirty="0" smtClean="0">
              <a:latin typeface="標楷體" pitchFamily="65" charset="-120"/>
              <a:ea typeface="標楷體" pitchFamily="65" charset="-120"/>
            </a:rPr>
            <a:t>彰化縣各地政機關測量助理管理要點第</a:t>
          </a:r>
          <a:r>
            <a:rPr lang="en-US" altLang="en-US" sz="1600" kern="1200" dirty="0" smtClean="0">
              <a:latin typeface="標楷體" pitchFamily="65" charset="-120"/>
              <a:ea typeface="標楷體" pitchFamily="65" charset="-120"/>
            </a:rPr>
            <a:t>6</a:t>
          </a:r>
          <a:r>
            <a:rPr lang="zh-TW" altLang="en-US" sz="1600" kern="1200" dirty="0" smtClean="0">
              <a:latin typeface="標楷體" pitchFamily="65" charset="-120"/>
              <a:ea typeface="標楷體" pitchFamily="65" charset="-120"/>
            </a:rPr>
            <a:t>點規定：「地政機關測量助理名額，依本府核定之設置基準予以配置，各地政機關進用女性測量助理名額，不得超過該機關測量助理名額總數二分之一。」</a:t>
          </a:r>
          <a:endParaRPr lang="zh-TW" altLang="en-US" sz="1600" kern="1200" dirty="0">
            <a:latin typeface="標楷體" pitchFamily="65" charset="-120"/>
            <a:ea typeface="標楷體" pitchFamily="65" charset="-120"/>
          </a:endParaRPr>
        </a:p>
        <a:p>
          <a:pPr marL="171450" lvl="1" indent="-171450" algn="l" defTabSz="711200">
            <a:lnSpc>
              <a:spcPct val="90000"/>
            </a:lnSpc>
            <a:spcBef>
              <a:spcPct val="0"/>
            </a:spcBef>
            <a:spcAft>
              <a:spcPct val="20000"/>
            </a:spcAft>
            <a:buChar char="••"/>
          </a:pPr>
          <a:r>
            <a:rPr lang="zh-TW" altLang="en-US" sz="1600" kern="1200" dirty="0" smtClean="0">
              <a:latin typeface="標楷體" pitchFamily="65" charset="-120"/>
              <a:ea typeface="標楷體" pitchFamily="65" charset="-120"/>
            </a:rPr>
            <a:t>嘉義縣政府暨所屬各地政機關測量助理管理要點第</a:t>
          </a:r>
          <a:r>
            <a:rPr lang="en-US" altLang="en-US" sz="1600" kern="1200" dirty="0" smtClean="0">
              <a:latin typeface="標楷體" pitchFamily="65" charset="-120"/>
              <a:ea typeface="標楷體" pitchFamily="65" charset="-120"/>
            </a:rPr>
            <a:t>6</a:t>
          </a:r>
          <a:r>
            <a:rPr lang="zh-TW" altLang="en-US" sz="1600" kern="1200" dirty="0" smtClean="0">
              <a:latin typeface="標楷體" pitchFamily="65" charset="-120"/>
              <a:ea typeface="標楷體" pitchFamily="65" charset="-120"/>
            </a:rPr>
            <a:t>點規定：「本府暨所屬各地政機關測量助理名額，應依本府核定之設置基準予以配置。本府暨所屬各地政機關進用女性測量助理名額，不得超過該機關測量助理名額總數四分之一。」</a:t>
          </a:r>
          <a:endParaRPr lang="zh-TW" altLang="en-US" sz="1600" kern="1200" dirty="0">
            <a:latin typeface="標楷體" pitchFamily="65" charset="-120"/>
            <a:ea typeface="標楷體" pitchFamily="65" charset="-120"/>
          </a:endParaRPr>
        </a:p>
        <a:p>
          <a:pPr marL="171450" lvl="1" indent="-171450" algn="l" defTabSz="711200">
            <a:lnSpc>
              <a:spcPct val="90000"/>
            </a:lnSpc>
            <a:spcBef>
              <a:spcPct val="0"/>
            </a:spcBef>
            <a:spcAft>
              <a:spcPct val="20000"/>
            </a:spcAft>
            <a:buChar char="••"/>
          </a:pPr>
          <a:r>
            <a:rPr lang="zh-TW" altLang="en-US" sz="1600" kern="1200" dirty="0" smtClean="0">
              <a:latin typeface="標楷體" pitchFamily="65" charset="-120"/>
              <a:ea typeface="標楷體" pitchFamily="65" charset="-120"/>
            </a:rPr>
            <a:t>花蓮縣政府測量助理管理要點第</a:t>
          </a:r>
          <a:r>
            <a:rPr lang="en-US" altLang="en-US" sz="1600" kern="1200" dirty="0" smtClean="0">
              <a:latin typeface="標楷體" pitchFamily="65" charset="-120"/>
              <a:ea typeface="標楷體" pitchFamily="65" charset="-120"/>
            </a:rPr>
            <a:t>7</a:t>
          </a:r>
          <a:r>
            <a:rPr lang="zh-TW" altLang="en-US" sz="1600" kern="1200" dirty="0" smtClean="0">
              <a:latin typeface="標楷體" pitchFamily="65" charset="-120"/>
              <a:ea typeface="標楷體" pitchFamily="65" charset="-120"/>
            </a:rPr>
            <a:t>點規定：「地政機關得進用女性測量助理名額，但不得超過該機關測量助理名額總數六分之一，且進用名額不得多於三人。」</a:t>
          </a:r>
          <a:endParaRPr lang="zh-TW" altLang="en-US" sz="1600" kern="1200" dirty="0">
            <a:latin typeface="標楷體" pitchFamily="65" charset="-120"/>
            <a:ea typeface="標楷體" pitchFamily="65" charset="-120"/>
          </a:endParaRPr>
        </a:p>
        <a:p>
          <a:pPr marL="171450" lvl="1" indent="-171450" algn="l" defTabSz="711200">
            <a:lnSpc>
              <a:spcPct val="90000"/>
            </a:lnSpc>
            <a:spcBef>
              <a:spcPct val="0"/>
            </a:spcBef>
            <a:spcAft>
              <a:spcPct val="20000"/>
            </a:spcAft>
            <a:buChar char="••"/>
          </a:pPr>
          <a:r>
            <a:rPr lang="zh-TW" altLang="en-US" sz="1600" kern="1200" dirty="0" smtClean="0">
              <a:latin typeface="標楷體" pitchFamily="65" charset="-120"/>
              <a:ea typeface="標楷體" pitchFamily="65" charset="-120"/>
            </a:rPr>
            <a:t>金門縣政府所屬地政機關測量助理管理要點第</a:t>
          </a:r>
          <a:r>
            <a:rPr lang="en-US" altLang="en-US" sz="1600" kern="1200" dirty="0" smtClean="0">
              <a:latin typeface="標楷體" pitchFamily="65" charset="-120"/>
              <a:ea typeface="標楷體" pitchFamily="65" charset="-120"/>
            </a:rPr>
            <a:t>6</a:t>
          </a:r>
          <a:r>
            <a:rPr lang="zh-TW" altLang="en-US" sz="1600" kern="1200" dirty="0" smtClean="0">
              <a:latin typeface="標楷體" pitchFamily="65" charset="-120"/>
              <a:ea typeface="標楷體" pitchFamily="65" charset="-120"/>
            </a:rPr>
            <a:t>點規定：「地政機關測量助理名額，應依本府核定之設置基準予以配置。其進用女性測量助理名額，不得超過該機關測量助理名額總數四分之一。」</a:t>
          </a:r>
          <a:endParaRPr lang="zh-TW" altLang="en-US" sz="1600" kern="1200" dirty="0">
            <a:latin typeface="標楷體" pitchFamily="65" charset="-120"/>
            <a:ea typeface="標楷體" pitchFamily="65" charset="-120"/>
          </a:endParaRPr>
        </a:p>
      </dsp:txBody>
      <dsp:txXfrm>
        <a:off x="0" y="2337368"/>
        <a:ext cx="8640960" cy="2831760"/>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BA548DF-0B42-4039-A35A-709FD7AE5F60}">
      <dsp:nvSpPr>
        <dsp:cNvPr id="0" name=""/>
        <dsp:cNvSpPr/>
      </dsp:nvSpPr>
      <dsp:spPr>
        <a:xfrm>
          <a:off x="0" y="99391"/>
          <a:ext cx="8136904" cy="971264"/>
        </a:xfrm>
        <a:prstGeom prst="roundRect">
          <a:avLst/>
        </a:prstGeom>
        <a:gradFill rotWithShape="0">
          <a:gsLst>
            <a:gs pos="0">
              <a:schemeClr val="accent5">
                <a:hueOff val="0"/>
                <a:satOff val="0"/>
                <a:lumOff val="0"/>
                <a:alphaOff val="0"/>
                <a:tint val="50000"/>
                <a:satMod val="300000"/>
              </a:schemeClr>
            </a:gs>
            <a:gs pos="35000">
              <a:schemeClr val="accent5">
                <a:hueOff val="0"/>
                <a:satOff val="0"/>
                <a:lumOff val="0"/>
                <a:alphaOff val="0"/>
                <a:tint val="37000"/>
                <a:satMod val="300000"/>
              </a:schemeClr>
            </a:gs>
            <a:gs pos="100000">
              <a:schemeClr val="accent5">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44780" tIns="144780" rIns="144780" bIns="144780" numCol="1" spcCol="1270" anchor="ctr" anchorCtr="0">
          <a:noAutofit/>
        </a:bodyPr>
        <a:lstStyle/>
        <a:p>
          <a:pPr lvl="0" algn="l" defTabSz="1689100">
            <a:lnSpc>
              <a:spcPct val="90000"/>
            </a:lnSpc>
            <a:spcBef>
              <a:spcPct val="0"/>
            </a:spcBef>
            <a:spcAft>
              <a:spcPct val="35000"/>
            </a:spcAft>
          </a:pPr>
          <a:r>
            <a:rPr lang="zh-TW" altLang="en-US" sz="3800" kern="1200" dirty="0" smtClean="0">
              <a:latin typeface="標楷體" pitchFamily="65" charset="-120"/>
              <a:ea typeface="標楷體" pitchFamily="65" charset="-120"/>
            </a:rPr>
            <a:t>違反理由</a:t>
          </a:r>
          <a:endParaRPr lang="zh-TW" altLang="en-US" sz="3800" kern="1200" dirty="0">
            <a:latin typeface="標楷體" pitchFamily="65" charset="-120"/>
            <a:ea typeface="標楷體" pitchFamily="65" charset="-120"/>
          </a:endParaRPr>
        </a:p>
      </dsp:txBody>
      <dsp:txXfrm>
        <a:off x="47413" y="146804"/>
        <a:ext cx="8042078" cy="876438"/>
      </dsp:txXfrm>
    </dsp:sp>
    <dsp:sp modelId="{724488E2-0077-479E-B0AE-7795343DBE83}">
      <dsp:nvSpPr>
        <dsp:cNvPr id="0" name=""/>
        <dsp:cNvSpPr/>
      </dsp:nvSpPr>
      <dsp:spPr>
        <a:xfrm>
          <a:off x="0" y="1070656"/>
          <a:ext cx="8136904" cy="381427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58347" tIns="27940" rIns="156464" bIns="27940" numCol="1" spcCol="1270" anchor="t" anchorCtr="0">
          <a:noAutofit/>
        </a:bodyPr>
        <a:lstStyle/>
        <a:p>
          <a:pPr marL="228600" lvl="1" indent="-228600" algn="l" defTabSz="977900">
            <a:lnSpc>
              <a:spcPct val="90000"/>
            </a:lnSpc>
            <a:spcBef>
              <a:spcPct val="0"/>
            </a:spcBef>
            <a:spcAft>
              <a:spcPct val="20000"/>
            </a:spcAft>
            <a:buChar char="••"/>
          </a:pPr>
          <a:r>
            <a:rPr lang="zh-TW" altLang="en-US" sz="2200" kern="1200" dirty="0" smtClean="0">
              <a:latin typeface="標楷體" pitchFamily="65" charset="-120"/>
              <a:ea typeface="標楷體" pitchFamily="65" charset="-120"/>
            </a:rPr>
            <a:t>地方政府聘僱測量助理人員，限制女性測量助理人員人數比例或人數，係以性別而非該工作所需之資格或條件分配名額，限制女性工作權，違反</a:t>
          </a:r>
          <a:r>
            <a:rPr lang="en-US" altLang="zh-TW" sz="2200" kern="1200" dirty="0" smtClean="0">
              <a:latin typeface="標楷體" pitchFamily="65" charset="-120"/>
              <a:ea typeface="標楷體" pitchFamily="65" charset="-120"/>
            </a:rPr>
            <a:t>CEDAW</a:t>
          </a:r>
          <a:r>
            <a:rPr lang="zh-TW" altLang="en-US" sz="2200" kern="1200" dirty="0" smtClean="0">
              <a:latin typeface="標楷體" pitchFamily="65" charset="-120"/>
              <a:ea typeface="標楷體" pitchFamily="65" charset="-120"/>
            </a:rPr>
            <a:t>第</a:t>
          </a:r>
          <a:r>
            <a:rPr lang="en-US" altLang="zh-TW" sz="2200" kern="1200" dirty="0" smtClean="0">
              <a:latin typeface="標楷體" pitchFamily="65" charset="-120"/>
              <a:ea typeface="標楷體" pitchFamily="65" charset="-120"/>
            </a:rPr>
            <a:t>1</a:t>
          </a:r>
          <a:r>
            <a:rPr lang="zh-TW" altLang="en-US" sz="2200" kern="1200" dirty="0" smtClean="0">
              <a:latin typeface="標楷體" pitchFamily="65" charset="-120"/>
              <a:ea typeface="標楷體" pitchFamily="65" charset="-120"/>
            </a:rPr>
            <a:t>條及第</a:t>
          </a:r>
          <a:r>
            <a:rPr lang="en-US" altLang="zh-TW" sz="2200" kern="1200" dirty="0" smtClean="0">
              <a:latin typeface="標楷體" pitchFamily="65" charset="-120"/>
              <a:ea typeface="標楷體" pitchFamily="65" charset="-120"/>
            </a:rPr>
            <a:t>11</a:t>
          </a:r>
          <a:r>
            <a:rPr lang="zh-TW" altLang="en-US" sz="2200" kern="1200" dirty="0" smtClean="0">
              <a:latin typeface="標楷體" pitchFamily="65" charset="-120"/>
              <a:ea typeface="標楷體" pitchFamily="65" charset="-120"/>
            </a:rPr>
            <a:t>條第</a:t>
          </a:r>
          <a:r>
            <a:rPr lang="en-US" altLang="zh-TW" sz="2200" kern="1200" dirty="0" smtClean="0">
              <a:latin typeface="標楷體" pitchFamily="65" charset="-120"/>
              <a:ea typeface="標楷體" pitchFamily="65" charset="-120"/>
            </a:rPr>
            <a:t>1</a:t>
          </a:r>
          <a:r>
            <a:rPr lang="zh-TW" altLang="en-US" sz="2200" kern="1200" dirty="0" smtClean="0">
              <a:latin typeface="標楷體" pitchFamily="65" charset="-120"/>
              <a:ea typeface="標楷體" pitchFamily="65" charset="-120"/>
            </a:rPr>
            <a:t>項</a:t>
          </a:r>
          <a:r>
            <a:rPr lang="en-US" altLang="zh-TW" sz="2200" kern="1200" dirty="0" smtClean="0">
              <a:latin typeface="標楷體" pitchFamily="65" charset="-120"/>
              <a:ea typeface="標楷體" pitchFamily="65" charset="-120"/>
            </a:rPr>
            <a:t>a</a:t>
          </a:r>
          <a:r>
            <a:rPr lang="zh-TW" altLang="en-US" sz="2200" kern="1200" dirty="0" smtClean="0">
              <a:latin typeface="標楷體" pitchFamily="65" charset="-120"/>
              <a:ea typeface="標楷體" pitchFamily="65" charset="-120"/>
            </a:rPr>
            <a:t>款。</a:t>
          </a:r>
          <a:endParaRPr lang="zh-TW" altLang="en-US" sz="2200" kern="1200" dirty="0">
            <a:latin typeface="標楷體" pitchFamily="65" charset="-120"/>
            <a:ea typeface="標楷體" pitchFamily="65" charset="-120"/>
          </a:endParaRPr>
        </a:p>
        <a:p>
          <a:pPr marL="228600" lvl="1" indent="-228600" algn="l" defTabSz="977900">
            <a:lnSpc>
              <a:spcPct val="90000"/>
            </a:lnSpc>
            <a:spcBef>
              <a:spcPct val="0"/>
            </a:spcBef>
            <a:spcAft>
              <a:spcPct val="20000"/>
            </a:spcAft>
            <a:buChar char="••"/>
          </a:pPr>
          <a:r>
            <a:rPr lang="en-US" altLang="zh-TW" sz="2200" kern="1200" dirty="0" smtClean="0">
              <a:latin typeface="標楷體" pitchFamily="65" charset="-120"/>
              <a:ea typeface="標楷體" pitchFamily="65" charset="-120"/>
            </a:rPr>
            <a:t>CEDAW</a:t>
          </a:r>
          <a:r>
            <a:rPr lang="zh-TW" altLang="en-US" sz="2200" kern="1200" dirty="0" smtClean="0">
              <a:latin typeface="標楷體" pitchFamily="65" charset="-120"/>
              <a:ea typeface="標楷體" pitchFamily="65" charset="-120"/>
            </a:rPr>
            <a:t>第</a:t>
          </a:r>
          <a:r>
            <a:rPr lang="en-US" altLang="zh-TW" sz="2200" kern="1200" dirty="0" smtClean="0">
              <a:latin typeface="標楷體" pitchFamily="65" charset="-120"/>
              <a:ea typeface="標楷體" pitchFamily="65" charset="-120"/>
            </a:rPr>
            <a:t>1</a:t>
          </a:r>
          <a:r>
            <a:rPr lang="zh-TW" altLang="en-US" sz="2200" kern="1200" dirty="0" smtClean="0">
              <a:latin typeface="標楷體" pitchFamily="65" charset="-120"/>
              <a:ea typeface="標楷體" pitchFamily="65" charset="-120"/>
            </a:rPr>
            <a:t>條規定，「對婦女的歧視」一詞指基於性別而作的任何區別、排斥或限制，其影響或其目的均足以妨礙或否認婦女不論已婚未婚在男女平等的基礎上認識、享有或行使在政治、經濟、社會、文化、公民或任何其他方面的人權和基本自由；第</a:t>
          </a:r>
          <a:r>
            <a:rPr lang="en-US" altLang="zh-TW" sz="2200" kern="1200" dirty="0" smtClean="0">
              <a:latin typeface="標楷體" pitchFamily="65" charset="-120"/>
              <a:ea typeface="標楷體" pitchFamily="65" charset="-120"/>
            </a:rPr>
            <a:t>11</a:t>
          </a:r>
          <a:r>
            <a:rPr lang="zh-TW" altLang="en-US" sz="2200" kern="1200" dirty="0" smtClean="0">
              <a:latin typeface="標楷體" pitchFamily="65" charset="-120"/>
              <a:ea typeface="標楷體" pitchFamily="65" charset="-120"/>
            </a:rPr>
            <a:t>條第</a:t>
          </a:r>
          <a:r>
            <a:rPr lang="en-US" altLang="zh-TW" sz="2200" kern="1200" dirty="0" smtClean="0">
              <a:latin typeface="標楷體" pitchFamily="65" charset="-120"/>
              <a:ea typeface="標楷體" pitchFamily="65" charset="-120"/>
            </a:rPr>
            <a:t>1</a:t>
          </a:r>
          <a:r>
            <a:rPr lang="zh-TW" altLang="en-US" sz="2200" kern="1200" dirty="0" smtClean="0">
              <a:latin typeface="標楷體" pitchFamily="65" charset="-120"/>
              <a:ea typeface="標楷體" pitchFamily="65" charset="-120"/>
            </a:rPr>
            <a:t>項</a:t>
          </a:r>
          <a:r>
            <a:rPr lang="en-US" altLang="zh-TW" sz="2200" kern="1200" dirty="0" smtClean="0">
              <a:latin typeface="標楷體" pitchFamily="65" charset="-120"/>
              <a:ea typeface="標楷體" pitchFamily="65" charset="-120"/>
            </a:rPr>
            <a:t>a</a:t>
          </a:r>
          <a:r>
            <a:rPr lang="zh-TW" altLang="en-US" sz="2200" kern="1200" dirty="0" smtClean="0">
              <a:latin typeface="標楷體" pitchFamily="65" charset="-120"/>
              <a:ea typeface="標楷體" pitchFamily="65" charset="-120"/>
            </a:rPr>
            <a:t>款規定，人人有不可剝奪之工作權利。</a:t>
          </a:r>
        </a:p>
        <a:p>
          <a:pPr marL="228600" lvl="1" indent="-228600" algn="l" defTabSz="933450">
            <a:lnSpc>
              <a:spcPct val="90000"/>
            </a:lnSpc>
            <a:spcBef>
              <a:spcPct val="0"/>
            </a:spcBef>
            <a:spcAft>
              <a:spcPct val="20000"/>
            </a:spcAft>
            <a:buChar char="••"/>
          </a:pPr>
          <a:endParaRPr lang="zh-TW" altLang="en-US" sz="2100" kern="1200" dirty="0">
            <a:latin typeface="標楷體" pitchFamily="65" charset="-120"/>
            <a:ea typeface="標楷體" pitchFamily="65" charset="-120"/>
          </a:endParaRPr>
        </a:p>
      </dsp:txBody>
      <dsp:txXfrm>
        <a:off x="0" y="1070656"/>
        <a:ext cx="8136904" cy="3814279"/>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BA548DF-0B42-4039-A35A-709FD7AE5F60}">
      <dsp:nvSpPr>
        <dsp:cNvPr id="0" name=""/>
        <dsp:cNvSpPr/>
      </dsp:nvSpPr>
      <dsp:spPr>
        <a:xfrm>
          <a:off x="0" y="765568"/>
          <a:ext cx="8352928" cy="645729"/>
        </a:xfrm>
        <a:prstGeom prst="roundRect">
          <a:avLst/>
        </a:prstGeom>
        <a:gradFill rotWithShape="0">
          <a:gsLst>
            <a:gs pos="0">
              <a:schemeClr val="accent2">
                <a:hueOff val="0"/>
                <a:satOff val="0"/>
                <a:lumOff val="0"/>
                <a:alphaOff val="0"/>
                <a:tint val="50000"/>
                <a:satMod val="300000"/>
              </a:schemeClr>
            </a:gs>
            <a:gs pos="35000">
              <a:schemeClr val="accent2">
                <a:hueOff val="0"/>
                <a:satOff val="0"/>
                <a:lumOff val="0"/>
                <a:alphaOff val="0"/>
                <a:tint val="37000"/>
                <a:satMod val="300000"/>
              </a:schemeClr>
            </a:gs>
            <a:gs pos="100000">
              <a:schemeClr val="accent2">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21920" tIns="121920" rIns="121920" bIns="121920" numCol="1" spcCol="1270" anchor="ctr" anchorCtr="0">
          <a:noAutofit/>
        </a:bodyPr>
        <a:lstStyle/>
        <a:p>
          <a:pPr lvl="0" algn="l" defTabSz="1422400">
            <a:lnSpc>
              <a:spcPct val="90000"/>
            </a:lnSpc>
            <a:spcBef>
              <a:spcPct val="0"/>
            </a:spcBef>
            <a:spcAft>
              <a:spcPct val="35000"/>
            </a:spcAft>
          </a:pPr>
          <a:r>
            <a:rPr lang="zh-TW" altLang="en-US" sz="3200" kern="1200" dirty="0" smtClean="0">
              <a:latin typeface="標楷體" pitchFamily="65" charset="-120"/>
              <a:ea typeface="標楷體" pitchFamily="65" charset="-120"/>
            </a:rPr>
            <a:t>案例</a:t>
          </a:r>
          <a:r>
            <a:rPr lang="en-US" altLang="zh-TW" sz="3200" kern="1200" dirty="0" smtClean="0">
              <a:latin typeface="標楷體" pitchFamily="65" charset="-120"/>
              <a:ea typeface="標楷體" pitchFamily="65" charset="-120"/>
            </a:rPr>
            <a:t>2</a:t>
          </a:r>
          <a:r>
            <a:rPr lang="zh-TW" altLang="zh-TW" sz="3200" kern="1200" dirty="0" smtClean="0">
              <a:latin typeface="標楷體" pitchFamily="65" charset="-120"/>
              <a:ea typeface="標楷體" pitchFamily="65" charset="-120"/>
            </a:rPr>
            <a:t>：</a:t>
          </a:r>
          <a:r>
            <a:rPr lang="zh-TW" altLang="en-US" sz="3200" kern="1200" dirty="0" smtClean="0">
              <a:latin typeface="標楷體" pitchFamily="65" charset="-120"/>
              <a:ea typeface="標楷體" pitchFamily="65" charset="-120"/>
            </a:rPr>
            <a:t>最低結婚及訂婚年齡不一致</a:t>
          </a:r>
          <a:endParaRPr lang="zh-TW" altLang="en-US" sz="3200" kern="1200" dirty="0">
            <a:latin typeface="標楷體" pitchFamily="65" charset="-120"/>
            <a:ea typeface="標楷體" pitchFamily="65" charset="-120"/>
          </a:endParaRPr>
        </a:p>
      </dsp:txBody>
      <dsp:txXfrm>
        <a:off x="31522" y="797090"/>
        <a:ext cx="8289884" cy="582685"/>
      </dsp:txXfrm>
    </dsp:sp>
    <dsp:sp modelId="{724488E2-0077-479E-B0AE-7795343DBE83}">
      <dsp:nvSpPr>
        <dsp:cNvPr id="0" name=""/>
        <dsp:cNvSpPr/>
      </dsp:nvSpPr>
      <dsp:spPr>
        <a:xfrm>
          <a:off x="0" y="1411297"/>
          <a:ext cx="8352928" cy="105984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65205" tIns="33020" rIns="184912" bIns="33020" numCol="1" spcCol="1270" anchor="t" anchorCtr="0">
          <a:noAutofit/>
        </a:bodyPr>
        <a:lstStyle/>
        <a:p>
          <a:pPr marL="228600" lvl="1" indent="-228600" algn="just" defTabSz="1155700">
            <a:lnSpc>
              <a:spcPct val="90000"/>
            </a:lnSpc>
            <a:spcBef>
              <a:spcPct val="0"/>
            </a:spcBef>
            <a:spcAft>
              <a:spcPct val="20000"/>
            </a:spcAft>
            <a:buChar char="••"/>
          </a:pPr>
          <a:r>
            <a:rPr lang="zh-TW" altLang="en-US" sz="2600" b="0" kern="1200" dirty="0" smtClean="0">
              <a:latin typeface="標楷體" pitchFamily="65" charset="-120"/>
              <a:ea typeface="標楷體" pitchFamily="65" charset="-120"/>
            </a:rPr>
            <a:t>男女最低結婚及訂婚年齡不一致</a:t>
          </a:r>
          <a:endParaRPr lang="zh-TW" altLang="en-US" sz="2600" b="0" kern="1200" dirty="0">
            <a:latin typeface="標楷體" pitchFamily="65" charset="-120"/>
            <a:ea typeface="標楷體" pitchFamily="65" charset="-120"/>
          </a:endParaRPr>
        </a:p>
      </dsp:txBody>
      <dsp:txXfrm>
        <a:off x="0" y="1411297"/>
        <a:ext cx="8352928" cy="1059840"/>
      </dsp:txXfrm>
    </dsp:sp>
    <dsp:sp modelId="{33E37821-26F6-4290-92DD-69868FA23ADE}">
      <dsp:nvSpPr>
        <dsp:cNvPr id="0" name=""/>
        <dsp:cNvSpPr/>
      </dsp:nvSpPr>
      <dsp:spPr>
        <a:xfrm>
          <a:off x="0" y="2471137"/>
          <a:ext cx="8352928" cy="722430"/>
        </a:xfrm>
        <a:prstGeom prst="roundRect">
          <a:avLst/>
        </a:prstGeom>
        <a:gradFill rotWithShape="0">
          <a:gsLst>
            <a:gs pos="0">
              <a:schemeClr val="accent3">
                <a:hueOff val="0"/>
                <a:satOff val="0"/>
                <a:lumOff val="0"/>
                <a:alphaOff val="0"/>
                <a:tint val="50000"/>
                <a:satMod val="300000"/>
              </a:schemeClr>
            </a:gs>
            <a:gs pos="35000">
              <a:schemeClr val="accent3">
                <a:hueOff val="0"/>
                <a:satOff val="0"/>
                <a:lumOff val="0"/>
                <a:alphaOff val="0"/>
                <a:tint val="37000"/>
                <a:satMod val="300000"/>
              </a:schemeClr>
            </a:gs>
            <a:gs pos="100000">
              <a:schemeClr val="accent3">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21920" tIns="121920" rIns="121920" bIns="121920" numCol="1" spcCol="1270" anchor="ctr" anchorCtr="0">
          <a:noAutofit/>
        </a:bodyPr>
        <a:lstStyle/>
        <a:p>
          <a:pPr lvl="0" algn="l" defTabSz="1422400">
            <a:lnSpc>
              <a:spcPct val="90000"/>
            </a:lnSpc>
            <a:spcBef>
              <a:spcPct val="0"/>
            </a:spcBef>
            <a:spcAft>
              <a:spcPct val="35000"/>
            </a:spcAft>
          </a:pPr>
          <a:r>
            <a:rPr lang="zh-TW" altLang="en-US" sz="3200" kern="1200" dirty="0" smtClean="0">
              <a:latin typeface="標楷體" pitchFamily="65" charset="-120"/>
              <a:ea typeface="標楷體" pitchFamily="65" charset="-120"/>
            </a:rPr>
            <a:t>法規內容</a:t>
          </a:r>
          <a:endParaRPr lang="zh-TW" altLang="en-US" sz="3200" kern="1200" dirty="0">
            <a:latin typeface="標楷體" pitchFamily="65" charset="-120"/>
            <a:ea typeface="標楷體" pitchFamily="65" charset="-120"/>
          </a:endParaRPr>
        </a:p>
      </dsp:txBody>
      <dsp:txXfrm>
        <a:off x="35266" y="2506403"/>
        <a:ext cx="8282396" cy="651898"/>
      </dsp:txXfrm>
    </dsp:sp>
    <dsp:sp modelId="{0C6D93E9-20D3-43C5-ABB8-94693ABE3D23}">
      <dsp:nvSpPr>
        <dsp:cNvPr id="0" name=""/>
        <dsp:cNvSpPr/>
      </dsp:nvSpPr>
      <dsp:spPr>
        <a:xfrm>
          <a:off x="0" y="3193567"/>
          <a:ext cx="8352928" cy="122544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65205" tIns="33020" rIns="184912" bIns="33020" numCol="1" spcCol="1270" anchor="t" anchorCtr="0">
          <a:noAutofit/>
        </a:bodyPr>
        <a:lstStyle/>
        <a:p>
          <a:pPr marL="228600" lvl="1" indent="-228600" algn="l" defTabSz="1155700">
            <a:lnSpc>
              <a:spcPct val="90000"/>
            </a:lnSpc>
            <a:spcBef>
              <a:spcPct val="0"/>
            </a:spcBef>
            <a:spcAft>
              <a:spcPct val="20000"/>
            </a:spcAft>
            <a:buChar char="••"/>
          </a:pPr>
          <a:r>
            <a:rPr lang="zh-TW" altLang="en-US" sz="2600" kern="1200" dirty="0" smtClean="0">
              <a:latin typeface="標楷體" pitchFamily="65" charset="-120"/>
              <a:ea typeface="標楷體" pitchFamily="65" charset="-120"/>
            </a:rPr>
            <a:t>民法第</a:t>
          </a:r>
          <a:r>
            <a:rPr lang="en-US" altLang="en-US" sz="2600" kern="1200" dirty="0" smtClean="0">
              <a:latin typeface="標楷體" pitchFamily="65" charset="-120"/>
              <a:ea typeface="標楷體" pitchFamily="65" charset="-120"/>
            </a:rPr>
            <a:t>980</a:t>
          </a:r>
          <a:r>
            <a:rPr lang="zh-TW" altLang="en-US" sz="2600" kern="1200" dirty="0" smtClean="0">
              <a:latin typeface="標楷體" pitchFamily="65" charset="-120"/>
              <a:ea typeface="標楷體" pitchFamily="65" charset="-120"/>
            </a:rPr>
            <a:t>條規定：「男未滿十八歲，女未滿十六歲者，不得結婚。」及第</a:t>
          </a:r>
          <a:r>
            <a:rPr lang="en-US" altLang="en-US" sz="2600" kern="1200" dirty="0" smtClean="0">
              <a:latin typeface="標楷體" pitchFamily="65" charset="-120"/>
              <a:ea typeface="標楷體" pitchFamily="65" charset="-120"/>
            </a:rPr>
            <a:t>973</a:t>
          </a:r>
          <a:r>
            <a:rPr lang="zh-TW" altLang="en-US" sz="2600" kern="1200" dirty="0" smtClean="0">
              <a:latin typeface="標楷體" pitchFamily="65" charset="-120"/>
              <a:ea typeface="標楷體" pitchFamily="65" charset="-120"/>
            </a:rPr>
            <a:t>條規定：「男未滿十七歲，女未滿十五歲者，不得訂定婚約。」</a:t>
          </a:r>
          <a:endParaRPr lang="zh-TW" altLang="en-US" sz="2600" kern="1200" dirty="0">
            <a:latin typeface="標楷體" pitchFamily="65" charset="-120"/>
            <a:ea typeface="標楷體" pitchFamily="65" charset="-120"/>
          </a:endParaRPr>
        </a:p>
      </dsp:txBody>
      <dsp:txXfrm>
        <a:off x="0" y="3193567"/>
        <a:ext cx="8352928" cy="1225440"/>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BA548DF-0B42-4039-A35A-709FD7AE5F60}">
      <dsp:nvSpPr>
        <dsp:cNvPr id="0" name=""/>
        <dsp:cNvSpPr/>
      </dsp:nvSpPr>
      <dsp:spPr>
        <a:xfrm>
          <a:off x="0" y="3846"/>
          <a:ext cx="8640960" cy="723807"/>
        </a:xfrm>
        <a:prstGeom prst="roundRect">
          <a:avLst/>
        </a:prstGeom>
        <a:gradFill rotWithShape="0">
          <a:gsLst>
            <a:gs pos="0">
              <a:schemeClr val="accent2">
                <a:hueOff val="0"/>
                <a:satOff val="0"/>
                <a:lumOff val="0"/>
                <a:alphaOff val="0"/>
                <a:tint val="50000"/>
                <a:satMod val="300000"/>
              </a:schemeClr>
            </a:gs>
            <a:gs pos="35000">
              <a:schemeClr val="accent2">
                <a:hueOff val="0"/>
                <a:satOff val="0"/>
                <a:lumOff val="0"/>
                <a:alphaOff val="0"/>
                <a:tint val="37000"/>
                <a:satMod val="300000"/>
              </a:schemeClr>
            </a:gs>
            <a:gs pos="100000">
              <a:schemeClr val="accent2">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21920" tIns="121920" rIns="121920" bIns="121920" numCol="1" spcCol="1270" anchor="ctr" anchorCtr="0">
          <a:noAutofit/>
        </a:bodyPr>
        <a:lstStyle/>
        <a:p>
          <a:pPr lvl="0" algn="l" defTabSz="1422400">
            <a:lnSpc>
              <a:spcPct val="90000"/>
            </a:lnSpc>
            <a:spcBef>
              <a:spcPct val="0"/>
            </a:spcBef>
            <a:spcAft>
              <a:spcPct val="35000"/>
            </a:spcAft>
          </a:pPr>
          <a:r>
            <a:rPr lang="zh-TW" altLang="en-US" sz="3200" kern="1200" dirty="0" smtClean="0">
              <a:latin typeface="標楷體" pitchFamily="65" charset="-120"/>
              <a:ea typeface="標楷體" pitchFamily="65" charset="-120"/>
            </a:rPr>
            <a:t>違反理由</a:t>
          </a:r>
          <a:endParaRPr lang="zh-TW" altLang="en-US" sz="3200" kern="1200" dirty="0">
            <a:latin typeface="標楷體" pitchFamily="65" charset="-120"/>
            <a:ea typeface="標楷體" pitchFamily="65" charset="-120"/>
          </a:endParaRPr>
        </a:p>
      </dsp:txBody>
      <dsp:txXfrm>
        <a:off x="35333" y="39179"/>
        <a:ext cx="8570294" cy="653141"/>
      </dsp:txXfrm>
    </dsp:sp>
    <dsp:sp modelId="{724488E2-0077-479E-B0AE-7795343DBE83}">
      <dsp:nvSpPr>
        <dsp:cNvPr id="0" name=""/>
        <dsp:cNvSpPr/>
      </dsp:nvSpPr>
      <dsp:spPr>
        <a:xfrm>
          <a:off x="0" y="727653"/>
          <a:ext cx="8640960" cy="452508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74350" tIns="25400" rIns="142240" bIns="25400" numCol="1" spcCol="1270" anchor="t" anchorCtr="0">
          <a:noAutofit/>
        </a:bodyPr>
        <a:lstStyle/>
        <a:p>
          <a:pPr marL="228600" lvl="1" indent="-228600" algn="just" defTabSz="889000">
            <a:lnSpc>
              <a:spcPct val="90000"/>
            </a:lnSpc>
            <a:spcBef>
              <a:spcPct val="0"/>
            </a:spcBef>
            <a:spcAft>
              <a:spcPct val="20000"/>
            </a:spcAft>
            <a:buChar char="••"/>
          </a:pPr>
          <a:r>
            <a:rPr lang="zh-TW" altLang="en-US" sz="2000" b="0" kern="1200" dirty="0" smtClean="0">
              <a:latin typeface="標楷體" pitchFamily="65" charset="-120"/>
              <a:ea typeface="標楷體" pitchFamily="65" charset="-120"/>
            </a:rPr>
            <a:t>民法第</a:t>
          </a:r>
          <a:r>
            <a:rPr lang="en-US" altLang="en-US" sz="2000" b="0" kern="1200" dirty="0" smtClean="0">
              <a:latin typeface="標楷體" pitchFamily="65" charset="-120"/>
              <a:ea typeface="標楷體" pitchFamily="65" charset="-120"/>
            </a:rPr>
            <a:t>980</a:t>
          </a:r>
          <a:r>
            <a:rPr lang="zh-TW" altLang="en-US" sz="2000" b="0" kern="1200" dirty="0" smtClean="0">
              <a:latin typeface="標楷體" pitchFamily="65" charset="-120"/>
              <a:ea typeface="標楷體" pitchFamily="65" charset="-120"/>
            </a:rPr>
            <a:t>條及第</a:t>
          </a:r>
          <a:r>
            <a:rPr lang="en-US" altLang="en-US" sz="2000" b="0" kern="1200" dirty="0" smtClean="0">
              <a:latin typeface="標楷體" pitchFamily="65" charset="-120"/>
              <a:ea typeface="標楷體" pitchFamily="65" charset="-120"/>
            </a:rPr>
            <a:t>973</a:t>
          </a:r>
          <a:r>
            <a:rPr lang="zh-TW" altLang="en-US" sz="2000" b="0" kern="1200" dirty="0" smtClean="0">
              <a:latin typeface="標楷體" pitchFamily="65" charset="-120"/>
              <a:ea typeface="標楷體" pitchFamily="65" charset="-120"/>
            </a:rPr>
            <a:t>條有關男女結婚及訂婚最低年齡不一致之規定，違反</a:t>
          </a:r>
          <a:r>
            <a:rPr lang="en-US" altLang="en-US" sz="2000" b="0" kern="1200" dirty="0" smtClean="0">
              <a:latin typeface="標楷體" pitchFamily="65" charset="-120"/>
              <a:ea typeface="標楷體" pitchFamily="65" charset="-120"/>
            </a:rPr>
            <a:t>CEDAW</a:t>
          </a:r>
          <a:r>
            <a:rPr lang="zh-TW" altLang="en-US" sz="2000" b="0" kern="1200" dirty="0" smtClean="0">
              <a:latin typeface="標楷體" pitchFamily="65" charset="-120"/>
              <a:ea typeface="標楷體" pitchFamily="65" charset="-120"/>
            </a:rPr>
            <a:t>第</a:t>
          </a:r>
          <a:r>
            <a:rPr lang="en-US" altLang="en-US" sz="2000" b="0" kern="1200" dirty="0" smtClean="0">
              <a:latin typeface="標楷體" pitchFamily="65" charset="-120"/>
              <a:ea typeface="標楷體" pitchFamily="65" charset="-120"/>
            </a:rPr>
            <a:t>1</a:t>
          </a:r>
          <a:r>
            <a:rPr lang="zh-TW" altLang="en-US" sz="2000" b="0" kern="1200" dirty="0" smtClean="0">
              <a:latin typeface="標楷體" pitchFamily="65" charset="-120"/>
              <a:ea typeface="標楷體" pitchFamily="65" charset="-120"/>
            </a:rPr>
            <a:t>條、第</a:t>
          </a:r>
          <a:r>
            <a:rPr lang="en-US" altLang="en-US" sz="2000" b="0" kern="1200" dirty="0" smtClean="0">
              <a:latin typeface="標楷體" pitchFamily="65" charset="-120"/>
              <a:ea typeface="標楷體" pitchFamily="65" charset="-120"/>
            </a:rPr>
            <a:t>15</a:t>
          </a:r>
          <a:r>
            <a:rPr lang="zh-TW" altLang="en-US" sz="2000" b="0" kern="1200" dirty="0" smtClean="0">
              <a:latin typeface="標楷體" pitchFamily="65" charset="-120"/>
              <a:ea typeface="標楷體" pitchFamily="65" charset="-120"/>
            </a:rPr>
            <a:t>條第</a:t>
          </a:r>
          <a:r>
            <a:rPr lang="en-US" altLang="en-US" sz="2000" b="0" kern="1200" dirty="0" smtClean="0">
              <a:latin typeface="標楷體" pitchFamily="65" charset="-120"/>
              <a:ea typeface="標楷體" pitchFamily="65" charset="-120"/>
            </a:rPr>
            <a:t>1</a:t>
          </a:r>
          <a:r>
            <a:rPr lang="zh-TW" altLang="en-US" sz="2000" b="0" kern="1200" dirty="0" smtClean="0">
              <a:latin typeface="標楷體" pitchFamily="65" charset="-120"/>
              <a:ea typeface="標楷體" pitchFamily="65" charset="-120"/>
            </a:rPr>
            <a:t>項、第</a:t>
          </a:r>
          <a:r>
            <a:rPr lang="en-US" altLang="en-US" sz="2000" b="0" kern="1200" dirty="0" smtClean="0">
              <a:latin typeface="標楷體" pitchFamily="65" charset="-120"/>
              <a:ea typeface="標楷體" pitchFamily="65" charset="-120"/>
            </a:rPr>
            <a:t>16</a:t>
          </a:r>
          <a:r>
            <a:rPr lang="zh-TW" altLang="en-US" sz="2000" b="0" kern="1200" dirty="0" smtClean="0">
              <a:latin typeface="標楷體" pitchFamily="65" charset="-120"/>
              <a:ea typeface="標楷體" pitchFamily="65" charset="-120"/>
            </a:rPr>
            <a:t>條第</a:t>
          </a:r>
          <a:r>
            <a:rPr lang="en-US" altLang="en-US" sz="2000" b="0" kern="1200" dirty="0" smtClean="0">
              <a:latin typeface="標楷體" pitchFamily="65" charset="-120"/>
              <a:ea typeface="標楷體" pitchFamily="65" charset="-120"/>
            </a:rPr>
            <a:t>1</a:t>
          </a:r>
          <a:r>
            <a:rPr lang="zh-TW" altLang="en-US" sz="2000" b="0" kern="1200" dirty="0" smtClean="0">
              <a:latin typeface="標楷體" pitchFamily="65" charset="-120"/>
              <a:ea typeface="標楷體" pitchFamily="65" charset="-120"/>
            </a:rPr>
            <a:t>項</a:t>
          </a:r>
          <a:r>
            <a:rPr lang="en-US" altLang="en-US" sz="2000" b="0" kern="1200" dirty="0" smtClean="0">
              <a:latin typeface="標楷體" pitchFamily="65" charset="-120"/>
              <a:ea typeface="標楷體" pitchFamily="65" charset="-120"/>
            </a:rPr>
            <a:t>a</a:t>
          </a:r>
          <a:r>
            <a:rPr lang="zh-TW" altLang="en-US" sz="2000" b="0" kern="1200" dirty="0" smtClean="0">
              <a:latin typeface="標楷體" pitchFamily="65" charset="-120"/>
              <a:ea typeface="標楷體" pitchFamily="65" charset="-120"/>
            </a:rPr>
            <a:t>款及一般性建議第</a:t>
          </a:r>
          <a:r>
            <a:rPr lang="en-US" altLang="en-US" sz="2000" b="0" kern="1200" dirty="0" smtClean="0">
              <a:latin typeface="標楷體" pitchFamily="65" charset="-120"/>
              <a:ea typeface="標楷體" pitchFamily="65" charset="-120"/>
            </a:rPr>
            <a:t>21</a:t>
          </a:r>
          <a:r>
            <a:rPr lang="zh-TW" altLang="en-US" sz="2000" b="0" kern="1200" dirty="0" smtClean="0">
              <a:latin typeface="標楷體" pitchFamily="65" charset="-120"/>
              <a:ea typeface="標楷體" pitchFamily="65" charset="-120"/>
            </a:rPr>
            <a:t>號第</a:t>
          </a:r>
          <a:r>
            <a:rPr lang="en-US" altLang="en-US" sz="2000" b="0" kern="1200" dirty="0" smtClean="0">
              <a:latin typeface="標楷體" pitchFamily="65" charset="-120"/>
              <a:ea typeface="標楷體" pitchFamily="65" charset="-120"/>
            </a:rPr>
            <a:t>36</a:t>
          </a:r>
          <a:r>
            <a:rPr lang="zh-TW" altLang="en-US" sz="2000" b="0" kern="1200" dirty="0" smtClean="0">
              <a:latin typeface="標楷體" pitchFamily="65" charset="-120"/>
              <a:ea typeface="標楷體" pitchFamily="65" charset="-120"/>
            </a:rPr>
            <a:t>段、第</a:t>
          </a:r>
          <a:r>
            <a:rPr lang="en-US" altLang="en-US" sz="2000" b="0" kern="1200" dirty="0" smtClean="0">
              <a:latin typeface="標楷體" pitchFamily="65" charset="-120"/>
              <a:ea typeface="標楷體" pitchFamily="65" charset="-120"/>
            </a:rPr>
            <a:t>37</a:t>
          </a:r>
          <a:r>
            <a:rPr lang="zh-TW" altLang="en-US" sz="2000" b="0" kern="1200" dirty="0" smtClean="0">
              <a:latin typeface="標楷體" pitchFamily="65" charset="-120"/>
              <a:ea typeface="標楷體" pitchFamily="65" charset="-120"/>
            </a:rPr>
            <a:t>段、</a:t>
          </a:r>
          <a:r>
            <a:rPr lang="en-US" altLang="en-US" sz="2000" b="0" kern="1200" dirty="0" smtClean="0">
              <a:latin typeface="標楷體" pitchFamily="65" charset="-120"/>
              <a:ea typeface="標楷體" pitchFamily="65" charset="-120"/>
            </a:rPr>
            <a:t>38</a:t>
          </a:r>
          <a:r>
            <a:rPr lang="zh-TW" altLang="en-US" sz="2000" b="0" kern="1200" dirty="0" smtClean="0">
              <a:latin typeface="標楷體" pitchFamily="65" charset="-120"/>
              <a:ea typeface="標楷體" pitchFamily="65" charset="-120"/>
            </a:rPr>
            <a:t>段。</a:t>
          </a:r>
          <a:endParaRPr lang="zh-TW" altLang="en-US" sz="2000" b="0" kern="1200" dirty="0">
            <a:latin typeface="標楷體" pitchFamily="65" charset="-120"/>
            <a:ea typeface="標楷體" pitchFamily="65" charset="-120"/>
          </a:endParaRPr>
        </a:p>
        <a:p>
          <a:pPr marL="228600" lvl="1" indent="-228600" algn="just" defTabSz="889000">
            <a:lnSpc>
              <a:spcPct val="90000"/>
            </a:lnSpc>
            <a:spcBef>
              <a:spcPct val="0"/>
            </a:spcBef>
            <a:spcAft>
              <a:spcPct val="20000"/>
            </a:spcAft>
            <a:buChar char="••"/>
          </a:pPr>
          <a:r>
            <a:rPr lang="en-US" altLang="en-US" sz="2000" b="0" kern="1200" dirty="0" smtClean="0">
              <a:latin typeface="標楷體" pitchFamily="65" charset="-120"/>
              <a:ea typeface="標楷體" pitchFamily="65" charset="-120"/>
            </a:rPr>
            <a:t>CEDAW</a:t>
          </a:r>
          <a:r>
            <a:rPr lang="zh-TW" altLang="en-US" sz="2000" b="0" kern="1200" dirty="0" smtClean="0">
              <a:latin typeface="標楷體" pitchFamily="65" charset="-120"/>
              <a:ea typeface="標楷體" pitchFamily="65" charset="-120"/>
            </a:rPr>
            <a:t>第</a:t>
          </a:r>
          <a:r>
            <a:rPr lang="en-US" altLang="en-US" sz="2000" b="0" kern="1200" dirty="0" smtClean="0">
              <a:latin typeface="標楷體" pitchFamily="65" charset="-120"/>
              <a:ea typeface="標楷體" pitchFamily="65" charset="-120"/>
            </a:rPr>
            <a:t>1</a:t>
          </a:r>
          <a:r>
            <a:rPr lang="zh-TW" altLang="en-US" sz="2000" b="0" kern="1200" dirty="0" smtClean="0">
              <a:latin typeface="標楷體" pitchFamily="65" charset="-120"/>
              <a:ea typeface="標楷體" pitchFamily="65" charset="-120"/>
            </a:rPr>
            <a:t>條規定，「對婦女的歧視」一詞指基於性別而作的任何區別、排斥或限制，其影響或其目的均足以妨礙或否認婦女不論已婚未婚在男女平等的基礎上認識、享有或行使在政治、經濟、社會、文化、公民或任何其他方面的人權和基本自由；第</a:t>
          </a:r>
          <a:r>
            <a:rPr lang="en-US" altLang="en-US" sz="2000" b="0" kern="1200" dirty="0" smtClean="0">
              <a:latin typeface="標楷體" pitchFamily="65" charset="-120"/>
              <a:ea typeface="標楷體" pitchFamily="65" charset="-120"/>
            </a:rPr>
            <a:t>15</a:t>
          </a:r>
          <a:r>
            <a:rPr lang="zh-TW" altLang="en-US" sz="2000" b="0" kern="1200" dirty="0" smtClean="0">
              <a:latin typeface="標楷體" pitchFamily="65" charset="-120"/>
              <a:ea typeface="標楷體" pitchFamily="65" charset="-120"/>
            </a:rPr>
            <a:t>條第</a:t>
          </a:r>
          <a:r>
            <a:rPr lang="en-US" altLang="en-US" sz="2000" b="0" kern="1200" dirty="0" smtClean="0">
              <a:latin typeface="標楷體" pitchFamily="65" charset="-120"/>
              <a:ea typeface="標楷體" pitchFamily="65" charset="-120"/>
            </a:rPr>
            <a:t>1</a:t>
          </a:r>
          <a:r>
            <a:rPr lang="zh-TW" altLang="en-US" sz="2000" b="0" kern="1200" dirty="0" smtClean="0">
              <a:latin typeface="標楷體" pitchFamily="65" charset="-120"/>
              <a:ea typeface="標楷體" pitchFamily="65" charset="-120"/>
            </a:rPr>
            <a:t>項規定締約各國應給予男女在法律面前平等的地位；第</a:t>
          </a:r>
          <a:r>
            <a:rPr lang="en-US" altLang="en-US" sz="2000" b="0" kern="1200" dirty="0" smtClean="0">
              <a:latin typeface="標楷體" pitchFamily="65" charset="-120"/>
              <a:ea typeface="標楷體" pitchFamily="65" charset="-120"/>
            </a:rPr>
            <a:t>16</a:t>
          </a:r>
          <a:r>
            <a:rPr lang="zh-TW" altLang="en-US" sz="2000" b="0" kern="1200" dirty="0" smtClean="0">
              <a:latin typeface="標楷體" pitchFamily="65" charset="-120"/>
              <a:ea typeface="標楷體" pitchFamily="65" charset="-120"/>
            </a:rPr>
            <a:t>條第</a:t>
          </a:r>
          <a:r>
            <a:rPr lang="en-US" altLang="en-US" sz="2000" b="0" kern="1200" dirty="0" smtClean="0">
              <a:latin typeface="標楷體" pitchFamily="65" charset="-120"/>
              <a:ea typeface="標楷體" pitchFamily="65" charset="-120"/>
            </a:rPr>
            <a:t>1</a:t>
          </a:r>
          <a:r>
            <a:rPr lang="zh-TW" altLang="en-US" sz="2000" b="0" kern="1200" dirty="0" smtClean="0">
              <a:latin typeface="標楷體" pitchFamily="65" charset="-120"/>
              <a:ea typeface="標楷體" pitchFamily="65" charset="-120"/>
            </a:rPr>
            <a:t>項規定，締約各國應採取一切適當措施，消除在有關婚姻和家庭關係的一切事務上對婦女的歧視，並特別應保證婦女在男女平等的基礎上：（</a:t>
          </a:r>
          <a:r>
            <a:rPr lang="en-US" altLang="en-US" sz="2000" b="0" kern="1200" dirty="0" smtClean="0">
              <a:latin typeface="標楷體" pitchFamily="65" charset="-120"/>
              <a:ea typeface="標楷體" pitchFamily="65" charset="-120"/>
            </a:rPr>
            <a:t>a</a:t>
          </a:r>
          <a:r>
            <a:rPr lang="zh-TW" altLang="en-US" sz="2000" b="0" kern="1200" dirty="0" smtClean="0">
              <a:latin typeface="標楷體" pitchFamily="65" charset="-120"/>
              <a:ea typeface="標楷體" pitchFamily="65" charset="-120"/>
            </a:rPr>
            <a:t>）有相同的締結婚約的權利。另外，</a:t>
          </a:r>
          <a:r>
            <a:rPr lang="en-US" altLang="en-US" sz="2000" b="0" kern="1200" dirty="0" smtClean="0">
              <a:latin typeface="標楷體" pitchFamily="65" charset="-120"/>
              <a:ea typeface="標楷體" pitchFamily="65" charset="-120"/>
            </a:rPr>
            <a:t>CEDAW</a:t>
          </a:r>
          <a:r>
            <a:rPr lang="zh-TW" altLang="en-US" sz="2000" b="0" kern="1200" dirty="0" smtClean="0">
              <a:latin typeface="標楷體" pitchFamily="65" charset="-120"/>
              <a:ea typeface="標楷體" pitchFamily="65" charset="-120"/>
            </a:rPr>
            <a:t>一般性建議第</a:t>
          </a:r>
          <a:r>
            <a:rPr lang="en-US" altLang="en-US" sz="2000" b="0" kern="1200" dirty="0" smtClean="0">
              <a:latin typeface="標楷體" pitchFamily="65" charset="-120"/>
              <a:ea typeface="標楷體" pitchFamily="65" charset="-120"/>
            </a:rPr>
            <a:t>21</a:t>
          </a:r>
          <a:r>
            <a:rPr lang="zh-TW" altLang="en-US" sz="2000" b="0" kern="1200" dirty="0" smtClean="0">
              <a:latin typeface="標楷體" pitchFamily="65" charset="-120"/>
              <a:ea typeface="標楷體" pitchFamily="65" charset="-120"/>
            </a:rPr>
            <a:t>號第</a:t>
          </a:r>
          <a:r>
            <a:rPr lang="en-US" altLang="en-US" sz="2000" b="0" kern="1200" dirty="0" smtClean="0">
              <a:latin typeface="標楷體" pitchFamily="65" charset="-120"/>
              <a:ea typeface="標楷體" pitchFamily="65" charset="-120"/>
            </a:rPr>
            <a:t>36</a:t>
          </a:r>
          <a:r>
            <a:rPr lang="zh-TW" altLang="en-US" sz="2000" b="0" kern="1200" dirty="0" smtClean="0">
              <a:latin typeface="標楷體" pitchFamily="65" charset="-120"/>
              <a:ea typeface="標楷體" pitchFamily="65" charset="-120"/>
            </a:rPr>
            <a:t>段至</a:t>
          </a:r>
          <a:r>
            <a:rPr lang="en-US" altLang="en-US" sz="2000" b="0" kern="1200" dirty="0" smtClean="0">
              <a:latin typeface="標楷體" pitchFamily="65" charset="-120"/>
              <a:ea typeface="標楷體" pitchFamily="65" charset="-120"/>
            </a:rPr>
            <a:t>38</a:t>
          </a:r>
          <a:r>
            <a:rPr lang="zh-TW" altLang="en-US" sz="2000" b="0" kern="1200" dirty="0" smtClean="0">
              <a:latin typeface="標楷體" pitchFamily="65" charset="-120"/>
              <a:ea typeface="標楷體" pitchFamily="65" charset="-120"/>
            </a:rPr>
            <a:t>段認為，男女最低結婚年齡皆應為</a:t>
          </a:r>
          <a:r>
            <a:rPr lang="en-US" altLang="en-US" sz="2000" b="0" kern="1200" dirty="0" smtClean="0">
              <a:latin typeface="標楷體" pitchFamily="65" charset="-120"/>
              <a:ea typeface="標楷體" pitchFamily="65" charset="-120"/>
            </a:rPr>
            <a:t>18</a:t>
          </a:r>
          <a:r>
            <a:rPr lang="zh-TW" altLang="en-US" sz="2000" b="0" kern="1200" dirty="0" smtClean="0">
              <a:latin typeface="標楷體" pitchFamily="65" charset="-120"/>
              <a:ea typeface="標楷體" pitchFamily="65" charset="-120"/>
            </a:rPr>
            <a:t>歲，且早婚限制婦女能力發展及獨立性，減少其就業機會，對家庭及社區造成不利影響，再者，規定男女不同的最低結婚年齡，係不正確地假定男女心智發展速度不同，或結婚與身心發展無關，該等規定應予廢除。</a:t>
          </a:r>
          <a:endParaRPr lang="zh-TW" altLang="en-US" sz="2000" b="0" kern="1200" dirty="0">
            <a:latin typeface="標楷體" pitchFamily="65" charset="-120"/>
            <a:ea typeface="標楷體" pitchFamily="65" charset="-120"/>
          </a:endParaRPr>
        </a:p>
      </dsp:txBody>
      <dsp:txXfrm>
        <a:off x="0" y="727653"/>
        <a:ext cx="8640960" cy="4525084"/>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BA548DF-0B42-4039-A35A-709FD7AE5F60}">
      <dsp:nvSpPr>
        <dsp:cNvPr id="0" name=""/>
        <dsp:cNvSpPr/>
      </dsp:nvSpPr>
      <dsp:spPr>
        <a:xfrm>
          <a:off x="0" y="3495"/>
          <a:ext cx="8208912" cy="735851"/>
        </a:xfrm>
        <a:prstGeom prst="roundRect">
          <a:avLst/>
        </a:prstGeom>
        <a:gradFill rotWithShape="0">
          <a:gsLst>
            <a:gs pos="0">
              <a:schemeClr val="accent5">
                <a:hueOff val="0"/>
                <a:satOff val="0"/>
                <a:lumOff val="0"/>
                <a:alphaOff val="0"/>
                <a:tint val="50000"/>
                <a:satMod val="300000"/>
              </a:schemeClr>
            </a:gs>
            <a:gs pos="35000">
              <a:schemeClr val="accent5">
                <a:hueOff val="0"/>
                <a:satOff val="0"/>
                <a:lumOff val="0"/>
                <a:alphaOff val="0"/>
                <a:tint val="37000"/>
                <a:satMod val="300000"/>
              </a:schemeClr>
            </a:gs>
            <a:gs pos="100000">
              <a:schemeClr val="accent5">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14300" tIns="114300" rIns="114300" bIns="114300" numCol="1" spcCol="1270" anchor="ctr" anchorCtr="0">
          <a:noAutofit/>
        </a:bodyPr>
        <a:lstStyle/>
        <a:p>
          <a:pPr lvl="0" algn="l" defTabSz="1333500">
            <a:lnSpc>
              <a:spcPct val="90000"/>
            </a:lnSpc>
            <a:spcBef>
              <a:spcPct val="0"/>
            </a:spcBef>
            <a:spcAft>
              <a:spcPct val="35000"/>
            </a:spcAft>
          </a:pPr>
          <a:r>
            <a:rPr lang="zh-TW" altLang="en-US" sz="3000" kern="1200" dirty="0" smtClean="0">
              <a:latin typeface="標楷體" pitchFamily="65" charset="-120"/>
              <a:ea typeface="標楷體" pitchFamily="65" charset="-120"/>
            </a:rPr>
            <a:t>案例</a:t>
          </a:r>
          <a:r>
            <a:rPr lang="en-US" altLang="zh-TW" sz="3000" kern="1200" dirty="0" smtClean="0">
              <a:latin typeface="標楷體" pitchFamily="65" charset="-120"/>
              <a:ea typeface="標楷體" pitchFamily="65" charset="-120"/>
            </a:rPr>
            <a:t>1</a:t>
          </a:r>
          <a:r>
            <a:rPr lang="zh-TW" altLang="zh-TW" sz="3000" kern="1200" dirty="0" smtClean="0">
              <a:latin typeface="標楷體" pitchFamily="65" charset="-120"/>
              <a:ea typeface="標楷體" pitchFamily="65" charset="-120"/>
            </a:rPr>
            <a:t>：</a:t>
          </a:r>
          <a:r>
            <a:rPr lang="zh-TW" altLang="en-US" sz="3000" kern="1200" dirty="0" smtClean="0">
              <a:latin typeface="標楷體" pitchFamily="65" charset="-120"/>
              <a:ea typeface="標楷體" pitchFamily="65" charset="-120"/>
            </a:rPr>
            <a:t>財產繼承</a:t>
          </a:r>
          <a:endParaRPr lang="zh-TW" altLang="en-US" sz="3000" kern="1200" dirty="0">
            <a:latin typeface="標楷體" pitchFamily="65" charset="-120"/>
            <a:ea typeface="標楷體" pitchFamily="65" charset="-120"/>
          </a:endParaRPr>
        </a:p>
      </dsp:txBody>
      <dsp:txXfrm>
        <a:off x="35921" y="39416"/>
        <a:ext cx="8137070" cy="664009"/>
      </dsp:txXfrm>
    </dsp:sp>
    <dsp:sp modelId="{724488E2-0077-479E-B0AE-7795343DBE83}">
      <dsp:nvSpPr>
        <dsp:cNvPr id="0" name=""/>
        <dsp:cNvSpPr/>
      </dsp:nvSpPr>
      <dsp:spPr>
        <a:xfrm>
          <a:off x="0" y="739347"/>
          <a:ext cx="8208912" cy="416947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60633" tIns="30480" rIns="170688" bIns="30480" numCol="1" spcCol="1270" anchor="t" anchorCtr="0">
          <a:noAutofit/>
        </a:bodyPr>
        <a:lstStyle/>
        <a:p>
          <a:pPr marL="228600" lvl="1" indent="-228600" algn="just" defTabSz="1066800">
            <a:lnSpc>
              <a:spcPct val="90000"/>
            </a:lnSpc>
            <a:spcBef>
              <a:spcPct val="0"/>
            </a:spcBef>
            <a:spcAft>
              <a:spcPct val="20000"/>
            </a:spcAft>
            <a:buChar char="••"/>
          </a:pPr>
          <a:r>
            <a:rPr lang="zh-TW" sz="2400" kern="1200" dirty="0" smtClean="0">
              <a:latin typeface="標楷體" pitchFamily="65" charset="-120"/>
              <a:ea typeface="標楷體" pitchFamily="65" charset="-120"/>
            </a:rPr>
            <a:t>根據財政部統計，</a:t>
          </a:r>
          <a:r>
            <a:rPr lang="en-US" sz="2400" kern="1200" dirty="0" smtClean="0">
              <a:latin typeface="標楷體" pitchFamily="65" charset="-120"/>
              <a:ea typeface="標楷體" pitchFamily="65" charset="-120"/>
            </a:rPr>
            <a:t>2014</a:t>
          </a:r>
          <a:r>
            <a:rPr lang="zh-TW" sz="2400" kern="1200" dirty="0" smtClean="0">
              <a:latin typeface="標楷體" pitchFamily="65" charset="-120"/>
              <a:ea typeface="標楷體" pitchFamily="65" charset="-120"/>
            </a:rPr>
            <a:t>年國人遺產登記拋棄繼承人數共計</a:t>
          </a:r>
          <a:r>
            <a:rPr lang="en-US" sz="2400" kern="1200" dirty="0" smtClean="0">
              <a:latin typeface="標楷體" pitchFamily="65" charset="-120"/>
              <a:ea typeface="標楷體" pitchFamily="65" charset="-120"/>
            </a:rPr>
            <a:t>47,835</a:t>
          </a:r>
          <a:r>
            <a:rPr lang="zh-TW" sz="2400" kern="1200" dirty="0" smtClean="0">
              <a:latin typeface="標楷體" pitchFamily="65" charset="-120"/>
              <a:ea typeface="標楷體" pitchFamily="65" charset="-120"/>
            </a:rPr>
            <a:t>，女性所占比例為</a:t>
          </a:r>
          <a:r>
            <a:rPr lang="en-US" sz="2400" kern="1200" dirty="0" smtClean="0">
              <a:latin typeface="標楷體" pitchFamily="65" charset="-120"/>
              <a:ea typeface="標楷體" pitchFamily="65" charset="-120"/>
            </a:rPr>
            <a:t>56.9%</a:t>
          </a:r>
          <a:r>
            <a:rPr lang="zh-TW" sz="2400" kern="1200" dirty="0" smtClean="0">
              <a:latin typeface="標楷體" pitchFamily="65" charset="-120"/>
              <a:ea typeface="標楷體" pitchFamily="65" charset="-120"/>
            </a:rPr>
            <a:t>，顯示拋棄繼承以女性居多數，與</a:t>
          </a:r>
          <a:r>
            <a:rPr lang="en-US" sz="2400" kern="1200" dirty="0" smtClean="0">
              <a:latin typeface="標楷體" pitchFamily="65" charset="-120"/>
              <a:ea typeface="標楷體" pitchFamily="65" charset="-120"/>
            </a:rPr>
            <a:t>2013</a:t>
          </a:r>
          <a:r>
            <a:rPr lang="zh-TW" sz="2400" kern="1200" dirty="0" smtClean="0">
              <a:latin typeface="標楷體" pitchFamily="65" charset="-120"/>
              <a:ea typeface="標楷體" pitchFamily="65" charset="-120"/>
            </a:rPr>
            <a:t>年相較，女性拋棄繼承比重上升</a:t>
          </a:r>
          <a:r>
            <a:rPr lang="en-US" sz="2400" kern="1200" dirty="0" smtClean="0">
              <a:latin typeface="標楷體" pitchFamily="65" charset="-120"/>
              <a:ea typeface="標楷體" pitchFamily="65" charset="-120"/>
            </a:rPr>
            <a:t>0.3</a:t>
          </a:r>
          <a:r>
            <a:rPr lang="zh-TW" sz="2400" kern="1200" dirty="0" smtClean="0">
              <a:latin typeface="標楷體" pitchFamily="65" charset="-120"/>
              <a:ea typeface="標楷體" pitchFamily="65" charset="-120"/>
            </a:rPr>
            <a:t>個百分點。而贈與的統計數據則顯示，</a:t>
          </a:r>
          <a:r>
            <a:rPr lang="en-US" sz="2400" kern="1200" dirty="0" smtClean="0">
              <a:latin typeface="標楷體" pitchFamily="65" charset="-120"/>
              <a:ea typeface="標楷體" pitchFamily="65" charset="-120"/>
            </a:rPr>
            <a:t>2014</a:t>
          </a:r>
          <a:r>
            <a:rPr lang="zh-TW" sz="2400" kern="1200" dirty="0" smtClean="0">
              <a:latin typeface="標楷體" pitchFamily="65" charset="-120"/>
              <a:ea typeface="標楷體" pitchFamily="65" charset="-120"/>
            </a:rPr>
            <a:t>年贈與受贈人數共</a:t>
          </a:r>
          <a:r>
            <a:rPr lang="en-US" sz="2400" kern="1200" dirty="0" smtClean="0">
              <a:latin typeface="標楷體" pitchFamily="65" charset="-120"/>
              <a:ea typeface="標楷體" pitchFamily="65" charset="-120"/>
            </a:rPr>
            <a:t>25</a:t>
          </a:r>
          <a:r>
            <a:rPr lang="zh-TW" sz="2400" kern="1200" dirty="0" smtClean="0">
              <a:latin typeface="標楷體" pitchFamily="65" charset="-120"/>
              <a:ea typeface="標楷體" pitchFamily="65" charset="-120"/>
            </a:rPr>
            <a:t>萬</a:t>
          </a:r>
          <a:r>
            <a:rPr lang="en-US" sz="2400" kern="1200" dirty="0" smtClean="0">
              <a:latin typeface="標楷體" pitchFamily="65" charset="-120"/>
              <a:ea typeface="標楷體" pitchFamily="65" charset="-120"/>
            </a:rPr>
            <a:t>1,981</a:t>
          </a:r>
          <a:r>
            <a:rPr lang="zh-TW" sz="2400" kern="1200" dirty="0" smtClean="0">
              <a:latin typeface="標楷體" pitchFamily="65" charset="-120"/>
              <a:ea typeface="標楷體" pitchFamily="65" charset="-120"/>
            </a:rPr>
            <a:t>人，其中男性</a:t>
          </a:r>
          <a:r>
            <a:rPr lang="en-US" sz="2400" kern="1200" dirty="0" smtClean="0">
              <a:latin typeface="標楷體" pitchFamily="65" charset="-120"/>
              <a:ea typeface="標楷體" pitchFamily="65" charset="-120"/>
            </a:rPr>
            <a:t>15</a:t>
          </a:r>
          <a:r>
            <a:rPr lang="zh-TW" sz="2400" kern="1200" dirty="0" smtClean="0">
              <a:latin typeface="標楷體" pitchFamily="65" charset="-120"/>
              <a:ea typeface="標楷體" pitchFamily="65" charset="-120"/>
            </a:rPr>
            <a:t>萬</a:t>
          </a:r>
          <a:r>
            <a:rPr lang="en-US" sz="2400" kern="1200" dirty="0" smtClean="0">
              <a:latin typeface="標楷體" pitchFamily="65" charset="-120"/>
              <a:ea typeface="標楷體" pitchFamily="65" charset="-120"/>
            </a:rPr>
            <a:t>5,887</a:t>
          </a:r>
          <a:r>
            <a:rPr lang="zh-TW" sz="2400" kern="1200" dirty="0" smtClean="0">
              <a:latin typeface="標楷體" pitchFamily="65" charset="-120"/>
              <a:ea typeface="標楷體" pitchFamily="65" charset="-120"/>
            </a:rPr>
            <a:t>人，佔</a:t>
          </a:r>
          <a:r>
            <a:rPr lang="en-US" sz="2400" kern="1200" dirty="0" smtClean="0">
              <a:latin typeface="標楷體" pitchFamily="65" charset="-120"/>
              <a:ea typeface="標楷體" pitchFamily="65" charset="-120"/>
            </a:rPr>
            <a:t>61.9%</a:t>
          </a:r>
          <a:r>
            <a:rPr lang="zh-TW" sz="2400" kern="1200" dirty="0" smtClean="0">
              <a:latin typeface="標楷體" pitchFamily="65" charset="-120"/>
              <a:ea typeface="標楷體" pitchFamily="65" charset="-120"/>
            </a:rPr>
            <a:t>，女性僅占</a:t>
          </a:r>
          <a:r>
            <a:rPr lang="en-US" sz="2400" kern="1200" dirty="0" smtClean="0">
              <a:latin typeface="標楷體" pitchFamily="65" charset="-120"/>
              <a:ea typeface="標楷體" pitchFamily="65" charset="-120"/>
            </a:rPr>
            <a:t>38.1%</a:t>
          </a:r>
          <a:r>
            <a:rPr lang="zh-TW" sz="2400" kern="1200" dirty="0" smtClean="0">
              <a:latin typeface="標楷體" pitchFamily="65" charset="-120"/>
              <a:ea typeface="標楷體" pitchFamily="65" charset="-120"/>
            </a:rPr>
            <a:t>。</a:t>
          </a:r>
          <a:endParaRPr lang="zh-TW" altLang="en-US" sz="2400" kern="1200" dirty="0">
            <a:latin typeface="標楷體" pitchFamily="65" charset="-120"/>
            <a:ea typeface="標楷體" pitchFamily="65" charset="-120"/>
          </a:endParaRPr>
        </a:p>
        <a:p>
          <a:pPr marL="228600" lvl="1" indent="-228600" algn="just" defTabSz="1066800">
            <a:lnSpc>
              <a:spcPct val="90000"/>
            </a:lnSpc>
            <a:spcBef>
              <a:spcPct val="0"/>
            </a:spcBef>
            <a:spcAft>
              <a:spcPct val="20000"/>
            </a:spcAft>
            <a:buChar char="••"/>
          </a:pPr>
          <a:r>
            <a:rPr lang="zh-TW" sz="2400" kern="1200" dirty="0" smtClean="0">
              <a:latin typeface="標楷體" pitchFamily="65" charset="-120"/>
              <a:ea typeface="標楷體" pitchFamily="65" charset="-120"/>
            </a:rPr>
            <a:t>在民法已規定女兒同樣享有繼承權的現狀下，為什麼女性拋棄繼承權的比例</a:t>
          </a:r>
          <a:r>
            <a:rPr lang="zh-TW" altLang="en-US" sz="2400" kern="1200" dirty="0" smtClean="0">
              <a:latin typeface="標楷體" pitchFamily="65" charset="-120"/>
              <a:ea typeface="標楷體" pitchFamily="65" charset="-120"/>
            </a:rPr>
            <a:t>仍</a:t>
          </a:r>
          <a:r>
            <a:rPr lang="zh-TW" sz="2400" kern="1200" dirty="0" smtClean="0">
              <a:latin typeface="標楷體" pitchFamily="65" charset="-120"/>
              <a:ea typeface="標楷體" pitchFamily="65" charset="-120"/>
            </a:rPr>
            <a:t>較男性為高</a:t>
          </a:r>
          <a:r>
            <a:rPr lang="zh-TW" altLang="en-US" sz="2400" kern="1200" dirty="0" smtClean="0">
              <a:latin typeface="標楷體" pitchFamily="65" charset="-120"/>
              <a:ea typeface="標楷體" pitchFamily="65" charset="-120"/>
            </a:rPr>
            <a:t>，而受贈與的比例則較男性低，顯示社會仍存在「重男輕女」、「土地房屋留給兒子」等傳統觀念。</a:t>
          </a:r>
          <a:endParaRPr lang="zh-TW" altLang="en-US" sz="2400" kern="1200" dirty="0">
            <a:latin typeface="標楷體" pitchFamily="65" charset="-120"/>
            <a:ea typeface="標楷體" pitchFamily="65" charset="-120"/>
          </a:endParaRPr>
        </a:p>
        <a:p>
          <a:pPr marL="228600" lvl="1" indent="-228600" algn="just" defTabSz="1066800">
            <a:lnSpc>
              <a:spcPct val="90000"/>
            </a:lnSpc>
            <a:spcBef>
              <a:spcPct val="0"/>
            </a:spcBef>
            <a:spcAft>
              <a:spcPct val="20000"/>
            </a:spcAft>
            <a:buChar char="••"/>
          </a:pPr>
          <a:endParaRPr lang="zh-TW" altLang="en-US" sz="2400" kern="1200" dirty="0">
            <a:latin typeface="標楷體" pitchFamily="65" charset="-120"/>
            <a:ea typeface="標楷體" pitchFamily="65" charset="-120"/>
          </a:endParaRPr>
        </a:p>
        <a:p>
          <a:pPr marL="228600" lvl="1" indent="-228600" algn="l" defTabSz="933450">
            <a:lnSpc>
              <a:spcPct val="90000"/>
            </a:lnSpc>
            <a:spcBef>
              <a:spcPct val="0"/>
            </a:spcBef>
            <a:spcAft>
              <a:spcPct val="20000"/>
            </a:spcAft>
            <a:buChar char="••"/>
          </a:pPr>
          <a:endParaRPr lang="zh-TW" altLang="en-US" sz="2100" kern="1200" dirty="0">
            <a:latin typeface="標楷體" pitchFamily="65" charset="-120"/>
            <a:ea typeface="標楷體" pitchFamily="65" charset="-120"/>
          </a:endParaRPr>
        </a:p>
      </dsp:txBody>
      <dsp:txXfrm>
        <a:off x="0" y="739347"/>
        <a:ext cx="8208912" cy="4169477"/>
      </dsp:txXfrm>
    </dsp:sp>
  </dsp:spTree>
</dsp:drawing>
</file>

<file path=ppt/diagrams/layout1.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4.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5.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6.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7.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drawing1.xml><?xml version="1.0" encoding="utf-8"?>
<c:userShapes xmlns:c="http://schemas.openxmlformats.org/drawingml/2006/chart">
  <cdr:relSizeAnchor xmlns:cdr="http://schemas.openxmlformats.org/drawingml/2006/chartDrawing">
    <cdr:from>
      <cdr:x>0.00855</cdr:x>
      <cdr:y>0.125</cdr:y>
    </cdr:from>
    <cdr:to>
      <cdr:x>0.08983</cdr:x>
      <cdr:y>0.20602</cdr:y>
    </cdr:to>
    <cdr:sp macro="" textlink="">
      <cdr:nvSpPr>
        <cdr:cNvPr id="2" name="文字方塊 8"/>
        <cdr:cNvSpPr txBox="1"/>
      </cdr:nvSpPr>
      <cdr:spPr>
        <a:xfrm xmlns:a="http://schemas.openxmlformats.org/drawingml/2006/main">
          <a:off x="72008" y="360040"/>
          <a:ext cx="684779" cy="233363"/>
        </a:xfrm>
        <a:prstGeom xmlns:a="http://schemas.openxmlformats.org/drawingml/2006/main" prst="rect">
          <a:avLst/>
        </a:prstGeom>
        <a:noFill xmlns:a="http://schemas.openxmlformats.org/drawingml/2006/main"/>
      </cdr:spPr>
      <cdr:txBody>
        <a:bodyPr xmlns:a="http://schemas.openxmlformats.org/drawingml/2006/main" wrap="square" rtlCol="0">
          <a:spAutoFit/>
        </a:bodyPr>
        <a:lstStyle xmlns:a="http://schemas.openxmlformats.org/drawingml/2006/main">
          <a:lvl1pPr marL="0" indent="0">
            <a:defRPr sz="1100">
              <a:latin typeface="Calibri"/>
            </a:defRPr>
          </a:lvl1pPr>
          <a:lvl2pPr marL="457200" indent="0">
            <a:defRPr sz="1100">
              <a:latin typeface="Calibri"/>
            </a:defRPr>
          </a:lvl2pPr>
          <a:lvl3pPr marL="914400" indent="0">
            <a:defRPr sz="1100">
              <a:latin typeface="Calibri"/>
            </a:defRPr>
          </a:lvl3pPr>
          <a:lvl4pPr marL="1371600" indent="0">
            <a:defRPr sz="1100">
              <a:latin typeface="Calibri"/>
            </a:defRPr>
          </a:lvl4pPr>
          <a:lvl5pPr marL="1828800" indent="0">
            <a:defRPr sz="1100">
              <a:latin typeface="Calibri"/>
            </a:defRPr>
          </a:lvl5pPr>
          <a:lvl6pPr marL="2286000" indent="0">
            <a:defRPr sz="1100">
              <a:latin typeface="Calibri"/>
            </a:defRPr>
          </a:lvl6pPr>
          <a:lvl7pPr marL="2743200" indent="0">
            <a:defRPr sz="1100">
              <a:latin typeface="Calibri"/>
            </a:defRPr>
          </a:lvl7pPr>
          <a:lvl8pPr marL="3200400" indent="0">
            <a:defRPr sz="1100">
              <a:latin typeface="Calibri"/>
            </a:defRPr>
          </a:lvl8pPr>
          <a:lvl9pPr marL="3657600" indent="0">
            <a:defRPr sz="1100">
              <a:latin typeface="Calibri"/>
            </a:defRPr>
          </a:lvl9pPr>
        </a:lstStyle>
        <a:p xmlns:a="http://schemas.openxmlformats.org/drawingml/2006/main">
          <a:r>
            <a:rPr lang="en-US" altLang="zh-TW" sz="1200" dirty="0" smtClean="0"/>
            <a:t>(</a:t>
          </a:r>
          <a:r>
            <a:rPr lang="zh-TW" altLang="en-US" sz="1200" dirty="0" smtClean="0"/>
            <a:t>元</a:t>
          </a:r>
          <a:r>
            <a:rPr lang="en-US" altLang="zh-TW" sz="1200" dirty="0" smtClean="0"/>
            <a:t>)</a:t>
          </a:r>
          <a:endParaRPr lang="zh-TW" altLang="en-US" sz="1200" dirty="0"/>
        </a:p>
      </cdr:txBody>
    </cdr:sp>
  </cdr:relSizeAnchor>
  <cdr:relSizeAnchor xmlns:cdr="http://schemas.openxmlformats.org/drawingml/2006/chartDrawing">
    <cdr:from>
      <cdr:x>0.95726</cdr:x>
      <cdr:y>0.9</cdr:y>
    </cdr:from>
    <cdr:to>
      <cdr:x>1</cdr:x>
      <cdr:y>0.97484</cdr:y>
    </cdr:to>
    <cdr:sp macro="" textlink="">
      <cdr:nvSpPr>
        <cdr:cNvPr id="3" name="文字方塊 7"/>
        <cdr:cNvSpPr txBox="1"/>
      </cdr:nvSpPr>
      <cdr:spPr>
        <a:xfrm xmlns:a="http://schemas.openxmlformats.org/drawingml/2006/main">
          <a:off x="8064896" y="2592288"/>
          <a:ext cx="360058" cy="215575"/>
        </a:xfrm>
        <a:prstGeom xmlns:a="http://schemas.openxmlformats.org/drawingml/2006/main" prst="rect">
          <a:avLst/>
        </a:prstGeom>
        <a:noFill xmlns:a="http://schemas.openxmlformats.org/drawingml/2006/main"/>
      </cdr:spPr>
      <cdr:txBody>
        <a:bodyPr xmlns:a="http://schemas.openxmlformats.org/drawingml/2006/main" wrap="square" rtlCol="0">
          <a:spAutoFit/>
        </a:bodyPr>
        <a:lstStyle xmlns:a="http://schemas.openxmlformats.org/drawingml/2006/main">
          <a:lvl1pPr marL="0" indent="0">
            <a:defRPr sz="1100">
              <a:latin typeface="Calibri"/>
            </a:defRPr>
          </a:lvl1pPr>
          <a:lvl2pPr marL="457200" indent="0">
            <a:defRPr sz="1100">
              <a:latin typeface="Calibri"/>
            </a:defRPr>
          </a:lvl2pPr>
          <a:lvl3pPr marL="914400" indent="0">
            <a:defRPr sz="1100">
              <a:latin typeface="Calibri"/>
            </a:defRPr>
          </a:lvl3pPr>
          <a:lvl4pPr marL="1371600" indent="0">
            <a:defRPr sz="1100">
              <a:latin typeface="Calibri"/>
            </a:defRPr>
          </a:lvl4pPr>
          <a:lvl5pPr marL="1828800" indent="0">
            <a:defRPr sz="1100">
              <a:latin typeface="Calibri"/>
            </a:defRPr>
          </a:lvl5pPr>
          <a:lvl6pPr marL="2286000" indent="0">
            <a:defRPr sz="1100">
              <a:latin typeface="Calibri"/>
            </a:defRPr>
          </a:lvl6pPr>
          <a:lvl7pPr marL="2743200" indent="0">
            <a:defRPr sz="1100">
              <a:latin typeface="Calibri"/>
            </a:defRPr>
          </a:lvl7pPr>
          <a:lvl8pPr marL="3200400" indent="0">
            <a:defRPr sz="1100">
              <a:latin typeface="Calibri"/>
            </a:defRPr>
          </a:lvl8pPr>
          <a:lvl9pPr marL="3657600" indent="0">
            <a:defRPr sz="1100">
              <a:latin typeface="Calibri"/>
            </a:defRPr>
          </a:lvl9pPr>
        </a:lstStyle>
        <a:p xmlns:a="http://schemas.openxmlformats.org/drawingml/2006/main">
          <a:r>
            <a:rPr lang="en-US" altLang="zh-TW" sz="800" dirty="0" smtClean="0"/>
            <a:t>(</a:t>
          </a:r>
          <a:r>
            <a:rPr lang="zh-TW" altLang="en-US" sz="800" dirty="0" smtClean="0"/>
            <a:t>年</a:t>
          </a:r>
          <a:r>
            <a:rPr lang="en-US" altLang="zh-TW" sz="800" dirty="0" smtClean="0"/>
            <a:t>)</a:t>
          </a:r>
          <a:endParaRPr lang="zh-TW" altLang="en-US" sz="800" dirty="0"/>
        </a:p>
      </cdr:txBody>
    </cdr:sp>
  </cdr:relSizeAnchor>
  <cdr:relSizeAnchor xmlns:cdr="http://schemas.openxmlformats.org/drawingml/2006/chartDrawing">
    <cdr:from>
      <cdr:x>0.09402</cdr:x>
      <cdr:y>0</cdr:y>
    </cdr:from>
    <cdr:to>
      <cdr:x>0.34188</cdr:x>
      <cdr:y>0.13862</cdr:y>
    </cdr:to>
    <cdr:sp macro="" textlink="">
      <cdr:nvSpPr>
        <cdr:cNvPr id="4" name="文字方塊 8"/>
        <cdr:cNvSpPr txBox="1"/>
      </cdr:nvSpPr>
      <cdr:spPr>
        <a:xfrm xmlns:a="http://schemas.openxmlformats.org/drawingml/2006/main">
          <a:off x="792088" y="-288032"/>
          <a:ext cx="2088232" cy="369332"/>
        </a:xfrm>
        <a:prstGeom xmlns:a="http://schemas.openxmlformats.org/drawingml/2006/main" prst="rect">
          <a:avLst/>
        </a:prstGeom>
        <a:solidFill xmlns:a="http://schemas.openxmlformats.org/drawingml/2006/main">
          <a:srgbClr val="8064A2"/>
        </a:solidFill>
      </cdr:spPr>
      <cdr:txBody>
        <a:bodyPr xmlns:a="http://schemas.openxmlformats.org/drawingml/2006/main" wrap="square" rtlCol="0">
          <a:spAutoFit/>
        </a:bodyPr>
        <a:lstStyle xmlns:a="http://schemas.openxmlformats.org/drawingml/2006/main">
          <a:defPPr>
            <a:defRPr lang="zh-TW"/>
          </a:defPPr>
          <a:lvl1pPr marL="0" algn="l" defTabSz="914400" rtl="0" eaLnBrk="1" latinLnBrk="0" hangingPunct="1">
            <a:defRPr sz="1800" kern="1200">
              <a:solidFill>
                <a:sysClr val="windowText" lastClr="000000"/>
              </a:solidFill>
              <a:latin typeface="Calibri"/>
            </a:defRPr>
          </a:lvl1pPr>
          <a:lvl2pPr marL="457200" algn="l" defTabSz="914400" rtl="0" eaLnBrk="1" latinLnBrk="0" hangingPunct="1">
            <a:defRPr sz="1800" kern="1200">
              <a:solidFill>
                <a:sysClr val="windowText" lastClr="000000"/>
              </a:solidFill>
              <a:latin typeface="Calibri"/>
            </a:defRPr>
          </a:lvl2pPr>
          <a:lvl3pPr marL="914400" algn="l" defTabSz="914400" rtl="0" eaLnBrk="1" latinLnBrk="0" hangingPunct="1">
            <a:defRPr sz="1800" kern="1200">
              <a:solidFill>
                <a:sysClr val="windowText" lastClr="000000"/>
              </a:solidFill>
              <a:latin typeface="Calibri"/>
            </a:defRPr>
          </a:lvl3pPr>
          <a:lvl4pPr marL="1371600" algn="l" defTabSz="914400" rtl="0" eaLnBrk="1" latinLnBrk="0" hangingPunct="1">
            <a:defRPr sz="1800" kern="1200">
              <a:solidFill>
                <a:sysClr val="windowText" lastClr="000000"/>
              </a:solidFill>
              <a:latin typeface="Calibri"/>
            </a:defRPr>
          </a:lvl4pPr>
          <a:lvl5pPr marL="1828800" algn="l" defTabSz="914400" rtl="0" eaLnBrk="1" latinLnBrk="0" hangingPunct="1">
            <a:defRPr sz="1800" kern="1200">
              <a:solidFill>
                <a:sysClr val="windowText" lastClr="000000"/>
              </a:solidFill>
              <a:latin typeface="Calibri"/>
            </a:defRPr>
          </a:lvl5pPr>
          <a:lvl6pPr marL="2286000" algn="l" defTabSz="914400" rtl="0" eaLnBrk="1" latinLnBrk="0" hangingPunct="1">
            <a:defRPr sz="1800" kern="1200">
              <a:solidFill>
                <a:sysClr val="windowText" lastClr="000000"/>
              </a:solidFill>
              <a:latin typeface="Calibri"/>
            </a:defRPr>
          </a:lvl6pPr>
          <a:lvl7pPr marL="2743200" algn="l" defTabSz="914400" rtl="0" eaLnBrk="1" latinLnBrk="0" hangingPunct="1">
            <a:defRPr sz="1800" kern="1200">
              <a:solidFill>
                <a:sysClr val="windowText" lastClr="000000"/>
              </a:solidFill>
              <a:latin typeface="Calibri"/>
            </a:defRPr>
          </a:lvl7pPr>
          <a:lvl8pPr marL="3200400" algn="l" defTabSz="914400" rtl="0" eaLnBrk="1" latinLnBrk="0" hangingPunct="1">
            <a:defRPr sz="1800" kern="1200">
              <a:solidFill>
                <a:sysClr val="windowText" lastClr="000000"/>
              </a:solidFill>
              <a:latin typeface="Calibri"/>
            </a:defRPr>
          </a:lvl8pPr>
          <a:lvl9pPr marL="3657600" algn="l" defTabSz="914400" rtl="0" eaLnBrk="1" latinLnBrk="0" hangingPunct="1">
            <a:defRPr sz="1800" kern="1200">
              <a:solidFill>
                <a:sysClr val="windowText" lastClr="000000"/>
              </a:solidFill>
              <a:latin typeface="Calibri"/>
            </a:defRPr>
          </a:lvl9pPr>
        </a:lstStyle>
        <a:p xmlns:a="http://schemas.openxmlformats.org/drawingml/2006/main">
          <a:r>
            <a:rPr lang="zh-TW" altLang="en-US" sz="1800" dirty="0" smtClean="0">
              <a:solidFill>
                <a:sysClr val="window" lastClr="FFFFFF"/>
              </a:solidFill>
              <a:latin typeface="微軟正黑體" pitchFamily="34" charset="-120"/>
              <a:ea typeface="微軟正黑體" pitchFamily="34" charset="-120"/>
            </a:rPr>
            <a:t>平均薪資性別差異</a:t>
          </a:r>
          <a:endParaRPr lang="zh-TW" altLang="en-US" sz="1800" dirty="0">
            <a:solidFill>
              <a:sysClr val="window" lastClr="FFFFFF"/>
            </a:solidFill>
            <a:latin typeface="微軟正黑體" pitchFamily="34" charset="-120"/>
            <a:ea typeface="微軟正黑體" pitchFamily="34" charset="-120"/>
          </a:endParaRPr>
        </a:p>
      </cdr:txBody>
    </cdr:sp>
  </cdr:relSizeAnchor>
</c:userShape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頁首版面配置區 1"/>
          <p:cNvSpPr>
            <a:spLocks noGrp="1"/>
          </p:cNvSpPr>
          <p:nvPr>
            <p:ph type="hdr" sz="quarter"/>
          </p:nvPr>
        </p:nvSpPr>
        <p:spPr>
          <a:xfrm>
            <a:off x="0" y="1"/>
            <a:ext cx="2946576" cy="496809"/>
          </a:xfrm>
          <a:prstGeom prst="rect">
            <a:avLst/>
          </a:prstGeom>
        </p:spPr>
        <p:txBody>
          <a:bodyPr vert="horz" lIns="91440" tIns="45720" rIns="91440" bIns="45720" rtlCol="0"/>
          <a:lstStyle>
            <a:lvl1pPr algn="l" fontAlgn="auto">
              <a:spcBef>
                <a:spcPts val="0"/>
              </a:spcBef>
              <a:spcAft>
                <a:spcPts val="0"/>
              </a:spcAft>
              <a:defRPr kumimoji="0" sz="1200">
                <a:latin typeface="+mn-lt"/>
                <a:ea typeface="+mn-ea"/>
              </a:defRPr>
            </a:lvl1pPr>
          </a:lstStyle>
          <a:p>
            <a:pPr>
              <a:defRPr/>
            </a:pPr>
            <a:endParaRPr lang="zh-TW" altLang="en-US"/>
          </a:p>
        </p:txBody>
      </p:sp>
      <p:sp>
        <p:nvSpPr>
          <p:cNvPr id="3" name="日期版面配置區 2"/>
          <p:cNvSpPr>
            <a:spLocks noGrp="1"/>
          </p:cNvSpPr>
          <p:nvPr>
            <p:ph type="dt" sz="quarter" idx="1"/>
          </p:nvPr>
        </p:nvSpPr>
        <p:spPr>
          <a:xfrm>
            <a:off x="3849484" y="1"/>
            <a:ext cx="2946575" cy="496809"/>
          </a:xfrm>
          <a:prstGeom prst="rect">
            <a:avLst/>
          </a:prstGeom>
        </p:spPr>
        <p:txBody>
          <a:bodyPr vert="horz" lIns="91440" tIns="45720" rIns="91440" bIns="45720" rtlCol="0"/>
          <a:lstStyle>
            <a:lvl1pPr algn="r" fontAlgn="auto">
              <a:spcBef>
                <a:spcPts val="0"/>
              </a:spcBef>
              <a:spcAft>
                <a:spcPts val="0"/>
              </a:spcAft>
              <a:defRPr kumimoji="0" sz="1200">
                <a:latin typeface="+mn-lt"/>
                <a:ea typeface="+mn-ea"/>
              </a:defRPr>
            </a:lvl1pPr>
          </a:lstStyle>
          <a:p>
            <a:pPr>
              <a:defRPr/>
            </a:pPr>
            <a:fld id="{3268D980-77B8-4DCE-824B-C762F791E92D}" type="datetimeFigureOut">
              <a:rPr lang="zh-TW" altLang="en-US"/>
              <a:pPr>
                <a:defRPr/>
              </a:pPr>
              <a:t>2017/1/17</a:t>
            </a:fld>
            <a:endParaRPr lang="zh-TW" altLang="en-US"/>
          </a:p>
        </p:txBody>
      </p:sp>
      <p:sp>
        <p:nvSpPr>
          <p:cNvPr id="4" name="頁尾版面配置區 3"/>
          <p:cNvSpPr>
            <a:spLocks noGrp="1"/>
          </p:cNvSpPr>
          <p:nvPr>
            <p:ph type="ftr" sz="quarter" idx="2"/>
          </p:nvPr>
        </p:nvSpPr>
        <p:spPr>
          <a:xfrm>
            <a:off x="0" y="9428244"/>
            <a:ext cx="2946576" cy="496809"/>
          </a:xfrm>
          <a:prstGeom prst="rect">
            <a:avLst/>
          </a:prstGeom>
        </p:spPr>
        <p:txBody>
          <a:bodyPr vert="horz" lIns="91440" tIns="45720" rIns="91440" bIns="45720" rtlCol="0" anchor="b"/>
          <a:lstStyle>
            <a:lvl1pPr algn="l" fontAlgn="auto">
              <a:spcBef>
                <a:spcPts val="0"/>
              </a:spcBef>
              <a:spcAft>
                <a:spcPts val="0"/>
              </a:spcAft>
              <a:defRPr kumimoji="0" sz="1200">
                <a:latin typeface="+mn-lt"/>
                <a:ea typeface="+mn-ea"/>
              </a:defRPr>
            </a:lvl1pPr>
          </a:lstStyle>
          <a:p>
            <a:pPr>
              <a:defRPr/>
            </a:pPr>
            <a:endParaRPr lang="zh-TW" altLang="en-US"/>
          </a:p>
        </p:txBody>
      </p:sp>
      <p:sp>
        <p:nvSpPr>
          <p:cNvPr id="5" name="投影片編號版面配置區 4"/>
          <p:cNvSpPr>
            <a:spLocks noGrp="1"/>
          </p:cNvSpPr>
          <p:nvPr>
            <p:ph type="sldNum" sz="quarter" idx="3"/>
          </p:nvPr>
        </p:nvSpPr>
        <p:spPr>
          <a:xfrm>
            <a:off x="3849484" y="9428244"/>
            <a:ext cx="2946575" cy="496809"/>
          </a:xfrm>
          <a:prstGeom prst="rect">
            <a:avLst/>
          </a:prstGeom>
        </p:spPr>
        <p:txBody>
          <a:bodyPr vert="horz" lIns="91440" tIns="45720" rIns="91440" bIns="45720" rtlCol="0" anchor="b"/>
          <a:lstStyle>
            <a:lvl1pPr algn="r" fontAlgn="auto">
              <a:spcBef>
                <a:spcPts val="0"/>
              </a:spcBef>
              <a:spcAft>
                <a:spcPts val="0"/>
              </a:spcAft>
              <a:defRPr kumimoji="0" sz="1200">
                <a:latin typeface="+mn-lt"/>
                <a:ea typeface="+mn-ea"/>
              </a:defRPr>
            </a:lvl1pPr>
          </a:lstStyle>
          <a:p>
            <a:pPr>
              <a:defRPr/>
            </a:pPr>
            <a:fld id="{24EBF6C0-A596-4C85-BCC0-25C30E6DC157}" type="slidenum">
              <a:rPr lang="zh-TW" altLang="en-US"/>
              <a:pPr>
                <a:defRPr/>
              </a:pPr>
              <a:t>‹#›</a:t>
            </a:fld>
            <a:endParaRPr lang="zh-TW"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頁首版面配置區 1"/>
          <p:cNvSpPr>
            <a:spLocks noGrp="1"/>
          </p:cNvSpPr>
          <p:nvPr>
            <p:ph type="hdr" sz="quarter"/>
          </p:nvPr>
        </p:nvSpPr>
        <p:spPr>
          <a:xfrm>
            <a:off x="0" y="1"/>
            <a:ext cx="2946576" cy="496809"/>
          </a:xfrm>
          <a:prstGeom prst="rect">
            <a:avLst/>
          </a:prstGeom>
        </p:spPr>
        <p:txBody>
          <a:bodyPr vert="horz" lIns="91440" tIns="45720" rIns="91440" bIns="45720" rtlCol="0"/>
          <a:lstStyle>
            <a:lvl1pPr algn="l" fontAlgn="auto">
              <a:spcBef>
                <a:spcPts val="0"/>
              </a:spcBef>
              <a:spcAft>
                <a:spcPts val="0"/>
              </a:spcAft>
              <a:defRPr kumimoji="0" sz="1200">
                <a:latin typeface="+mn-lt"/>
                <a:ea typeface="+mn-ea"/>
              </a:defRPr>
            </a:lvl1pPr>
          </a:lstStyle>
          <a:p>
            <a:pPr>
              <a:defRPr/>
            </a:pPr>
            <a:endParaRPr lang="zh-TW" altLang="en-US"/>
          </a:p>
        </p:txBody>
      </p:sp>
      <p:sp>
        <p:nvSpPr>
          <p:cNvPr id="3" name="日期版面配置區 2"/>
          <p:cNvSpPr>
            <a:spLocks noGrp="1"/>
          </p:cNvSpPr>
          <p:nvPr>
            <p:ph type="dt" idx="1"/>
          </p:nvPr>
        </p:nvSpPr>
        <p:spPr>
          <a:xfrm>
            <a:off x="3849484" y="1"/>
            <a:ext cx="2946575" cy="496809"/>
          </a:xfrm>
          <a:prstGeom prst="rect">
            <a:avLst/>
          </a:prstGeom>
        </p:spPr>
        <p:txBody>
          <a:bodyPr vert="horz" lIns="91440" tIns="45720" rIns="91440" bIns="45720" rtlCol="0"/>
          <a:lstStyle>
            <a:lvl1pPr algn="r" fontAlgn="auto">
              <a:spcBef>
                <a:spcPts val="0"/>
              </a:spcBef>
              <a:spcAft>
                <a:spcPts val="0"/>
              </a:spcAft>
              <a:defRPr kumimoji="0" sz="1200">
                <a:latin typeface="+mn-lt"/>
                <a:ea typeface="+mn-ea"/>
              </a:defRPr>
            </a:lvl1pPr>
          </a:lstStyle>
          <a:p>
            <a:pPr>
              <a:defRPr/>
            </a:pPr>
            <a:fld id="{C2854B42-753B-4CCC-83AD-29282C0A81AB}" type="datetimeFigureOut">
              <a:rPr lang="zh-TW" altLang="en-US"/>
              <a:pPr>
                <a:defRPr/>
              </a:pPr>
              <a:t>2017/1/17</a:t>
            </a:fld>
            <a:endParaRPr lang="zh-TW" altLang="en-US"/>
          </a:p>
        </p:txBody>
      </p:sp>
      <p:sp>
        <p:nvSpPr>
          <p:cNvPr id="4" name="投影片圖像版面配置區 3"/>
          <p:cNvSpPr>
            <a:spLocks noGrp="1" noRot="1" noChangeAspect="1"/>
          </p:cNvSpPr>
          <p:nvPr>
            <p:ph type="sldImg" idx="2"/>
          </p:nvPr>
        </p:nvSpPr>
        <p:spPr>
          <a:xfrm>
            <a:off x="915988" y="742950"/>
            <a:ext cx="4965700" cy="3724275"/>
          </a:xfrm>
          <a:prstGeom prst="rect">
            <a:avLst/>
          </a:prstGeom>
          <a:noFill/>
          <a:ln w="12700">
            <a:solidFill>
              <a:prstClr val="black"/>
            </a:solidFill>
          </a:ln>
        </p:spPr>
        <p:txBody>
          <a:bodyPr vert="horz" lIns="91440" tIns="45720" rIns="91440" bIns="45720" rtlCol="0" anchor="ctr"/>
          <a:lstStyle/>
          <a:p>
            <a:pPr lvl="0"/>
            <a:endParaRPr lang="zh-TW" altLang="en-US" noProof="0"/>
          </a:p>
        </p:txBody>
      </p:sp>
      <p:sp>
        <p:nvSpPr>
          <p:cNvPr id="5" name="備忘稿版面配置區 4"/>
          <p:cNvSpPr>
            <a:spLocks noGrp="1"/>
          </p:cNvSpPr>
          <p:nvPr>
            <p:ph type="body" sz="quarter" idx="3"/>
          </p:nvPr>
        </p:nvSpPr>
        <p:spPr>
          <a:xfrm>
            <a:off x="679606" y="4715711"/>
            <a:ext cx="5438464" cy="4466511"/>
          </a:xfrm>
          <a:prstGeom prst="rect">
            <a:avLst/>
          </a:prstGeom>
        </p:spPr>
        <p:txBody>
          <a:bodyPr vert="horz" lIns="91440" tIns="45720" rIns="91440" bIns="45720" rtlCol="0">
            <a:normAutofit/>
          </a:bodyPr>
          <a:lstStyle/>
          <a:p>
            <a:pPr lvl="0"/>
            <a:r>
              <a:rPr lang="zh-TW" altLang="en-US" noProof="0" smtClean="0"/>
              <a:t>按一下以編輯母片文字樣式</a:t>
            </a:r>
          </a:p>
          <a:p>
            <a:pPr lvl="1"/>
            <a:r>
              <a:rPr lang="zh-TW" altLang="en-US" noProof="0" smtClean="0"/>
              <a:t>第二層</a:t>
            </a:r>
          </a:p>
          <a:p>
            <a:pPr lvl="2"/>
            <a:r>
              <a:rPr lang="zh-TW" altLang="en-US" noProof="0" smtClean="0"/>
              <a:t>第三層</a:t>
            </a:r>
          </a:p>
          <a:p>
            <a:pPr lvl="3"/>
            <a:r>
              <a:rPr lang="zh-TW" altLang="en-US" noProof="0" smtClean="0"/>
              <a:t>第四層</a:t>
            </a:r>
          </a:p>
          <a:p>
            <a:pPr lvl="4"/>
            <a:r>
              <a:rPr lang="zh-TW" altLang="en-US" noProof="0" smtClean="0"/>
              <a:t>第五層</a:t>
            </a:r>
            <a:endParaRPr lang="zh-TW" altLang="en-US" noProof="0"/>
          </a:p>
        </p:txBody>
      </p:sp>
      <p:sp>
        <p:nvSpPr>
          <p:cNvPr id="6" name="頁尾版面配置區 5"/>
          <p:cNvSpPr>
            <a:spLocks noGrp="1"/>
          </p:cNvSpPr>
          <p:nvPr>
            <p:ph type="ftr" sz="quarter" idx="4"/>
          </p:nvPr>
        </p:nvSpPr>
        <p:spPr>
          <a:xfrm>
            <a:off x="0" y="9428244"/>
            <a:ext cx="2946576" cy="496809"/>
          </a:xfrm>
          <a:prstGeom prst="rect">
            <a:avLst/>
          </a:prstGeom>
        </p:spPr>
        <p:txBody>
          <a:bodyPr vert="horz" lIns="91440" tIns="45720" rIns="91440" bIns="45720" rtlCol="0" anchor="b"/>
          <a:lstStyle>
            <a:lvl1pPr algn="l" fontAlgn="auto">
              <a:spcBef>
                <a:spcPts val="0"/>
              </a:spcBef>
              <a:spcAft>
                <a:spcPts val="0"/>
              </a:spcAft>
              <a:defRPr kumimoji="0" sz="1200">
                <a:latin typeface="+mn-lt"/>
                <a:ea typeface="+mn-ea"/>
              </a:defRPr>
            </a:lvl1pPr>
          </a:lstStyle>
          <a:p>
            <a:pPr>
              <a:defRPr/>
            </a:pPr>
            <a:endParaRPr lang="zh-TW" altLang="en-US"/>
          </a:p>
        </p:txBody>
      </p:sp>
      <p:sp>
        <p:nvSpPr>
          <p:cNvPr id="7" name="投影片編號版面配置區 6"/>
          <p:cNvSpPr>
            <a:spLocks noGrp="1"/>
          </p:cNvSpPr>
          <p:nvPr>
            <p:ph type="sldNum" sz="quarter" idx="5"/>
          </p:nvPr>
        </p:nvSpPr>
        <p:spPr>
          <a:xfrm>
            <a:off x="3849484" y="9428244"/>
            <a:ext cx="2946575" cy="496809"/>
          </a:xfrm>
          <a:prstGeom prst="rect">
            <a:avLst/>
          </a:prstGeom>
        </p:spPr>
        <p:txBody>
          <a:bodyPr vert="horz" lIns="91440" tIns="45720" rIns="91440" bIns="45720" rtlCol="0" anchor="b"/>
          <a:lstStyle>
            <a:lvl1pPr algn="r" fontAlgn="auto">
              <a:spcBef>
                <a:spcPts val="0"/>
              </a:spcBef>
              <a:spcAft>
                <a:spcPts val="0"/>
              </a:spcAft>
              <a:defRPr kumimoji="0" sz="1200">
                <a:latin typeface="+mn-lt"/>
                <a:ea typeface="+mn-ea"/>
              </a:defRPr>
            </a:lvl1pPr>
          </a:lstStyle>
          <a:p>
            <a:pPr>
              <a:defRPr/>
            </a:pPr>
            <a:fld id="{550A69DC-8D0F-463A-BF56-3679C2E3DE1D}" type="slidenum">
              <a:rPr lang="zh-TW" altLang="en-US"/>
              <a:pPr>
                <a:defRPr/>
              </a:pPr>
              <a:t>‹#›</a:t>
            </a:fld>
            <a:endParaRPr lang="zh-TW"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normAutofit/>
          </a:bodyPr>
          <a:lstStyle/>
          <a:p>
            <a:endParaRPr lang="zh-TW" altLang="en-US" dirty="0"/>
          </a:p>
        </p:txBody>
      </p:sp>
      <p:sp>
        <p:nvSpPr>
          <p:cNvPr id="4" name="投影片編號版面配置區 3"/>
          <p:cNvSpPr>
            <a:spLocks noGrp="1"/>
          </p:cNvSpPr>
          <p:nvPr>
            <p:ph type="sldNum" sz="quarter" idx="10"/>
          </p:nvPr>
        </p:nvSpPr>
        <p:spPr/>
        <p:txBody>
          <a:bodyPr/>
          <a:lstStyle/>
          <a:p>
            <a:pPr>
              <a:defRPr/>
            </a:pPr>
            <a:fld id="{550A69DC-8D0F-463A-BF56-3679C2E3DE1D}" type="slidenum">
              <a:rPr lang="zh-TW" altLang="en-US" smtClean="0"/>
              <a:pPr>
                <a:defRPr/>
              </a:pPr>
              <a:t>1</a:t>
            </a:fld>
            <a:endParaRPr lang="zh-TW"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投影片圖像版面配置區 1"/>
          <p:cNvSpPr>
            <a:spLocks noGrp="1" noRot="1" noChangeAspect="1" noTextEdit="1"/>
          </p:cNvSpPr>
          <p:nvPr>
            <p:ph type="sldImg"/>
          </p:nvPr>
        </p:nvSpPr>
        <p:spPr bwMode="auto">
          <a:noFill/>
          <a:ln>
            <a:solidFill>
              <a:srgbClr val="000000"/>
            </a:solidFill>
            <a:miter lim="800000"/>
            <a:headEnd/>
            <a:tailEnd/>
          </a:ln>
        </p:spPr>
      </p:sp>
      <p:sp>
        <p:nvSpPr>
          <p:cNvPr id="90115" name="備忘稿版面配置區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zh-TW" altLang="zh-TW" smtClean="0"/>
              <a:t>（一）「暫行特別措施」</a:t>
            </a:r>
            <a:r>
              <a:rPr lang="en-US" altLang="zh-TW" smtClean="0"/>
              <a:t>(temporary special measures)</a:t>
            </a:r>
            <a:endParaRPr lang="zh-TW" altLang="zh-TW" smtClean="0"/>
          </a:p>
          <a:p>
            <a:pPr eaLnBrk="1" hangingPunct="1">
              <a:spcBef>
                <a:spcPct val="0"/>
              </a:spcBef>
            </a:pPr>
            <a:r>
              <a:rPr lang="zh-TW" altLang="zh-TW" smtClean="0"/>
              <a:t>　　在</a:t>
            </a:r>
            <a:r>
              <a:rPr lang="en-US" altLang="zh-TW" smtClean="0"/>
              <a:t>CEDAW</a:t>
            </a:r>
            <a:r>
              <a:rPr lang="zh-TW" altLang="zh-TW" smtClean="0"/>
              <a:t>準備文件</a:t>
            </a:r>
            <a:r>
              <a:rPr lang="en-US" altLang="zh-TW" smtClean="0"/>
              <a:t>(travaux préparatoires)</a:t>
            </a:r>
            <a:r>
              <a:rPr lang="zh-TW" altLang="zh-TW" smtClean="0"/>
              <a:t>中，曾使用不同的術語表示第四條第</a:t>
            </a:r>
            <a:r>
              <a:rPr lang="en-US" altLang="zh-TW" smtClean="0"/>
              <a:t>1 </a:t>
            </a:r>
            <a:r>
              <a:rPr lang="zh-TW" altLang="zh-TW" smtClean="0"/>
              <a:t>款中的「暫行特別措施」。委員會在以前的一般性建議中也使用各種術語。締約國往往把矯正、補償和促進意義</a:t>
            </a:r>
            <a:r>
              <a:rPr lang="en-US" altLang="zh-TW" smtClean="0"/>
              <a:t>(in its corrective, compensatory and promotional sense)</a:t>
            </a:r>
            <a:r>
              <a:rPr lang="zh-TW" altLang="zh-TW" smtClean="0"/>
              <a:t>的術語「特別措施」</a:t>
            </a:r>
            <a:r>
              <a:rPr lang="en-US" altLang="zh-TW" smtClean="0"/>
              <a:t>(special measures)</a:t>
            </a:r>
            <a:r>
              <a:rPr lang="zh-TW" altLang="zh-TW" smtClean="0"/>
              <a:t>，與「平權行動」</a:t>
            </a:r>
            <a:r>
              <a:rPr lang="en-US" altLang="zh-TW" smtClean="0"/>
              <a:t>(affirmative action)</a:t>
            </a:r>
            <a:r>
              <a:rPr lang="zh-TW" altLang="zh-TW" smtClean="0"/>
              <a:t>、「積極行動」</a:t>
            </a:r>
            <a:r>
              <a:rPr lang="en-US" altLang="zh-TW" smtClean="0"/>
              <a:t>(positive action)</a:t>
            </a:r>
            <a:r>
              <a:rPr lang="zh-TW" altLang="zh-TW" smtClean="0"/>
              <a:t>、「積極措施」</a:t>
            </a:r>
            <a:r>
              <a:rPr lang="en-US" altLang="zh-TW" smtClean="0"/>
              <a:t>(positive measures)</a:t>
            </a:r>
            <a:r>
              <a:rPr lang="zh-TW" altLang="zh-TW" smtClean="0"/>
              <a:t>、「反向歧視」</a:t>
            </a:r>
            <a:r>
              <a:rPr lang="en-US" altLang="zh-TW" smtClean="0"/>
              <a:t>(reverse discrimination)</a:t>
            </a:r>
            <a:r>
              <a:rPr lang="zh-TW" altLang="zh-TW" smtClean="0"/>
              <a:t>和「積極的區別對待」</a:t>
            </a:r>
            <a:r>
              <a:rPr lang="en-US" altLang="zh-TW" smtClean="0"/>
              <a:t>(positive discrimination)</a:t>
            </a:r>
            <a:r>
              <a:rPr lang="zh-TW" altLang="zh-TW" smtClean="0"/>
              <a:t>等術語等同起來。美國將對於矯正、補償和促進實質平等的用語稱為「積極優惠待遇」</a:t>
            </a:r>
            <a:r>
              <a:rPr lang="en-US" altLang="zh-TW" smtClean="0"/>
              <a:t>(affirmative action)</a:t>
            </a:r>
            <a:r>
              <a:rPr lang="zh-TW" altLang="zh-TW" smtClean="0"/>
              <a:t>，而在歐洲或某些聯合國文件則稱為「積極行動」</a:t>
            </a:r>
            <a:r>
              <a:rPr lang="en-US" altLang="zh-TW" smtClean="0"/>
              <a:t>(positive action)</a:t>
            </a:r>
            <a:r>
              <a:rPr lang="zh-TW" altLang="zh-TW" smtClean="0"/>
              <a:t>但「積極行動」在國際人權法中有另一個含義，用於說明「積極的國家行動」</a:t>
            </a:r>
            <a:r>
              <a:rPr lang="en-US" altLang="zh-TW" smtClean="0"/>
              <a:t>(</a:t>
            </a:r>
            <a:r>
              <a:rPr lang="zh-TW" altLang="zh-TW" smtClean="0"/>
              <a:t>國家採取行動的義務相對於國家不採取行動的義務</a:t>
            </a:r>
            <a:r>
              <a:rPr lang="en-US" altLang="zh-TW" smtClean="0"/>
              <a:t>)</a:t>
            </a:r>
            <a:r>
              <a:rPr lang="zh-TW" altLang="zh-TW" smtClean="0"/>
              <a:t>。因此，「積極行動」這個術語不明確，因為其意思不限於</a:t>
            </a:r>
            <a:r>
              <a:rPr lang="en-US" altLang="zh-TW" smtClean="0"/>
              <a:t>CEDAW</a:t>
            </a:r>
            <a:r>
              <a:rPr lang="zh-TW" altLang="zh-TW" smtClean="0"/>
              <a:t>第四條第</a:t>
            </a:r>
            <a:r>
              <a:rPr lang="en-US" altLang="zh-TW" smtClean="0"/>
              <a:t> 1 </a:t>
            </a:r>
            <a:r>
              <a:rPr lang="zh-TW" altLang="zh-TW" smtClean="0"/>
              <a:t>款中所理解的暫行特別措施。「反向歧視」</a:t>
            </a:r>
            <a:r>
              <a:rPr lang="en-US" altLang="zh-TW" smtClean="0"/>
              <a:t>(reverse discrimination)</a:t>
            </a:r>
            <a:r>
              <a:rPr lang="zh-TW" altLang="zh-TW" smtClean="0"/>
              <a:t>或「積極的差別待遇」</a:t>
            </a:r>
            <a:r>
              <a:rPr lang="en-US" altLang="zh-TW" smtClean="0"/>
              <a:t>(positive discrimination)</a:t>
            </a:r>
            <a:r>
              <a:rPr lang="zh-TW" altLang="zh-TW" smtClean="0"/>
              <a:t>這兩個術語也被專家批評不恰當。</a:t>
            </a:r>
            <a:r>
              <a:rPr lang="en-US" altLang="zh-TW" smtClean="0"/>
              <a:t>(</a:t>
            </a:r>
            <a:r>
              <a:rPr lang="zh-TW" altLang="zh-TW" smtClean="0"/>
              <a:t>見一般性建議</a:t>
            </a:r>
            <a:r>
              <a:rPr lang="en-US" altLang="zh-TW" smtClean="0"/>
              <a:t>25/</a:t>
            </a:r>
            <a:r>
              <a:rPr lang="zh-TW" altLang="zh-TW" smtClean="0"/>
              <a:t>注</a:t>
            </a:r>
            <a:r>
              <a:rPr lang="en-US" altLang="zh-TW" smtClean="0"/>
              <a:t>4) </a:t>
            </a:r>
            <a:r>
              <a:rPr lang="zh-TW" altLang="zh-TW" smtClean="0"/>
              <a:t>根據審議締約國報告的慣例，委員會要求締約國於報告中統一使用第四條第</a:t>
            </a:r>
            <a:r>
              <a:rPr lang="en-US" altLang="zh-TW" smtClean="0"/>
              <a:t>1</a:t>
            </a:r>
            <a:r>
              <a:rPr lang="zh-TW" altLang="zh-TW" smtClean="0"/>
              <a:t>項之「暫行特別措施」這一術語。</a:t>
            </a:r>
            <a:r>
              <a:rPr lang="en-US" altLang="zh-TW" smtClean="0"/>
              <a:t>(</a:t>
            </a:r>
            <a:r>
              <a:rPr lang="zh-TW" altLang="zh-TW" smtClean="0"/>
              <a:t>見一般性建議</a:t>
            </a:r>
            <a:r>
              <a:rPr lang="en-US" altLang="zh-TW" smtClean="0"/>
              <a:t>25/17)</a:t>
            </a:r>
            <a:endParaRPr lang="zh-TW" altLang="zh-TW" smtClean="0"/>
          </a:p>
          <a:p>
            <a:pPr eaLnBrk="1" hangingPunct="1">
              <a:spcBef>
                <a:spcPct val="0"/>
              </a:spcBef>
            </a:pPr>
            <a:r>
              <a:rPr lang="zh-TW" altLang="zh-TW" smtClean="0"/>
              <a:t>在台灣通常將</a:t>
            </a:r>
            <a:r>
              <a:rPr lang="en-US" altLang="zh-TW" smtClean="0"/>
              <a:t>affirmative action</a:t>
            </a:r>
            <a:r>
              <a:rPr lang="zh-TW" altLang="zh-TW" smtClean="0"/>
              <a:t>譯為「優惠性差別待遇」</a:t>
            </a:r>
          </a:p>
          <a:p>
            <a:pPr eaLnBrk="1" hangingPunct="1">
              <a:spcBef>
                <a:spcPct val="0"/>
              </a:spcBef>
            </a:pPr>
            <a:endParaRPr lang="zh-TW" altLang="en-US" smtClean="0"/>
          </a:p>
        </p:txBody>
      </p:sp>
      <p:sp>
        <p:nvSpPr>
          <p:cNvPr id="80900" name="投影片編號版面配置區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CB2EF5F2-C450-4E6E-AE82-16C99173E272}" type="slidenum">
              <a:rPr lang="zh-TW" altLang="en-US" smtClean="0"/>
              <a:pPr fontAlgn="base">
                <a:spcBef>
                  <a:spcPct val="0"/>
                </a:spcBef>
                <a:spcAft>
                  <a:spcPct val="0"/>
                </a:spcAft>
                <a:defRPr/>
              </a:pPr>
              <a:t>22</a:t>
            </a:fld>
            <a:endParaRPr lang="zh-TW" altLang="en-US"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投影片圖像版面配置區 1"/>
          <p:cNvSpPr>
            <a:spLocks noGrp="1" noRot="1" noChangeAspect="1" noTextEdit="1"/>
          </p:cNvSpPr>
          <p:nvPr>
            <p:ph type="sldImg"/>
          </p:nvPr>
        </p:nvSpPr>
        <p:spPr bwMode="auto">
          <a:noFill/>
          <a:ln>
            <a:solidFill>
              <a:srgbClr val="000000"/>
            </a:solidFill>
            <a:miter lim="800000"/>
            <a:headEnd/>
            <a:tailEnd/>
          </a:ln>
        </p:spPr>
      </p:sp>
      <p:sp>
        <p:nvSpPr>
          <p:cNvPr id="94211" name="備忘稿版面配置區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altLang="zh-TW" dirty="0" smtClean="0"/>
              <a:t>1.</a:t>
            </a:r>
            <a:r>
              <a:rPr lang="zh-TW" altLang="zh-TW" dirty="0" smtClean="0"/>
              <a:t>第</a:t>
            </a:r>
            <a:r>
              <a:rPr lang="en-US" altLang="zh-TW" dirty="0" smtClean="0"/>
              <a:t>7</a:t>
            </a:r>
            <a:r>
              <a:rPr lang="zh-TW" altLang="zh-TW" dirty="0" smtClean="0"/>
              <a:t>條</a:t>
            </a:r>
            <a:r>
              <a:rPr lang="en-US" altLang="zh-TW" dirty="0" smtClean="0"/>
              <a:t>(a)</a:t>
            </a:r>
            <a:r>
              <a:rPr lang="zh-TW" altLang="zh-TW" dirty="0" smtClean="0"/>
              <a:t>款之目的</a:t>
            </a:r>
          </a:p>
          <a:p>
            <a:pPr eaLnBrk="1" hangingPunct="1">
              <a:spcBef>
                <a:spcPct val="0"/>
              </a:spcBef>
            </a:pPr>
            <a:r>
              <a:rPr lang="en-US" altLang="zh-TW" dirty="0" smtClean="0"/>
              <a:t>CEDAW</a:t>
            </a:r>
            <a:r>
              <a:rPr lang="zh-TW" altLang="zh-TW" dirty="0" smtClean="0"/>
              <a:t>委員會認為本款的目的在於：</a:t>
            </a:r>
          </a:p>
          <a:p>
            <a:pPr eaLnBrk="1" hangingPunct="1">
              <a:spcBef>
                <a:spcPct val="0"/>
              </a:spcBef>
            </a:pPr>
            <a:r>
              <a:rPr lang="en-US" altLang="zh-TW" dirty="0" smtClean="0"/>
              <a:t>(1)</a:t>
            </a:r>
            <a:r>
              <a:rPr lang="zh-TW" altLang="zh-TW" dirty="0" smtClean="0"/>
              <a:t>促使民選職位上</a:t>
            </a:r>
            <a:r>
              <a:rPr lang="en-US" altLang="zh-TW" dirty="0" smtClean="0"/>
              <a:t>(publicly elected positions)</a:t>
            </a:r>
            <a:r>
              <a:rPr lang="zh-TW" altLang="zh-TW" dirty="0" smtClean="0"/>
              <a:t>的性別人數平衡；</a:t>
            </a:r>
          </a:p>
          <a:p>
            <a:pPr eaLnBrk="1" hangingPunct="1">
              <a:spcBef>
                <a:spcPct val="0"/>
              </a:spcBef>
            </a:pPr>
            <a:r>
              <a:rPr lang="en-US" altLang="zh-TW" dirty="0" smtClean="0"/>
              <a:t>(2)</a:t>
            </a:r>
            <a:r>
              <a:rPr lang="zh-TW" altLang="zh-TW" dirty="0" smtClean="0"/>
              <a:t>確保婦女了解其投票權、以及這一項權利的重要性及如何行使此權利；</a:t>
            </a:r>
          </a:p>
          <a:p>
            <a:pPr eaLnBrk="1" hangingPunct="1">
              <a:spcBef>
                <a:spcPct val="0"/>
              </a:spcBef>
            </a:pPr>
            <a:r>
              <a:rPr lang="en-US" altLang="zh-TW" dirty="0" smtClean="0"/>
              <a:t>(3)</a:t>
            </a:r>
            <a:r>
              <a:rPr lang="zh-TW" altLang="zh-TW" dirty="0" smtClean="0"/>
              <a:t>確保克服平等方面的障礙，其中包括因文盲</a:t>
            </a:r>
            <a:r>
              <a:rPr lang="en-US" altLang="zh-TW" dirty="0" smtClean="0"/>
              <a:t>(illiteracy)</a:t>
            </a:r>
            <a:r>
              <a:rPr lang="zh-TW" altLang="zh-TW" dirty="0" smtClean="0"/>
              <a:t>、語言、貧困和妨礙婦女行動自由而造成的障礙；</a:t>
            </a:r>
          </a:p>
          <a:p>
            <a:pPr eaLnBrk="1" hangingPunct="1">
              <a:spcBef>
                <a:spcPct val="0"/>
              </a:spcBef>
            </a:pPr>
            <a:r>
              <a:rPr lang="en-US" altLang="zh-TW" dirty="0" smtClean="0"/>
              <a:t>(4)</a:t>
            </a:r>
            <a:r>
              <a:rPr lang="zh-TW" altLang="zh-TW" dirty="0" smtClean="0"/>
              <a:t>協助具有前述障礙狀況的婦女</a:t>
            </a:r>
            <a:r>
              <a:rPr lang="en-US" altLang="zh-TW" dirty="0" smtClean="0"/>
              <a:t>(women experiencing such disadvantages)</a:t>
            </a:r>
            <a:r>
              <a:rPr lang="zh-TW" altLang="zh-TW" dirty="0" smtClean="0"/>
              <a:t>行使其投票權和被選舉權。 　　本款也禁止對婦女享有的選舉權施加對男性不適用或對婦女產生重大影響的限制或條件。例如，規定只有一定教育程度、擁有最起碼財產資格或非文盲的人才有選舉權，這不僅不合理，侵犯了普遍受到保障的人權，而且也會對婦女產生重大影響，從而違反</a:t>
            </a:r>
            <a:r>
              <a:rPr lang="en-US" altLang="zh-TW" dirty="0" smtClean="0"/>
              <a:t>CEDAW</a:t>
            </a:r>
            <a:r>
              <a:rPr lang="zh-TW" altLang="zh-TW" dirty="0" smtClean="0"/>
              <a:t>的條款。</a:t>
            </a:r>
            <a:r>
              <a:rPr lang="en-US" altLang="zh-TW" dirty="0" smtClean="0"/>
              <a:t>(</a:t>
            </a:r>
            <a:r>
              <a:rPr lang="zh-TW" altLang="zh-TW" dirty="0" smtClean="0"/>
              <a:t>見一般性建議</a:t>
            </a:r>
            <a:r>
              <a:rPr lang="en-US" altLang="zh-TW" dirty="0" smtClean="0"/>
              <a:t>23/23)</a:t>
            </a:r>
            <a:endParaRPr lang="zh-TW" altLang="zh-TW" dirty="0" smtClean="0"/>
          </a:p>
          <a:p>
            <a:pPr eaLnBrk="1" hangingPunct="1">
              <a:spcBef>
                <a:spcPct val="0"/>
              </a:spcBef>
            </a:pPr>
            <a:endParaRPr lang="zh-TW" altLang="en-US" dirty="0" smtClean="0"/>
          </a:p>
        </p:txBody>
      </p:sp>
      <p:sp>
        <p:nvSpPr>
          <p:cNvPr id="84996" name="投影片編號版面配置區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30C9F9B5-AE1B-45C2-934F-7EE1B70B6BA0}" type="slidenum">
              <a:rPr lang="zh-TW" altLang="en-US" smtClean="0"/>
              <a:pPr fontAlgn="base">
                <a:spcBef>
                  <a:spcPct val="0"/>
                </a:spcBef>
                <a:spcAft>
                  <a:spcPct val="0"/>
                </a:spcAft>
                <a:defRPr/>
              </a:pPr>
              <a:t>27</a:t>
            </a:fld>
            <a:endParaRPr lang="zh-TW" altLang="en-US"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投影片圖像版面配置區 1"/>
          <p:cNvSpPr>
            <a:spLocks noGrp="1" noRot="1" noChangeAspect="1" noTextEdit="1"/>
          </p:cNvSpPr>
          <p:nvPr>
            <p:ph type="sldImg"/>
          </p:nvPr>
        </p:nvSpPr>
        <p:spPr bwMode="auto">
          <a:noFill/>
          <a:ln>
            <a:solidFill>
              <a:srgbClr val="000000"/>
            </a:solidFill>
            <a:miter lim="800000"/>
            <a:headEnd/>
            <a:tailEnd/>
          </a:ln>
        </p:spPr>
      </p:sp>
      <p:sp>
        <p:nvSpPr>
          <p:cNvPr id="3" name="備忘稿版面配置區 2"/>
          <p:cNvSpPr>
            <a:spLocks noGrp="1"/>
          </p:cNvSpPr>
          <p:nvPr>
            <p:ph type="body" idx="1"/>
          </p:nvPr>
        </p:nvSpPr>
        <p:spPr/>
        <p:txBody>
          <a:bodyPr>
            <a:normAutofit lnSpcReduction="10000"/>
          </a:bodyPr>
          <a:lstStyle/>
          <a:p>
            <a:pPr eaLnBrk="1" fontAlgn="auto" hangingPunct="1">
              <a:spcBef>
                <a:spcPts val="0"/>
              </a:spcBef>
              <a:spcAft>
                <a:spcPts val="0"/>
              </a:spcAft>
              <a:defRPr/>
            </a:pPr>
            <a:r>
              <a:rPr lang="zh-TW" altLang="zh-TW" dirty="0" smtClean="0"/>
              <a:t>（一）「消除在保健方面對婦女的歧視」</a:t>
            </a:r>
          </a:p>
          <a:p>
            <a:pPr eaLnBrk="1" fontAlgn="auto" hangingPunct="1">
              <a:spcBef>
                <a:spcPts val="0"/>
              </a:spcBef>
              <a:spcAft>
                <a:spcPts val="0"/>
              </a:spcAft>
              <a:defRPr/>
            </a:pPr>
            <a:r>
              <a:rPr lang="zh-TW" altLang="zh-TW" dirty="0" smtClean="0"/>
              <a:t>　　為瞭解在健康領域男性與女性之顯著差異，各國應報告其如何按照對保健政策和措施的理解，從婦女的需要和利益出發，正視婦女的健康權利，以及如何正視婦女有別於男性的顯著特點和因素： 婦女有別於男性的生理因素，如她們的月經週期及其生育功能和更年期。又如，婦女患性傳染疾病</a:t>
            </a:r>
            <a:r>
              <a:rPr lang="en-US" altLang="zh-TW" dirty="0" smtClean="0"/>
              <a:t>(sexually transmitted diseases)</a:t>
            </a:r>
            <a:r>
              <a:rPr lang="zh-TW" altLang="zh-TW" dirty="0" smtClean="0"/>
              <a:t>的風險較高；</a:t>
            </a:r>
          </a:p>
          <a:p>
            <a:pPr eaLnBrk="1" fontAlgn="auto" hangingPunct="1">
              <a:spcBef>
                <a:spcPts val="0"/>
              </a:spcBef>
              <a:spcAft>
                <a:spcPts val="0"/>
              </a:spcAft>
              <a:defRPr/>
            </a:pPr>
            <a:r>
              <a:rPr lang="zh-TW" altLang="zh-TW" dirty="0" smtClean="0"/>
              <a:t>對婦女總體，尤其是對某些婦女群體而言，有差別的社會經濟因素。例如，男女在家庭和工作場域中的不平等權利關係，可能消極地影響婦女營養和健康。她們可能遭受各種形式的暴力，從而影響其健康。女童和青少女往往易受比她們年長男性和家庭成員的性暴力，使她們極有可能受到身心傷害，以及非自願或過早地懷孕。諸如殘割女性生殖器官</a:t>
            </a:r>
            <a:r>
              <a:rPr lang="en-US" altLang="zh-TW" dirty="0" smtClean="0"/>
              <a:t>(female genital mutilation)</a:t>
            </a:r>
            <a:r>
              <a:rPr lang="zh-TW" altLang="zh-TW" dirty="0" smtClean="0"/>
              <a:t>之類的某些文化或傳統做法，也極有可能導致死亡和身體及精神障礙</a:t>
            </a:r>
            <a:r>
              <a:rPr lang="en-US" altLang="zh-TW" dirty="0" smtClean="0"/>
              <a:t>(disability)</a:t>
            </a:r>
            <a:r>
              <a:rPr lang="zh-TW" altLang="zh-TW" dirty="0" smtClean="0"/>
              <a:t>；</a:t>
            </a:r>
          </a:p>
          <a:p>
            <a:pPr eaLnBrk="1" fontAlgn="auto" hangingPunct="1">
              <a:spcBef>
                <a:spcPts val="0"/>
              </a:spcBef>
              <a:spcAft>
                <a:spcPts val="0"/>
              </a:spcAft>
              <a:defRPr/>
            </a:pPr>
            <a:r>
              <a:rPr lang="zh-TW" altLang="zh-TW" dirty="0" smtClean="0"/>
              <a:t>男女之間存在差別的社會心理因素包括憂鬱</a:t>
            </a:r>
            <a:r>
              <a:rPr lang="en-US" altLang="zh-TW" dirty="0" smtClean="0"/>
              <a:t>(depression)</a:t>
            </a:r>
            <a:r>
              <a:rPr lang="zh-TW" altLang="zh-TW" dirty="0" smtClean="0"/>
              <a:t>，特別是產後憂鬱</a:t>
            </a:r>
            <a:r>
              <a:rPr lang="en-US" altLang="zh-TW" dirty="0" smtClean="0"/>
              <a:t>(post-partum depression)</a:t>
            </a:r>
            <a:r>
              <a:rPr lang="zh-TW" altLang="zh-TW" dirty="0" smtClean="0"/>
              <a:t>以及引起厭食或貪食</a:t>
            </a:r>
            <a:r>
              <a:rPr lang="en-US" altLang="zh-TW" dirty="0" smtClean="0"/>
              <a:t>(anorexia and bulimia)</a:t>
            </a:r>
            <a:r>
              <a:rPr lang="zh-TW" altLang="zh-TW" dirty="0" smtClean="0"/>
              <a:t>等症狀的其他心理狀況；</a:t>
            </a:r>
          </a:p>
          <a:p>
            <a:pPr eaLnBrk="1" fontAlgn="auto" hangingPunct="1">
              <a:spcBef>
                <a:spcPts val="0"/>
              </a:spcBef>
              <a:spcAft>
                <a:spcPts val="0"/>
              </a:spcAft>
              <a:defRPr/>
            </a:pPr>
            <a:r>
              <a:rPr lang="zh-TW" altLang="zh-TW" dirty="0" smtClean="0"/>
              <a:t>雖說不嚴格的醫療保密</a:t>
            </a:r>
            <a:r>
              <a:rPr lang="en-US" altLang="zh-TW" dirty="0" smtClean="0"/>
              <a:t>(confidentiality of patients)</a:t>
            </a:r>
            <a:r>
              <a:rPr lang="zh-TW" altLang="zh-TW" dirty="0" smtClean="0"/>
              <a:t>對男女都會產生影響，但這會使婦女不願尋求諮詢和治療，從而給她們的健康和福祉帶來不利的影響。婦女因此不太願意為生殖方面的疾病</a:t>
            </a:r>
            <a:r>
              <a:rPr lang="en-US" altLang="zh-TW" dirty="0" smtClean="0"/>
              <a:t>(diseases of the genital tract)</a:t>
            </a:r>
            <a:r>
              <a:rPr lang="zh-TW" altLang="zh-TW" dirty="0" smtClean="0"/>
              <a:t>、為避孕或為不完全流產</a:t>
            </a:r>
            <a:r>
              <a:rPr lang="en-US" altLang="zh-TW" dirty="0" smtClean="0"/>
              <a:t>(incomplete abortion)</a:t>
            </a:r>
            <a:r>
              <a:rPr lang="zh-TW" altLang="zh-TW" dirty="0" smtClean="0"/>
              <a:t>，以及遭受性暴力或傷害身體的暴力而尋求醫療照護。</a:t>
            </a:r>
            <a:r>
              <a:rPr lang="en-US" altLang="zh-TW" dirty="0" smtClean="0"/>
              <a:t>(</a:t>
            </a:r>
            <a:r>
              <a:rPr lang="zh-TW" altLang="zh-TW" dirty="0" smtClean="0"/>
              <a:t>見一般性建議</a:t>
            </a:r>
            <a:r>
              <a:rPr lang="en-US" altLang="zh-TW" dirty="0" smtClean="0"/>
              <a:t>24/12)</a:t>
            </a:r>
            <a:endParaRPr lang="zh-TW" altLang="zh-TW" dirty="0" smtClean="0"/>
          </a:p>
          <a:p>
            <a:pPr eaLnBrk="1" fontAlgn="auto" hangingPunct="1">
              <a:spcBef>
                <a:spcPts val="0"/>
              </a:spcBef>
              <a:spcAft>
                <a:spcPts val="0"/>
              </a:spcAft>
              <a:defRPr/>
            </a:pPr>
            <a:r>
              <a:rPr lang="zh-TW" altLang="zh-TW" dirty="0" smtClean="0"/>
              <a:t>　　假設某一保健制度缺乏預防、診察和治療婦女特有的疾病</a:t>
            </a:r>
            <a:r>
              <a:rPr lang="en-US" altLang="zh-TW" dirty="0" smtClean="0"/>
              <a:t>(illnesses specific to women)</a:t>
            </a:r>
            <a:r>
              <a:rPr lang="zh-TW" altLang="zh-TW" dirty="0" smtClean="0"/>
              <a:t>的服務，此種消除對婦女歧視的措施就被認為是不適當的</a:t>
            </a:r>
            <a:r>
              <a:rPr lang="en-US" altLang="zh-TW" dirty="0" smtClean="0"/>
              <a:t>(inappropriate)</a:t>
            </a:r>
            <a:r>
              <a:rPr lang="zh-TW" altLang="zh-TW" dirty="0" smtClean="0"/>
              <a:t>。如締約國拒絕在法律上許可為婦女提供某種生育健康服務，就是歧視。例如，醫療保健服務提供者如因良心理由拒絕</a:t>
            </a:r>
            <a:r>
              <a:rPr lang="en-US" altLang="zh-TW" dirty="0" smtClean="0"/>
              <a:t>(conscientious objection)</a:t>
            </a:r>
            <a:r>
              <a:rPr lang="zh-TW" altLang="zh-TW" dirty="0" smtClean="0"/>
              <a:t>提供此類服務，即應採取措施確保將婦女轉介至</a:t>
            </a:r>
            <a:r>
              <a:rPr lang="en-US" altLang="zh-TW" dirty="0" smtClean="0"/>
              <a:t>(referred)</a:t>
            </a:r>
            <a:r>
              <a:rPr lang="zh-TW" altLang="zh-TW" dirty="0" smtClean="0"/>
              <a:t>其他保健機構</a:t>
            </a:r>
            <a:r>
              <a:rPr lang="en-US" altLang="zh-TW" dirty="0" smtClean="0"/>
              <a:t>(</a:t>
            </a:r>
            <a:r>
              <a:rPr lang="zh-TW" altLang="zh-TW" dirty="0" smtClean="0"/>
              <a:t>見一般性建議</a:t>
            </a:r>
            <a:r>
              <a:rPr lang="en-US" altLang="zh-TW" dirty="0" smtClean="0"/>
              <a:t>24/11)</a:t>
            </a:r>
            <a:r>
              <a:rPr lang="zh-TW" altLang="zh-TW" dirty="0" smtClean="0"/>
              <a:t>。</a:t>
            </a:r>
          </a:p>
          <a:p>
            <a:pPr eaLnBrk="1" fontAlgn="auto" hangingPunct="1">
              <a:spcBef>
                <a:spcPts val="0"/>
              </a:spcBef>
              <a:spcAft>
                <a:spcPts val="0"/>
              </a:spcAft>
              <a:defRPr/>
            </a:pPr>
            <a:endParaRPr lang="zh-TW" altLang="en-US" dirty="0"/>
          </a:p>
        </p:txBody>
      </p:sp>
      <p:sp>
        <p:nvSpPr>
          <p:cNvPr id="88068" name="投影片編號版面配置區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DC3F24CB-2680-43BF-92DE-C6D250D96864}" type="slidenum">
              <a:rPr lang="zh-TW" altLang="en-US" smtClean="0"/>
              <a:pPr fontAlgn="base">
                <a:spcBef>
                  <a:spcPct val="0"/>
                </a:spcBef>
                <a:spcAft>
                  <a:spcPct val="0"/>
                </a:spcAft>
                <a:defRPr/>
              </a:pPr>
              <a:t>36</a:t>
            </a:fld>
            <a:endParaRPr lang="zh-TW" altLang="en-US"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投影片圖像版面配置區 1"/>
          <p:cNvSpPr>
            <a:spLocks noGrp="1" noRot="1" noChangeAspect="1" noTextEdit="1"/>
          </p:cNvSpPr>
          <p:nvPr>
            <p:ph type="sldImg"/>
          </p:nvPr>
        </p:nvSpPr>
        <p:spPr bwMode="auto">
          <a:noFill/>
          <a:ln>
            <a:solidFill>
              <a:srgbClr val="000000"/>
            </a:solidFill>
            <a:miter lim="800000"/>
            <a:headEnd/>
            <a:tailEnd/>
          </a:ln>
        </p:spPr>
      </p:sp>
      <p:sp>
        <p:nvSpPr>
          <p:cNvPr id="3" name="備忘稿版面配置區 2"/>
          <p:cNvSpPr>
            <a:spLocks noGrp="1"/>
          </p:cNvSpPr>
          <p:nvPr>
            <p:ph type="body" idx="1"/>
          </p:nvPr>
        </p:nvSpPr>
        <p:spPr/>
        <p:txBody>
          <a:bodyPr>
            <a:normAutofit fontScale="55000" lnSpcReduction="20000"/>
          </a:bodyPr>
          <a:lstStyle/>
          <a:p>
            <a:pPr eaLnBrk="1" fontAlgn="auto" hangingPunct="1">
              <a:spcBef>
                <a:spcPts val="0"/>
              </a:spcBef>
              <a:spcAft>
                <a:spcPts val="0"/>
              </a:spcAft>
              <a:defRPr/>
            </a:pPr>
            <a:r>
              <a:rPr lang="zh-TW" altLang="zh-TW" dirty="0" smtClean="0"/>
              <a:t>（二）「一切適當措施」</a:t>
            </a:r>
          </a:p>
          <a:p>
            <a:pPr eaLnBrk="1" fontAlgn="auto" hangingPunct="1">
              <a:spcBef>
                <a:spcPts val="0"/>
              </a:spcBef>
              <a:spcAft>
                <a:spcPts val="0"/>
              </a:spcAft>
              <a:defRPr/>
            </a:pPr>
            <a:r>
              <a:rPr lang="en-US" altLang="zh-TW" dirty="0" smtClean="0"/>
              <a:t>1.</a:t>
            </a:r>
            <a:r>
              <a:rPr lang="zh-TW" altLang="zh-TW" dirty="0" smtClean="0"/>
              <a:t>締約國之尊重、保護和實現</a:t>
            </a:r>
            <a:r>
              <a:rPr lang="en-US" altLang="zh-TW" dirty="0" smtClean="0"/>
              <a:t>(respect, protect and fulfil)</a:t>
            </a:r>
            <a:r>
              <a:rPr lang="zh-TW" altLang="zh-TW" dirty="0" smtClean="0"/>
              <a:t>的義務</a:t>
            </a:r>
          </a:p>
          <a:p>
            <a:pPr eaLnBrk="1" fontAlgn="auto" hangingPunct="1">
              <a:spcBef>
                <a:spcPts val="0"/>
              </a:spcBef>
              <a:spcAft>
                <a:spcPts val="0"/>
              </a:spcAft>
              <a:defRPr/>
            </a:pPr>
            <a:r>
              <a:rPr lang="zh-TW" altLang="zh-TW" dirty="0" smtClean="0"/>
              <a:t>　　締約國之職責在確保男女於平等基礎上取得保健服務、資訊與教育，意味著締約國有義務去尊重、保護及實現婦女保健的權利</a:t>
            </a:r>
            <a:r>
              <a:rPr lang="en-US" altLang="zh-TW" dirty="0" smtClean="0"/>
              <a:t>(women's rights to health care)</a:t>
            </a:r>
            <a:r>
              <a:rPr lang="zh-TW" altLang="zh-TW" dirty="0" smtClean="0"/>
              <a:t>。締約國有責任確保立法、行政措施與政策皆遵循此三項國家義務；而且必須建立有效之司法行動體系</a:t>
            </a:r>
            <a:r>
              <a:rPr lang="en-US" altLang="zh-TW" dirty="0" smtClean="0"/>
              <a:t>(effective judicial action)</a:t>
            </a:r>
            <a:r>
              <a:rPr lang="zh-TW" altLang="zh-TW" dirty="0" smtClean="0"/>
              <a:t>。否則即等同於違反第</a:t>
            </a:r>
            <a:r>
              <a:rPr lang="en-US" altLang="zh-TW" dirty="0" smtClean="0"/>
              <a:t>12</a:t>
            </a:r>
            <a:r>
              <a:rPr lang="zh-TW" altLang="zh-TW" dirty="0" smtClean="0"/>
              <a:t>條。</a:t>
            </a:r>
            <a:r>
              <a:rPr lang="en-US" altLang="zh-TW" dirty="0" smtClean="0"/>
              <a:t>(</a:t>
            </a:r>
            <a:r>
              <a:rPr lang="zh-TW" altLang="zh-TW" dirty="0" smtClean="0"/>
              <a:t>見一般性建議</a:t>
            </a:r>
            <a:r>
              <a:rPr lang="en-US" altLang="zh-TW" dirty="0" smtClean="0"/>
              <a:t>24/13)</a:t>
            </a:r>
            <a:endParaRPr lang="zh-TW" altLang="zh-TW" dirty="0" smtClean="0"/>
          </a:p>
          <a:p>
            <a:pPr eaLnBrk="1" fontAlgn="auto" hangingPunct="1">
              <a:spcBef>
                <a:spcPts val="0"/>
              </a:spcBef>
              <a:spcAft>
                <a:spcPts val="0"/>
              </a:spcAft>
              <a:defRPr/>
            </a:pPr>
            <a:r>
              <a:rPr lang="en-US" altLang="zh-TW" dirty="0" smtClean="0"/>
              <a:t>(1)</a:t>
            </a:r>
            <a:r>
              <a:rPr lang="zh-TW" altLang="zh-TW" dirty="0" smtClean="0"/>
              <a:t>尊重的義務</a:t>
            </a:r>
          </a:p>
          <a:p>
            <a:pPr eaLnBrk="1" fontAlgn="auto" hangingPunct="1">
              <a:spcBef>
                <a:spcPts val="0"/>
              </a:spcBef>
              <a:spcAft>
                <a:spcPts val="0"/>
              </a:spcAft>
              <a:defRPr/>
            </a:pPr>
            <a:r>
              <a:rPr lang="zh-TW" altLang="zh-TW" dirty="0" smtClean="0"/>
              <a:t>　　締約國應提供報告，介紹公私營醫療保健服務提供者</a:t>
            </a:r>
            <a:r>
              <a:rPr lang="en-US" altLang="zh-TW" dirty="0" smtClean="0"/>
              <a:t>(health care providers)</a:t>
            </a:r>
            <a:r>
              <a:rPr lang="zh-TW" altLang="zh-TW" dirty="0" smtClean="0"/>
              <a:t>如何履行其尊重婦女獲得保健權利的責任。例如，締約國不應基於以下原因限制婦女獲得保健服務，或到提供保健服務的診所就診：因其未婚，或身為婦女而無法得到先生、伴侶、父母或衛生部門的同意。其他妨礙婦女獲得適當保健的障礙，包括將僅有婦女需要的醫療程序定為犯罪行為，或懲罰接受這類醫療婦女的法律。</a:t>
            </a:r>
            <a:r>
              <a:rPr lang="en-US" altLang="zh-TW" dirty="0" smtClean="0"/>
              <a:t>(</a:t>
            </a:r>
            <a:r>
              <a:rPr lang="zh-TW" altLang="zh-TW" dirty="0" smtClean="0"/>
              <a:t>見一般性建議</a:t>
            </a:r>
            <a:r>
              <a:rPr lang="en-US" altLang="zh-TW" dirty="0" smtClean="0"/>
              <a:t>24/14)</a:t>
            </a:r>
            <a:endParaRPr lang="zh-TW" altLang="zh-TW" dirty="0" smtClean="0"/>
          </a:p>
          <a:p>
            <a:pPr eaLnBrk="1" fontAlgn="auto" hangingPunct="1">
              <a:spcBef>
                <a:spcPts val="0"/>
              </a:spcBef>
              <a:spcAft>
                <a:spcPts val="0"/>
              </a:spcAft>
              <a:defRPr/>
            </a:pPr>
            <a:r>
              <a:rPr lang="en-US" altLang="zh-TW" dirty="0" smtClean="0"/>
              <a:t> (2)</a:t>
            </a:r>
            <a:r>
              <a:rPr lang="zh-TW" altLang="zh-TW" dirty="0" smtClean="0"/>
              <a:t>保護的義務</a:t>
            </a:r>
          </a:p>
          <a:p>
            <a:pPr eaLnBrk="1" fontAlgn="auto" hangingPunct="1">
              <a:spcBef>
                <a:spcPts val="0"/>
              </a:spcBef>
              <a:spcAft>
                <a:spcPts val="0"/>
              </a:spcAft>
              <a:defRPr/>
            </a:pPr>
            <a:r>
              <a:rPr lang="zh-TW" altLang="zh-TW" dirty="0" smtClean="0"/>
              <a:t>　　保護婦女健康權利的義務要求各締約國、其代理人和官員採取行動，防止個人和組織違反這些權利，並對違反行為進行制裁。由於基於性別的暴力對於婦女是一個重大的健康議題，締約國必須確保：</a:t>
            </a:r>
          </a:p>
          <a:p>
            <a:pPr eaLnBrk="1" fontAlgn="auto" hangingPunct="1">
              <a:spcBef>
                <a:spcPts val="0"/>
              </a:spcBef>
              <a:spcAft>
                <a:spcPts val="0"/>
              </a:spcAft>
              <a:defRPr/>
            </a:pPr>
            <a:r>
              <a:rPr lang="zh-TW" altLang="zh-TW" dirty="0" smtClean="0"/>
              <a:t>制訂並有效實施法律，擬訂政策，包括健康照顧協定和醫院程序，以處理對婦女的暴力行為和對女童的性虐待，並提供適當的保健服務；</a:t>
            </a:r>
          </a:p>
          <a:p>
            <a:pPr eaLnBrk="1" fontAlgn="auto" hangingPunct="1">
              <a:spcBef>
                <a:spcPts val="0"/>
              </a:spcBef>
              <a:spcAft>
                <a:spcPts val="0"/>
              </a:spcAft>
              <a:defRPr/>
            </a:pPr>
            <a:r>
              <a:rPr lang="zh-TW" altLang="zh-TW" dirty="0" smtClean="0"/>
              <a:t>進行對性別問題敏感的培訓，使保健工作者能察覺和處理對婦女的暴力給健康造成的後果；</a:t>
            </a:r>
          </a:p>
          <a:p>
            <a:pPr eaLnBrk="1" fontAlgn="auto" hangingPunct="1">
              <a:spcBef>
                <a:spcPts val="0"/>
              </a:spcBef>
              <a:spcAft>
                <a:spcPts val="0"/>
              </a:spcAft>
              <a:defRPr/>
            </a:pPr>
            <a:r>
              <a:rPr lang="zh-TW" altLang="zh-TW" dirty="0" smtClean="0"/>
              <a:t>擬訂公平的保護程序，以受理關於保健專業人員加諸性虐待於女病人的申訴，並給予適當制裁；</a:t>
            </a:r>
          </a:p>
          <a:p>
            <a:pPr eaLnBrk="1" fontAlgn="auto" hangingPunct="1">
              <a:spcBef>
                <a:spcPts val="0"/>
              </a:spcBef>
              <a:spcAft>
                <a:spcPts val="0"/>
              </a:spcAft>
              <a:defRPr/>
            </a:pPr>
            <a:r>
              <a:rPr lang="zh-TW" altLang="zh-TW" dirty="0" smtClean="0"/>
              <a:t>制訂和有效實施禁止切割女性生殖器官和童婚的法律。</a:t>
            </a:r>
            <a:r>
              <a:rPr lang="en-US" altLang="zh-TW" dirty="0" smtClean="0"/>
              <a:t>(</a:t>
            </a:r>
            <a:r>
              <a:rPr lang="zh-TW" altLang="zh-TW" dirty="0" smtClean="0"/>
              <a:t>見一般性建議</a:t>
            </a:r>
            <a:r>
              <a:rPr lang="en-US" altLang="zh-TW" dirty="0" smtClean="0"/>
              <a:t>24/15)</a:t>
            </a:r>
            <a:endParaRPr lang="zh-TW" altLang="zh-TW" dirty="0" smtClean="0"/>
          </a:p>
          <a:p>
            <a:pPr eaLnBrk="1" fontAlgn="auto" hangingPunct="1">
              <a:spcBef>
                <a:spcPts val="0"/>
              </a:spcBef>
              <a:spcAft>
                <a:spcPts val="0"/>
              </a:spcAft>
              <a:defRPr/>
            </a:pPr>
            <a:r>
              <a:rPr lang="zh-TW" altLang="zh-TW" dirty="0" smtClean="0"/>
              <a:t>　　各國應確保提供充足的保護和保健服務、包括創傷治療和諮詢，給予處境特別困難的婦女、如陷入武裝衝突境遇中的婦女和婦女難民。</a:t>
            </a:r>
            <a:r>
              <a:rPr lang="en-US" altLang="zh-TW" dirty="0" smtClean="0"/>
              <a:t>(</a:t>
            </a:r>
            <a:r>
              <a:rPr lang="zh-TW" altLang="zh-TW" dirty="0" smtClean="0"/>
              <a:t>見一般性建議</a:t>
            </a:r>
            <a:r>
              <a:rPr lang="en-US" altLang="zh-TW" dirty="0" smtClean="0"/>
              <a:t>24/16)</a:t>
            </a:r>
            <a:endParaRPr lang="zh-TW" altLang="zh-TW" dirty="0" smtClean="0"/>
          </a:p>
          <a:p>
            <a:pPr eaLnBrk="1" fontAlgn="auto" hangingPunct="1">
              <a:spcBef>
                <a:spcPts val="0"/>
              </a:spcBef>
              <a:spcAft>
                <a:spcPts val="0"/>
              </a:spcAft>
              <a:defRPr/>
            </a:pPr>
            <a:r>
              <a:rPr lang="en-US" altLang="zh-TW" dirty="0" smtClean="0"/>
              <a:t>(3)</a:t>
            </a:r>
            <a:r>
              <a:rPr lang="zh-TW" altLang="zh-TW" dirty="0" smtClean="0"/>
              <a:t>實現的義務</a:t>
            </a:r>
          </a:p>
          <a:p>
            <a:pPr eaLnBrk="1" fontAlgn="auto" hangingPunct="1">
              <a:spcBef>
                <a:spcPts val="0"/>
              </a:spcBef>
              <a:spcAft>
                <a:spcPts val="0"/>
              </a:spcAft>
              <a:defRPr/>
            </a:pPr>
            <a:r>
              <a:rPr lang="zh-TW" altLang="zh-TW" dirty="0" smtClean="0"/>
              <a:t>　　實現權利的責任使締約國有義務使用最大限度的現有資源，採取適當的立法、司法、行政、預算</a:t>
            </a:r>
            <a:r>
              <a:rPr lang="en-US" altLang="zh-TW" dirty="0" smtClean="0"/>
              <a:t>(budgetary)</a:t>
            </a:r>
            <a:r>
              <a:rPr lang="zh-TW" altLang="zh-TW" dirty="0" smtClean="0"/>
              <a:t>、經濟和其他措施，以確保婦女實現</a:t>
            </a:r>
            <a:r>
              <a:rPr lang="en-US" altLang="zh-TW" dirty="0" smtClean="0"/>
              <a:t>(realize)</a:t>
            </a:r>
            <a:r>
              <a:rPr lang="zh-TW" altLang="zh-TW" dirty="0" smtClean="0"/>
              <a:t>保健權利。有些研究報告顯示全世界的產婦死亡率和產婦發病率均很高</a:t>
            </a:r>
            <a:r>
              <a:rPr lang="en-US" altLang="zh-TW" dirty="0" smtClean="0"/>
              <a:t>(high maternal mortality and morbidity rates)</a:t>
            </a:r>
            <a:r>
              <a:rPr lang="zh-TW" altLang="zh-TW" dirty="0" smtClean="0"/>
              <a:t>，或是儘管許多夫婦願意實行計劃生育，卻沒有機會獲得或根本未使用任何形式的避孕器，這些事實有力地說明，相關國家可能沒有履行確保婦女獲得保健的責任。委員會請締約國提出報告，說明它們如何處理嚴重的婦女疾病問題，特別是可預防的疾病，如結核病</a:t>
            </a:r>
            <a:r>
              <a:rPr lang="en-US" altLang="zh-TW" dirty="0" smtClean="0"/>
              <a:t>(tuberculosis)</a:t>
            </a:r>
            <a:r>
              <a:rPr lang="zh-TW" altLang="zh-TW" dirty="0" smtClean="0"/>
              <a:t>和愛滋病毒</a:t>
            </a:r>
            <a:r>
              <a:rPr lang="en-US" altLang="zh-TW" dirty="0" smtClean="0"/>
              <a:t>/</a:t>
            </a:r>
            <a:r>
              <a:rPr lang="zh-TW" altLang="zh-TW" dirty="0" smtClean="0"/>
              <a:t>愛滋病。委員會關切：各國正在將其保健職責</a:t>
            </a:r>
            <a:r>
              <a:rPr lang="en-US" altLang="zh-TW" dirty="0" smtClean="0"/>
              <a:t>(State health functions)</a:t>
            </a:r>
            <a:r>
              <a:rPr lang="zh-TW" altLang="zh-TW" dirty="0" smtClean="0"/>
              <a:t>轉交給私營機構，這明顯地表示它們正在放棄</a:t>
            </a:r>
            <a:r>
              <a:rPr lang="en-US" altLang="zh-TW" dirty="0" smtClean="0"/>
              <a:t>(relinquishing)</a:t>
            </a:r>
            <a:r>
              <a:rPr lang="zh-TW" altLang="zh-TW" dirty="0" smtClean="0"/>
              <a:t>自己的責任。締約國不能透過下放或轉移這些權力給私營部門，來免除自己在這些方面的責任</a:t>
            </a:r>
            <a:r>
              <a:rPr lang="en-US" altLang="zh-TW" dirty="0" smtClean="0"/>
              <a:t>(absolve themselves of responsibility)</a:t>
            </a:r>
            <a:r>
              <a:rPr lang="zh-TW" altLang="zh-TW" dirty="0" smtClean="0"/>
              <a:t>。因此，締約國必須報告：它們做了些什麼、以組織政府系統以及各種機構來行使國家權力，進而促進和保護婦女健康。它們應報告採取了哪些積極措施，遏止第三者</a:t>
            </a:r>
            <a:r>
              <a:rPr lang="en-US" altLang="zh-TW" dirty="0" smtClean="0"/>
              <a:t>(third parties)</a:t>
            </a:r>
            <a:r>
              <a:rPr lang="zh-TW" altLang="zh-TW" dirty="0" smtClean="0"/>
              <a:t>侵犯婦女權利、保護她們的健康，以及採取了哪些措施確保提供此類服務。</a:t>
            </a:r>
            <a:r>
              <a:rPr lang="en-US" altLang="zh-TW" dirty="0" smtClean="0"/>
              <a:t>(</a:t>
            </a:r>
            <a:r>
              <a:rPr lang="zh-TW" altLang="zh-TW" dirty="0" smtClean="0"/>
              <a:t>見一般性建議</a:t>
            </a:r>
            <a:r>
              <a:rPr lang="en-US" altLang="zh-TW" dirty="0" smtClean="0"/>
              <a:t>24/17)</a:t>
            </a:r>
            <a:endParaRPr lang="zh-TW" altLang="zh-TW" dirty="0" smtClean="0"/>
          </a:p>
          <a:p>
            <a:pPr eaLnBrk="1" fontAlgn="auto" hangingPunct="1">
              <a:spcBef>
                <a:spcPts val="0"/>
              </a:spcBef>
              <a:spcAft>
                <a:spcPts val="0"/>
              </a:spcAft>
              <a:defRPr/>
            </a:pPr>
            <a:r>
              <a:rPr lang="zh-TW" altLang="zh-TW" dirty="0" smtClean="0"/>
              <a:t>　　各締約國還應報告為確保提供優質保健服務所採取的措施，例如，採取措施使保健服務為婦女所能接受。所謂婦女所能接受的服務，就是在向婦女提供這類服務時，確保她們完全知情並同意</a:t>
            </a:r>
            <a:r>
              <a:rPr lang="en-US" altLang="zh-TW" dirty="0" smtClean="0"/>
              <a:t>(fully informed consent)</a:t>
            </a:r>
            <a:r>
              <a:rPr lang="zh-TW" altLang="zh-TW" dirty="0" smtClean="0"/>
              <a:t>、維護她們的尊嚴、為其保密</a:t>
            </a:r>
            <a:r>
              <a:rPr lang="en-US" altLang="zh-TW" dirty="0" smtClean="0"/>
              <a:t>(confidentiality)</a:t>
            </a:r>
            <a:r>
              <a:rPr lang="zh-TW" altLang="zh-TW" dirty="0" smtClean="0"/>
              <a:t>並體諒她們的需要和看法。締約國不應允許任何形式的脅迫，侵犯婦女的知情同意權和尊嚴，如未經同意的結紮</a:t>
            </a:r>
            <a:r>
              <a:rPr lang="en-US" altLang="zh-TW" dirty="0" smtClean="0"/>
              <a:t>(non-consensual sterilization)</a:t>
            </a:r>
            <a:r>
              <a:rPr lang="zh-TW" altLang="zh-TW" dirty="0" smtClean="0"/>
              <a:t>、或以強制測試性傳染病</a:t>
            </a:r>
            <a:r>
              <a:rPr lang="en-US" altLang="zh-TW" dirty="0" smtClean="0"/>
              <a:t>(mandatory testing for sexually </a:t>
            </a:r>
            <a:r>
              <a:rPr lang="en-US" altLang="zh-TW" dirty="0" err="1" smtClean="0"/>
              <a:t>transmitteddiseases</a:t>
            </a:r>
            <a:r>
              <a:rPr lang="en-US" altLang="zh-TW" dirty="0" smtClean="0"/>
              <a:t>)</a:t>
            </a:r>
            <a:r>
              <a:rPr lang="zh-TW" altLang="zh-TW" dirty="0" smtClean="0"/>
              <a:t>、或強制性妊娠測試</a:t>
            </a:r>
            <a:r>
              <a:rPr lang="en-US" altLang="zh-TW" dirty="0" smtClean="0"/>
              <a:t>(mandatory pregnancy testing)</a:t>
            </a:r>
            <a:r>
              <a:rPr lang="zh-TW" altLang="zh-TW" dirty="0" smtClean="0"/>
              <a:t>，作為僱用的條件之一。</a:t>
            </a:r>
            <a:r>
              <a:rPr lang="en-US" altLang="zh-TW" dirty="0" smtClean="0"/>
              <a:t>(</a:t>
            </a:r>
            <a:r>
              <a:rPr lang="zh-TW" altLang="zh-TW" dirty="0" smtClean="0"/>
              <a:t>見一般性建議</a:t>
            </a:r>
            <a:r>
              <a:rPr lang="en-US" altLang="zh-TW" dirty="0" smtClean="0"/>
              <a:t>24/22)</a:t>
            </a:r>
            <a:endParaRPr lang="zh-TW" altLang="zh-TW" dirty="0" smtClean="0"/>
          </a:p>
          <a:p>
            <a:pPr eaLnBrk="1" fontAlgn="auto" hangingPunct="1">
              <a:spcBef>
                <a:spcPts val="0"/>
              </a:spcBef>
              <a:spcAft>
                <a:spcPts val="0"/>
              </a:spcAft>
              <a:defRPr/>
            </a:pPr>
            <a:r>
              <a:rPr lang="en-US" altLang="zh-TW" dirty="0" smtClean="0"/>
              <a:t>(4)</a:t>
            </a:r>
            <a:r>
              <a:rPr lang="zh-TW" altLang="zh-TW" dirty="0" smtClean="0"/>
              <a:t>各締約國應採取的一切適當措施還應包含：</a:t>
            </a:r>
          </a:p>
          <a:p>
            <a:pPr eaLnBrk="1" fontAlgn="auto" hangingPunct="1">
              <a:spcBef>
                <a:spcPts val="0"/>
              </a:spcBef>
              <a:spcAft>
                <a:spcPts val="0"/>
              </a:spcAft>
              <a:defRPr/>
            </a:pPr>
            <a:r>
              <a:rPr lang="zh-TW" altLang="zh-TW" dirty="0" smtClean="0"/>
              <a:t>將性別觀點</a:t>
            </a:r>
            <a:r>
              <a:rPr lang="en-US" altLang="zh-TW" dirty="0" smtClean="0"/>
              <a:t>(gender perspective)</a:t>
            </a:r>
            <a:r>
              <a:rPr lang="zh-TW" altLang="zh-TW" dirty="0" smtClean="0"/>
              <a:t>置於影響婦女保健的各項政策和方案的核心，除使婦女參與規劃、實施和監督這類政策和方案外，並使婦女參與醫療保健服務；</a:t>
            </a:r>
          </a:p>
          <a:p>
            <a:pPr eaLnBrk="1" fontAlgn="auto" hangingPunct="1">
              <a:spcBef>
                <a:spcPts val="0"/>
              </a:spcBef>
              <a:spcAft>
                <a:spcPts val="0"/>
              </a:spcAft>
              <a:defRPr/>
            </a:pPr>
            <a:r>
              <a:rPr lang="zh-TW" altLang="zh-TW" dirty="0" smtClean="0"/>
              <a:t>確保消除妨礙婦女保健服務、教育和資訊的所有因素，包括在性和生殖健康領域，特別是分配資源，用於針對青少年的預防和治療性病、包括愛滋病毒</a:t>
            </a:r>
            <a:r>
              <a:rPr lang="en-US" altLang="zh-TW" dirty="0" smtClean="0"/>
              <a:t>/</a:t>
            </a:r>
            <a:r>
              <a:rPr lang="zh-TW" altLang="zh-TW" dirty="0" smtClean="0"/>
              <a:t>愛滋病的方案；</a:t>
            </a:r>
          </a:p>
          <a:p>
            <a:pPr eaLnBrk="1" fontAlgn="auto" hangingPunct="1">
              <a:spcBef>
                <a:spcPts val="0"/>
              </a:spcBef>
              <a:spcAft>
                <a:spcPts val="0"/>
              </a:spcAft>
              <a:defRPr/>
            </a:pPr>
            <a:r>
              <a:rPr lang="zh-TW" altLang="zh-TW" dirty="0" smtClean="0"/>
              <a:t>通過計劃生育和性教育，優先預防非預期懷孕</a:t>
            </a:r>
            <a:r>
              <a:rPr lang="en-US" altLang="zh-TW" dirty="0" smtClean="0"/>
              <a:t>(unwanted pregnancy)</a:t>
            </a:r>
            <a:r>
              <a:rPr lang="zh-TW" altLang="zh-TW" dirty="0" smtClean="0"/>
              <a:t>，並通過安全孕產服務</a:t>
            </a:r>
            <a:r>
              <a:rPr lang="en-US" altLang="zh-TW" dirty="0" smtClean="0"/>
              <a:t>(safe motherhood services)</a:t>
            </a:r>
            <a:r>
              <a:rPr lang="zh-TW" altLang="zh-TW" dirty="0" smtClean="0"/>
              <a:t>和產前協助</a:t>
            </a:r>
            <a:r>
              <a:rPr lang="en-US" altLang="zh-TW" dirty="0" smtClean="0"/>
              <a:t>(prenatal assistance)</a:t>
            </a:r>
            <a:r>
              <a:rPr lang="zh-TW" altLang="zh-TW" dirty="0" smtClean="0"/>
              <a:t>，降低產婦死亡率</a:t>
            </a:r>
            <a:r>
              <a:rPr lang="en-US" altLang="zh-TW" dirty="0" smtClean="0"/>
              <a:t>(maternal mortality)</a:t>
            </a:r>
            <a:r>
              <a:rPr lang="zh-TW" altLang="zh-TW" dirty="0" smtClean="0"/>
              <a:t>。儘可能修改視墮胎為犯罪的法律，並廢除</a:t>
            </a:r>
            <a:r>
              <a:rPr lang="en-US" altLang="zh-TW" dirty="0" smtClean="0"/>
              <a:t>(remove)</a:t>
            </a:r>
            <a:r>
              <a:rPr lang="zh-TW" altLang="zh-TW" dirty="0" smtClean="0"/>
              <a:t>對墮胎婦女的懲罰性法規</a:t>
            </a:r>
            <a:r>
              <a:rPr lang="en-US" altLang="zh-TW" dirty="0" smtClean="0"/>
              <a:t>(punitive provisions)</a:t>
            </a:r>
            <a:r>
              <a:rPr lang="zh-TW" altLang="zh-TW" dirty="0" smtClean="0"/>
              <a:t>；</a:t>
            </a:r>
          </a:p>
          <a:p>
            <a:pPr eaLnBrk="1" fontAlgn="auto" hangingPunct="1">
              <a:spcBef>
                <a:spcPts val="0"/>
              </a:spcBef>
              <a:spcAft>
                <a:spcPts val="0"/>
              </a:spcAft>
              <a:defRPr/>
            </a:pPr>
            <a:r>
              <a:rPr lang="zh-TW" altLang="zh-TW" dirty="0" smtClean="0"/>
              <a:t>由公眾、非政府組織和私營組織監督婦女保健服務，確保機會均等和服務質量；</a:t>
            </a:r>
          </a:p>
          <a:p>
            <a:pPr eaLnBrk="1" fontAlgn="auto" hangingPunct="1">
              <a:spcBef>
                <a:spcPts val="0"/>
              </a:spcBef>
              <a:spcAft>
                <a:spcPts val="0"/>
              </a:spcAft>
              <a:defRPr/>
            </a:pPr>
            <a:r>
              <a:rPr lang="zh-TW" altLang="zh-TW" dirty="0" smtClean="0"/>
              <a:t>要求各項保健服務尊重婦女人權，包括自主權、隱私權、保密權</a:t>
            </a:r>
            <a:r>
              <a:rPr lang="en-US" altLang="zh-TW" dirty="0" smtClean="0"/>
              <a:t>(confidentiality)</a:t>
            </a:r>
            <a:r>
              <a:rPr lang="zh-TW" altLang="zh-TW" dirty="0" smtClean="0"/>
              <a:t>、知情同意權和選擇權；</a:t>
            </a:r>
          </a:p>
          <a:p>
            <a:pPr eaLnBrk="1" fontAlgn="auto" hangingPunct="1">
              <a:spcBef>
                <a:spcPts val="0"/>
              </a:spcBef>
              <a:spcAft>
                <a:spcPts val="0"/>
              </a:spcAft>
              <a:defRPr/>
            </a:pPr>
            <a:r>
              <a:rPr lang="zh-TW" altLang="zh-TW" dirty="0" smtClean="0"/>
              <a:t>確保保健工作者的訓練課程包括：全面、強制性的、有性別敏感度的婦女保健和人權課程，特別是性別暴力防治相關課程。</a:t>
            </a:r>
            <a:r>
              <a:rPr lang="en-US" altLang="zh-TW" dirty="0" smtClean="0"/>
              <a:t>(</a:t>
            </a:r>
            <a:r>
              <a:rPr lang="zh-TW" altLang="zh-TW" dirty="0" smtClean="0"/>
              <a:t>見一般性建議</a:t>
            </a:r>
            <a:r>
              <a:rPr lang="en-US" altLang="zh-TW" dirty="0" smtClean="0"/>
              <a:t>24/31)</a:t>
            </a:r>
            <a:endParaRPr lang="zh-TW" altLang="zh-TW" dirty="0" smtClean="0"/>
          </a:p>
          <a:p>
            <a:pPr eaLnBrk="1" fontAlgn="auto" hangingPunct="1">
              <a:spcBef>
                <a:spcPts val="0"/>
              </a:spcBef>
              <a:spcAft>
                <a:spcPts val="0"/>
              </a:spcAft>
              <a:defRPr/>
            </a:pPr>
            <a:r>
              <a:rPr lang="zh-TW" altLang="zh-TW" dirty="0" smtClean="0"/>
              <a:t>（三）「有關計劃生育的保健服務」</a:t>
            </a:r>
          </a:p>
          <a:p>
            <a:pPr eaLnBrk="1" fontAlgn="auto" hangingPunct="1">
              <a:spcBef>
                <a:spcPts val="0"/>
              </a:spcBef>
              <a:spcAft>
                <a:spcPts val="0"/>
              </a:spcAft>
              <a:defRPr/>
            </a:pPr>
            <a:r>
              <a:rPr lang="zh-TW" altLang="zh-TW" dirty="0" smtClean="0"/>
              <a:t>　　各締約國應在報告中說明，已採取何種措施來確保及時獲得與性健康</a:t>
            </a:r>
            <a:r>
              <a:rPr lang="en-US" altLang="zh-TW" dirty="0" smtClean="0"/>
              <a:t>(sexual health)</a:t>
            </a:r>
            <a:r>
              <a:rPr lang="zh-TW" altLang="zh-TW" dirty="0" smtClean="0"/>
              <a:t>和生殖健康有關的、特別是與計劃生育有關的各種服務。應特別重視青少年保健教育，包括提供關於各種計劃生育方法的教育和諮詢。</a:t>
            </a:r>
            <a:r>
              <a:rPr lang="en-US" altLang="zh-TW" dirty="0" smtClean="0"/>
              <a:t>(</a:t>
            </a:r>
            <a:r>
              <a:rPr lang="zh-TW" altLang="zh-TW" dirty="0" smtClean="0"/>
              <a:t>見一般性建議</a:t>
            </a:r>
            <a:r>
              <a:rPr lang="en-US" altLang="zh-TW" dirty="0" smtClean="0"/>
              <a:t>24/23)</a:t>
            </a:r>
            <a:endParaRPr lang="zh-TW" altLang="zh-TW" dirty="0" smtClean="0"/>
          </a:p>
          <a:p>
            <a:pPr eaLnBrk="1" fontAlgn="auto" hangingPunct="1">
              <a:spcBef>
                <a:spcPts val="0"/>
              </a:spcBef>
              <a:spcAft>
                <a:spcPts val="0"/>
              </a:spcAft>
              <a:defRPr/>
            </a:pPr>
            <a:endParaRPr lang="zh-TW" altLang="en-US" dirty="0"/>
          </a:p>
        </p:txBody>
      </p:sp>
      <p:sp>
        <p:nvSpPr>
          <p:cNvPr id="89092" name="投影片編號版面配置區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92961D51-23C4-480F-9E40-29DC7E0A647D}" type="slidenum">
              <a:rPr lang="zh-TW" altLang="en-US" smtClean="0"/>
              <a:pPr fontAlgn="base">
                <a:spcBef>
                  <a:spcPct val="0"/>
                </a:spcBef>
                <a:spcAft>
                  <a:spcPct val="0"/>
                </a:spcAft>
                <a:defRPr/>
              </a:pPr>
              <a:t>37</a:t>
            </a:fld>
            <a:endParaRPr lang="zh-TW" altLang="en-US"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投影片圖像版面配置區 1"/>
          <p:cNvSpPr>
            <a:spLocks noGrp="1" noRot="1" noChangeAspect="1" noTextEdit="1"/>
          </p:cNvSpPr>
          <p:nvPr>
            <p:ph type="sldImg"/>
          </p:nvPr>
        </p:nvSpPr>
        <p:spPr bwMode="auto">
          <a:noFill/>
          <a:ln>
            <a:solidFill>
              <a:srgbClr val="000000"/>
            </a:solidFill>
            <a:miter lim="800000"/>
            <a:headEnd/>
            <a:tailEnd/>
          </a:ln>
        </p:spPr>
      </p:sp>
      <p:sp>
        <p:nvSpPr>
          <p:cNvPr id="99331" name="備忘稿版面配置區 2"/>
          <p:cNvSpPr>
            <a:spLocks noGrp="1"/>
          </p:cNvSpPr>
          <p:nvPr>
            <p:ph type="body" idx="1"/>
          </p:nvPr>
        </p:nvSpPr>
        <p:spPr bwMode="auto">
          <a:noFill/>
        </p:spPr>
        <p:txBody>
          <a:bodyPr wrap="square" numCol="1" anchor="t" anchorCtr="0" compatLnSpc="1">
            <a:prstTxWarp prst="textNoShape">
              <a:avLst/>
            </a:prstTxWarp>
          </a:bodyPr>
          <a:lstStyle/>
          <a:p>
            <a:pPr eaLnBrk="1" fontAlgn="t" hangingPunct="1">
              <a:spcBef>
                <a:spcPct val="0"/>
              </a:spcBef>
            </a:pPr>
            <a:r>
              <a:rPr lang="zh-TW" altLang="zh-TW" smtClean="0"/>
              <a:t>（四）「為婦女提供有關懷孕、分娩和產後期間的適當服務」</a:t>
            </a:r>
          </a:p>
          <a:p>
            <a:pPr eaLnBrk="1" hangingPunct="1">
              <a:spcBef>
                <a:spcPct val="0"/>
              </a:spcBef>
            </a:pPr>
            <a:r>
              <a:rPr lang="zh-TW" altLang="zh-TW" smtClean="0"/>
              <a:t>　　報告還應說明締約國已採取何種措施來確保婦女在懷孕、分娩和產後獲得適當的服務。報告應闡明這些措施降低了各國，特別是易受影響的群體、地區和社區產婦死亡率和發病率</a:t>
            </a:r>
            <a:r>
              <a:rPr lang="en-US" altLang="zh-TW" smtClean="0"/>
              <a:t>(maternal mortality and morbidity)</a:t>
            </a:r>
            <a:r>
              <a:rPr lang="zh-TW" altLang="zh-TW" smtClean="0"/>
              <a:t>的情況。</a:t>
            </a:r>
            <a:r>
              <a:rPr lang="en-US" altLang="zh-TW" smtClean="0"/>
              <a:t>(</a:t>
            </a:r>
            <a:r>
              <a:rPr lang="zh-TW" altLang="zh-TW" smtClean="0"/>
              <a:t>見一般性建議</a:t>
            </a:r>
            <a:r>
              <a:rPr lang="en-US" altLang="zh-TW" smtClean="0"/>
              <a:t>24/26)</a:t>
            </a:r>
            <a:endParaRPr lang="zh-TW" altLang="zh-TW" smtClean="0"/>
          </a:p>
          <a:p>
            <a:pPr eaLnBrk="1" hangingPunct="1">
              <a:spcBef>
                <a:spcPct val="0"/>
              </a:spcBef>
            </a:pPr>
            <a:r>
              <a:rPr lang="zh-TW" altLang="zh-TW" smtClean="0"/>
              <a:t>（五）「必要時予以免費」</a:t>
            </a:r>
          </a:p>
          <a:p>
            <a:pPr eaLnBrk="1" hangingPunct="1">
              <a:spcBef>
                <a:spcPct val="0"/>
              </a:spcBef>
            </a:pPr>
            <a:r>
              <a:rPr lang="en-US" altLang="zh-TW" smtClean="0"/>
              <a:t>        </a:t>
            </a:r>
            <a:r>
              <a:rPr lang="zh-TW" altLang="zh-TW" smtClean="0"/>
              <a:t>各締約國應在報告中說明，它們如何在必要時提供免費服務，以確保婦女在懷孕、分娩和產後的安全。許多婦女因沒有錢取得必須的服務包括產前、分娩和產後服務，而面臨因懷孕造成的死亡或殘疾的危險。委員會指出，締約國有義務確保婦女安全孕產和獲得緊急產科服務</a:t>
            </a:r>
            <a:r>
              <a:rPr lang="en-US" altLang="zh-TW" smtClean="0"/>
              <a:t>(emergency obstetric services)</a:t>
            </a:r>
            <a:r>
              <a:rPr lang="zh-TW" altLang="zh-TW" smtClean="0"/>
              <a:t>的權利。締約國應盡可能為這些服務提供大量資源。</a:t>
            </a:r>
            <a:r>
              <a:rPr lang="en-US" altLang="zh-TW" smtClean="0"/>
              <a:t>(</a:t>
            </a:r>
            <a:r>
              <a:rPr lang="zh-TW" altLang="zh-TW" smtClean="0"/>
              <a:t>見一般性建議</a:t>
            </a:r>
            <a:r>
              <a:rPr lang="en-US" altLang="zh-TW" smtClean="0"/>
              <a:t>24/27)</a:t>
            </a:r>
            <a:endParaRPr lang="zh-TW" altLang="zh-TW" smtClean="0"/>
          </a:p>
          <a:p>
            <a:pPr eaLnBrk="1" hangingPunct="1">
              <a:spcBef>
                <a:spcPct val="0"/>
              </a:spcBef>
            </a:pPr>
            <a:endParaRPr lang="zh-TW" altLang="en-US" smtClean="0"/>
          </a:p>
        </p:txBody>
      </p:sp>
      <p:sp>
        <p:nvSpPr>
          <p:cNvPr id="90116" name="投影片編號版面配置區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1F1F400D-6868-4AFA-958D-C838AFD558CF}" type="slidenum">
              <a:rPr lang="zh-TW" altLang="en-US" smtClean="0"/>
              <a:pPr fontAlgn="base">
                <a:spcBef>
                  <a:spcPct val="0"/>
                </a:spcBef>
                <a:spcAft>
                  <a:spcPct val="0"/>
                </a:spcAft>
                <a:defRPr/>
              </a:pPr>
              <a:t>38</a:t>
            </a:fld>
            <a:endParaRPr lang="zh-TW" altLang="en-US"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投影片圖像版面配置區 1"/>
          <p:cNvSpPr>
            <a:spLocks noGrp="1" noRot="1" noChangeAspect="1" noTextEdit="1"/>
          </p:cNvSpPr>
          <p:nvPr>
            <p:ph type="sldImg"/>
          </p:nvPr>
        </p:nvSpPr>
        <p:spPr bwMode="auto">
          <a:noFill/>
          <a:ln>
            <a:solidFill>
              <a:srgbClr val="000000"/>
            </a:solidFill>
            <a:miter lim="800000"/>
            <a:headEnd/>
            <a:tailEnd/>
          </a:ln>
        </p:spPr>
      </p:sp>
      <p:sp>
        <p:nvSpPr>
          <p:cNvPr id="100355" name="備忘稿版面配置區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zh-TW" altLang="zh-TW" smtClean="0"/>
              <a:t>（一）「有相同的締結婚約的權利」</a:t>
            </a:r>
          </a:p>
          <a:p>
            <a:pPr eaLnBrk="1" hangingPunct="1">
              <a:spcBef>
                <a:spcPct val="0"/>
              </a:spcBef>
            </a:pPr>
            <a:r>
              <a:rPr lang="zh-TW" altLang="zh-TW" smtClean="0"/>
              <a:t>　　一些國家規定了男女不同的最低結婚年齡。這種規定不正確地假定，婦女的心智發展速度</a:t>
            </a:r>
            <a:r>
              <a:rPr lang="en-US" altLang="zh-TW" smtClean="0"/>
              <a:t>(different rate of intellectual development)</a:t>
            </a:r>
            <a:r>
              <a:rPr lang="zh-TW" altLang="zh-TW" smtClean="0"/>
              <a:t>與男性不同，或者她們結婚時的生理的心智發展無關重要</a:t>
            </a:r>
            <a:r>
              <a:rPr lang="en-US" altLang="zh-TW" smtClean="0"/>
              <a:t>(immaterial)</a:t>
            </a:r>
            <a:r>
              <a:rPr lang="zh-TW" altLang="zh-TW" smtClean="0"/>
              <a:t>，這些規定應予廢除</a:t>
            </a:r>
            <a:r>
              <a:rPr lang="en-US" altLang="zh-TW" smtClean="0"/>
              <a:t>(abolished)</a:t>
            </a:r>
            <a:r>
              <a:rPr lang="zh-TW" altLang="zh-TW" smtClean="0"/>
              <a:t>。在其他一些國家，少女婚配</a:t>
            </a:r>
            <a:r>
              <a:rPr lang="en-US" altLang="zh-TW" smtClean="0"/>
              <a:t>(betrothal of girls)</a:t>
            </a:r>
            <a:r>
              <a:rPr lang="zh-TW" altLang="zh-TW" smtClean="0"/>
              <a:t>或由其家人為其作主締婚是許可的。這種措施不僅與</a:t>
            </a:r>
            <a:r>
              <a:rPr lang="en-US" altLang="zh-TW" smtClean="0"/>
              <a:t>CEDAW</a:t>
            </a:r>
            <a:r>
              <a:rPr lang="zh-TW" altLang="zh-TW" smtClean="0"/>
              <a:t>規定相牴觸，而且損害了婦女自由選擇配偶的權利</a:t>
            </a:r>
            <a:r>
              <a:rPr lang="en-US" altLang="zh-TW" smtClean="0"/>
              <a:t>(woman's right freely to choose her partner)</a:t>
            </a:r>
            <a:r>
              <a:rPr lang="zh-TW" altLang="zh-TW" smtClean="0"/>
              <a:t>。</a:t>
            </a:r>
            <a:r>
              <a:rPr lang="en-US" altLang="zh-TW" smtClean="0"/>
              <a:t>(</a:t>
            </a:r>
            <a:r>
              <a:rPr lang="zh-TW" altLang="zh-TW" smtClean="0"/>
              <a:t>見一般性建議</a:t>
            </a:r>
            <a:r>
              <a:rPr lang="en-US" altLang="zh-TW" smtClean="0"/>
              <a:t>21/38)</a:t>
            </a:r>
            <a:endParaRPr lang="zh-TW" altLang="zh-TW" smtClean="0"/>
          </a:p>
          <a:p>
            <a:pPr eaLnBrk="1" hangingPunct="1">
              <a:spcBef>
                <a:spcPct val="0"/>
              </a:spcBef>
            </a:pPr>
            <a:endParaRPr lang="zh-TW" altLang="en-US" smtClean="0"/>
          </a:p>
        </p:txBody>
      </p:sp>
      <p:sp>
        <p:nvSpPr>
          <p:cNvPr id="91140" name="投影片編號版面配置區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7AF33D00-980D-478F-8BA2-B41227799507}" type="slidenum">
              <a:rPr lang="zh-TW" altLang="en-US" smtClean="0"/>
              <a:pPr fontAlgn="base">
                <a:spcBef>
                  <a:spcPct val="0"/>
                </a:spcBef>
                <a:spcAft>
                  <a:spcPct val="0"/>
                </a:spcAft>
                <a:defRPr/>
              </a:pPr>
              <a:t>46</a:t>
            </a:fld>
            <a:endParaRPr lang="zh-TW" altLang="en-US"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投影片圖像版面配置區 1"/>
          <p:cNvSpPr>
            <a:spLocks noGrp="1" noRot="1" noChangeAspect="1" noTextEdit="1"/>
          </p:cNvSpPr>
          <p:nvPr>
            <p:ph type="sldImg"/>
          </p:nvPr>
        </p:nvSpPr>
        <p:spPr bwMode="auto">
          <a:noFill/>
          <a:ln>
            <a:solidFill>
              <a:srgbClr val="000000"/>
            </a:solidFill>
            <a:miter lim="800000"/>
            <a:headEnd/>
            <a:tailEnd/>
          </a:ln>
        </p:spPr>
      </p:sp>
      <p:sp>
        <p:nvSpPr>
          <p:cNvPr id="101379" name="備忘稿版面配置區 2"/>
          <p:cNvSpPr>
            <a:spLocks noGrp="1"/>
          </p:cNvSpPr>
          <p:nvPr>
            <p:ph type="body" idx="1"/>
          </p:nvPr>
        </p:nvSpPr>
        <p:spPr bwMode="auto">
          <a:noFill/>
        </p:spPr>
        <p:txBody>
          <a:bodyPr wrap="square" numCol="1" anchor="t" anchorCtr="0" compatLnSpc="1">
            <a:prstTxWarp prst="textNoShape">
              <a:avLst/>
            </a:prstTxWarp>
          </a:bodyPr>
          <a:lstStyle/>
          <a:p>
            <a:pPr eaLnBrk="1" fontAlgn="t" hangingPunct="1">
              <a:spcBef>
                <a:spcPct val="0"/>
              </a:spcBef>
            </a:pPr>
            <a:r>
              <a:rPr lang="zh-TW" altLang="zh-TW" dirty="0" smtClean="0"/>
              <a:t>（二）「有相同的自由選擇配偶和非經本人自由表示、完全同意不締結婚約的權利」（選擇配偶權及結婚自由）</a:t>
            </a:r>
          </a:p>
          <a:p>
            <a:pPr eaLnBrk="1" hangingPunct="1">
              <a:spcBef>
                <a:spcPct val="0"/>
              </a:spcBef>
            </a:pPr>
            <a:r>
              <a:rPr lang="zh-TW" altLang="zh-TW" dirty="0" smtClean="0"/>
              <a:t>　　選擇配偶</a:t>
            </a:r>
            <a:r>
              <a:rPr lang="en-US" altLang="zh-TW" dirty="0" smtClean="0"/>
              <a:t>(to choose a spouse)</a:t>
            </a:r>
            <a:r>
              <a:rPr lang="zh-TW" altLang="zh-TW" dirty="0" smtClean="0"/>
              <a:t>和自由締結婚約</a:t>
            </a:r>
            <a:r>
              <a:rPr lang="en-US" altLang="zh-TW" dirty="0" smtClean="0"/>
              <a:t>(enter freely into marriage)</a:t>
            </a:r>
            <a:r>
              <a:rPr lang="zh-TW" altLang="zh-TW" dirty="0" smtClean="0"/>
              <a:t>的權利對婦女一生以及對其作為人的尊嚴和平等而言是非常重要的。對締約國報告的審查顯示，有些國家基於習俗、宗教信仰或基於某一特殊族群的種族淵源</a:t>
            </a:r>
            <a:r>
              <a:rPr lang="en-US" altLang="zh-TW" dirty="0" smtClean="0"/>
              <a:t>(ethnic origins)</a:t>
            </a:r>
            <a:r>
              <a:rPr lang="zh-TW" altLang="zh-TW" dirty="0" smtClean="0"/>
              <a:t>，允許迫婚或強迫再婚</a:t>
            </a:r>
            <a:r>
              <a:rPr lang="en-US" altLang="zh-TW" dirty="0" smtClean="0"/>
              <a:t>(forced marriages or remarriages)</a:t>
            </a:r>
            <a:r>
              <a:rPr lang="zh-TW" altLang="zh-TW" dirty="0" smtClean="0"/>
              <a:t>。其他一些國家允許以錢財或地位的提升為由安排婦女婚嫁，在另一些國家，婦女則因貧窮所迫而嫁給外國公民以求得經濟上的保障。除了因年幼或與對方有血緣關係</a:t>
            </a:r>
            <a:r>
              <a:rPr lang="en-US" altLang="zh-TW" dirty="0" smtClean="0"/>
              <a:t>(consanguinity)</a:t>
            </a:r>
            <a:r>
              <a:rPr lang="zh-TW" altLang="zh-TW" dirty="0" smtClean="0"/>
              <a:t>等合理的限制條件之外，婦女選擇何時結婚、是否結婚、與誰結婚的權利，必須得到法律的保護。</a:t>
            </a:r>
            <a:r>
              <a:rPr lang="en-US" altLang="zh-TW" dirty="0" smtClean="0"/>
              <a:t>(</a:t>
            </a:r>
            <a:r>
              <a:rPr lang="zh-TW" altLang="zh-TW" dirty="0" smtClean="0"/>
              <a:t>見一般性建議</a:t>
            </a:r>
            <a:r>
              <a:rPr lang="en-US" altLang="zh-TW" dirty="0" smtClean="0"/>
              <a:t>21/16)</a:t>
            </a:r>
            <a:endParaRPr lang="zh-TW" altLang="zh-TW" dirty="0" smtClean="0"/>
          </a:p>
          <a:p>
            <a:pPr eaLnBrk="1" hangingPunct="1">
              <a:spcBef>
                <a:spcPct val="0"/>
              </a:spcBef>
            </a:pPr>
            <a:r>
              <a:rPr lang="zh-TW" altLang="zh-TW" dirty="0" smtClean="0"/>
              <a:t>（三）「在婚姻存續期間以及解除婚姻關係時，有相同的權利和義務」</a:t>
            </a:r>
          </a:p>
          <a:p>
            <a:pPr eaLnBrk="1" hangingPunct="1">
              <a:spcBef>
                <a:spcPct val="0"/>
              </a:spcBef>
            </a:pPr>
            <a:r>
              <a:rPr lang="zh-TW" altLang="zh-TW" dirty="0" smtClean="0"/>
              <a:t>　　許多國家依循普通法之原則</a:t>
            </a:r>
            <a:r>
              <a:rPr lang="en-US" altLang="zh-TW" dirty="0" smtClean="0"/>
              <a:t>(common law principles)</a:t>
            </a:r>
            <a:r>
              <a:rPr lang="zh-TW" altLang="zh-TW" dirty="0" smtClean="0"/>
              <a:t>、宗教法或習慣法</a:t>
            </a:r>
            <a:r>
              <a:rPr lang="en-US" altLang="zh-TW" dirty="0" smtClean="0"/>
              <a:t>(religious or customary law)</a:t>
            </a:r>
            <a:r>
              <a:rPr lang="zh-TW" altLang="zh-TW" dirty="0" smtClean="0"/>
              <a:t>，在其法律制度中規定婚姻配偶雙方的權利和責任。這些與婚姻有關的法律和實踐上的差異對婦女具有廣泛的影響，普遍地限制了她們在婚姻中的平等地位和責任。這種限制往往導致丈夫被賦予一家之主</a:t>
            </a:r>
            <a:r>
              <a:rPr lang="en-US" altLang="zh-TW" dirty="0" smtClean="0"/>
              <a:t>(head of household)</a:t>
            </a:r>
            <a:r>
              <a:rPr lang="zh-TW" altLang="zh-TW" dirty="0" smtClean="0"/>
              <a:t>和主要決策者</a:t>
            </a:r>
            <a:r>
              <a:rPr lang="en-US" altLang="zh-TW" dirty="0" smtClean="0"/>
              <a:t>(primary decision maker)</a:t>
            </a:r>
            <a:r>
              <a:rPr lang="zh-TW" altLang="zh-TW" dirty="0" smtClean="0"/>
              <a:t>的地位，因此與</a:t>
            </a:r>
            <a:r>
              <a:rPr lang="en-US" altLang="zh-TW" dirty="0" smtClean="0"/>
              <a:t>CEDAW</a:t>
            </a:r>
            <a:r>
              <a:rPr lang="zh-TW" altLang="zh-TW" dirty="0" smtClean="0"/>
              <a:t>規定有所牴觸。</a:t>
            </a:r>
            <a:r>
              <a:rPr lang="en-US" altLang="zh-TW" dirty="0" smtClean="0"/>
              <a:t>(</a:t>
            </a:r>
            <a:r>
              <a:rPr lang="zh-TW" altLang="zh-TW" dirty="0" smtClean="0"/>
              <a:t>見一般性建議</a:t>
            </a:r>
            <a:r>
              <a:rPr lang="en-US" altLang="zh-TW" dirty="0" smtClean="0"/>
              <a:t>21/17)</a:t>
            </a:r>
            <a:r>
              <a:rPr lang="zh-TW" altLang="zh-TW" dirty="0" smtClean="0"/>
              <a:t>此外，在許多國家事實上的夫妻</a:t>
            </a:r>
            <a:r>
              <a:rPr lang="en-US" altLang="zh-TW" dirty="0" smtClean="0"/>
              <a:t>(</a:t>
            </a:r>
            <a:r>
              <a:rPr lang="zh-TW" altLang="zh-TW" dirty="0" smtClean="0"/>
              <a:t>伴侶</a:t>
            </a:r>
            <a:r>
              <a:rPr lang="en-US" altLang="zh-TW" dirty="0" smtClean="0"/>
              <a:t>)</a:t>
            </a:r>
            <a:r>
              <a:rPr lang="zh-TW" altLang="zh-TW" dirty="0" smtClean="0"/>
              <a:t>關係</a:t>
            </a:r>
            <a:r>
              <a:rPr lang="en-US" altLang="zh-TW" dirty="0" smtClean="0"/>
              <a:t>(de facto union)</a:t>
            </a:r>
            <a:r>
              <a:rPr lang="zh-TW" altLang="zh-TW" dirty="0" smtClean="0"/>
              <a:t>完全不受到法律的保護，在這種關係中的婦女，應在家庭生活以及其財產權上享有與男性平等的地位。她們在照顧和哺育子女或家庭成員方面應享有與男性平等的權利和責任。</a:t>
            </a:r>
            <a:r>
              <a:rPr lang="en-US" altLang="zh-TW" dirty="0" smtClean="0"/>
              <a:t>(</a:t>
            </a:r>
            <a:r>
              <a:rPr lang="zh-TW" altLang="zh-TW" dirty="0" smtClean="0"/>
              <a:t>見一般性建議</a:t>
            </a:r>
            <a:r>
              <a:rPr lang="en-US" altLang="zh-TW" dirty="0" smtClean="0"/>
              <a:t>21/18)</a:t>
            </a:r>
            <a:endParaRPr lang="zh-TW" altLang="zh-TW" dirty="0" smtClean="0"/>
          </a:p>
          <a:p>
            <a:pPr eaLnBrk="1" hangingPunct="1">
              <a:spcBef>
                <a:spcPct val="0"/>
              </a:spcBef>
            </a:pPr>
            <a:endParaRPr lang="zh-TW" altLang="en-US" dirty="0" smtClean="0"/>
          </a:p>
        </p:txBody>
      </p:sp>
      <p:sp>
        <p:nvSpPr>
          <p:cNvPr id="92164" name="投影片編號版面配置區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181FE43C-FBCB-47EC-970C-B4DEE323657C}" type="slidenum">
              <a:rPr lang="zh-TW" altLang="en-US" smtClean="0"/>
              <a:pPr fontAlgn="base">
                <a:spcBef>
                  <a:spcPct val="0"/>
                </a:spcBef>
                <a:spcAft>
                  <a:spcPct val="0"/>
                </a:spcAft>
                <a:defRPr/>
              </a:pPr>
              <a:t>47</a:t>
            </a:fld>
            <a:endParaRPr lang="zh-TW" altLang="en-US"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投影片圖像版面配置區 1"/>
          <p:cNvSpPr>
            <a:spLocks noGrp="1" noRot="1" noChangeAspect="1" noTextEdit="1"/>
          </p:cNvSpPr>
          <p:nvPr>
            <p:ph type="sldImg"/>
          </p:nvPr>
        </p:nvSpPr>
        <p:spPr bwMode="auto">
          <a:noFill/>
          <a:ln>
            <a:solidFill>
              <a:srgbClr val="000000"/>
            </a:solidFill>
            <a:miter lim="800000"/>
            <a:headEnd/>
            <a:tailEnd/>
          </a:ln>
        </p:spPr>
      </p:sp>
      <p:sp>
        <p:nvSpPr>
          <p:cNvPr id="3" name="備忘稿版面配置區 2"/>
          <p:cNvSpPr>
            <a:spLocks noGrp="1"/>
          </p:cNvSpPr>
          <p:nvPr>
            <p:ph type="body" idx="1"/>
          </p:nvPr>
        </p:nvSpPr>
        <p:spPr/>
        <p:txBody>
          <a:bodyPr>
            <a:normAutofit fontScale="92500" lnSpcReduction="10000"/>
          </a:bodyPr>
          <a:lstStyle/>
          <a:p>
            <a:pPr eaLnBrk="1" fontAlgn="t" hangingPunct="1">
              <a:spcBef>
                <a:spcPts val="0"/>
              </a:spcBef>
              <a:spcAft>
                <a:spcPts val="0"/>
              </a:spcAft>
              <a:defRPr/>
            </a:pPr>
            <a:r>
              <a:rPr lang="zh-TW" altLang="zh-TW" dirty="0" smtClean="0"/>
              <a:t>（四）「作為父母親有相同的權利和義務」</a:t>
            </a:r>
          </a:p>
          <a:p>
            <a:pPr eaLnBrk="1" fontAlgn="auto" hangingPunct="1">
              <a:spcBef>
                <a:spcPts val="0"/>
              </a:spcBef>
              <a:spcAft>
                <a:spcPts val="0"/>
              </a:spcAft>
              <a:defRPr/>
            </a:pPr>
            <a:r>
              <a:rPr lang="zh-TW" altLang="zh-TW" dirty="0" smtClean="0"/>
              <a:t>　　如</a:t>
            </a:r>
            <a:r>
              <a:rPr lang="en-US" altLang="zh-TW" dirty="0" smtClean="0"/>
              <a:t>CEDAW</a:t>
            </a:r>
            <a:r>
              <a:rPr lang="zh-TW" altLang="zh-TW" dirty="0" smtClean="0"/>
              <a:t>第</a:t>
            </a:r>
            <a:r>
              <a:rPr lang="en-US" altLang="zh-TW" dirty="0" smtClean="0"/>
              <a:t>5</a:t>
            </a:r>
            <a:r>
              <a:rPr lang="zh-TW" altLang="zh-TW" dirty="0" smtClean="0"/>
              <a:t>條</a:t>
            </a:r>
            <a:r>
              <a:rPr lang="en-US" altLang="zh-TW" dirty="0" smtClean="0"/>
              <a:t>(b)</a:t>
            </a:r>
            <a:r>
              <a:rPr lang="zh-TW" altLang="zh-TW" dirty="0" smtClean="0"/>
              <a:t>項中所規定的，在照顧、保護以及撫養子女方面，父母應共同分擔責任，《兒童權利公約》</a:t>
            </a:r>
            <a:r>
              <a:rPr lang="en-US" altLang="zh-TW" dirty="0" smtClean="0"/>
              <a:t>(Convention on the Rights of the Child)</a:t>
            </a:r>
            <a:r>
              <a:rPr lang="zh-TW" altLang="zh-TW" dirty="0" smtClean="0"/>
              <a:t>中列入了國際人權法上的「子女最佳利益」</a:t>
            </a:r>
            <a:r>
              <a:rPr lang="en-US" altLang="zh-TW" dirty="0" smtClean="0"/>
              <a:t>(the best interests of the child shall be the paramount consideration)</a:t>
            </a:r>
            <a:r>
              <a:rPr lang="zh-TW" altLang="zh-TW" dirty="0" smtClean="0"/>
              <a:t>原則，而不偏頗父母任何一方的權利與責任，這現在於各國已得到普遍的接受</a:t>
            </a:r>
            <a:r>
              <a:rPr lang="en-US" altLang="zh-TW" dirty="0" smtClean="0"/>
              <a:t>(universally accepted)</a:t>
            </a:r>
            <a:r>
              <a:rPr lang="zh-TW" altLang="zh-TW" dirty="0" smtClean="0"/>
              <a:t>。然而，在實際作法中，一些國家並不遵守給予孩子父母平等地位的原則，特別是在雙方未締結婚姻的情況下，這種結合所生的子女總是未享有與婚生</a:t>
            </a:r>
            <a:r>
              <a:rPr lang="en-US" altLang="zh-TW" dirty="0" smtClean="0"/>
              <a:t>(born in wedlock)</a:t>
            </a:r>
            <a:r>
              <a:rPr lang="zh-TW" altLang="zh-TW" dirty="0" smtClean="0"/>
              <a:t>子女相同的地位，而在父母離婚或分居的情況下，許多父親沒有負起照顧、保護和撫養子女方面的責任。</a:t>
            </a:r>
            <a:r>
              <a:rPr lang="en-US" altLang="zh-TW" dirty="0" smtClean="0"/>
              <a:t>(</a:t>
            </a:r>
            <a:r>
              <a:rPr lang="zh-TW" altLang="zh-TW" dirty="0" smtClean="0"/>
              <a:t>見一般性建議</a:t>
            </a:r>
            <a:r>
              <a:rPr lang="en-US" altLang="zh-TW" dirty="0" smtClean="0"/>
              <a:t>21/19) CEDAW</a:t>
            </a:r>
            <a:r>
              <a:rPr lang="zh-TW" altLang="zh-TW" dirty="0" smtClean="0"/>
              <a:t>所闡述的這些共同分擔的權利和責任應當能夠通過監護</a:t>
            </a:r>
            <a:r>
              <a:rPr lang="en-US" altLang="zh-TW" dirty="0" smtClean="0"/>
              <a:t>(guardianship)</a:t>
            </a:r>
            <a:r>
              <a:rPr lang="zh-TW" altLang="zh-TW" dirty="0" smtClean="0"/>
              <a:t>、看管</a:t>
            </a:r>
            <a:r>
              <a:rPr lang="en-US" altLang="zh-TW" dirty="0" smtClean="0"/>
              <a:t>(</a:t>
            </a:r>
            <a:r>
              <a:rPr lang="en-US" altLang="zh-TW" dirty="0" err="1" smtClean="0"/>
              <a:t>wardship</a:t>
            </a:r>
            <a:r>
              <a:rPr lang="en-US" altLang="zh-TW" dirty="0" smtClean="0"/>
              <a:t>)</a:t>
            </a:r>
            <a:r>
              <a:rPr lang="zh-TW" altLang="zh-TW" dirty="0" smtClean="0"/>
              <a:t>、受託</a:t>
            </a:r>
            <a:r>
              <a:rPr lang="en-US" altLang="zh-TW" dirty="0" smtClean="0"/>
              <a:t>(trusteeship)</a:t>
            </a:r>
            <a:r>
              <a:rPr lang="zh-TW" altLang="zh-TW" dirty="0" smtClean="0"/>
              <a:t>和收養等法律概念依法並酌情得到實施</a:t>
            </a:r>
            <a:r>
              <a:rPr lang="en-US" altLang="zh-TW" dirty="0" smtClean="0"/>
              <a:t>(be enforced at law and as appropriate)</a:t>
            </a:r>
            <a:r>
              <a:rPr lang="zh-TW" altLang="zh-TW" dirty="0" smtClean="0"/>
              <a:t>。締約國應確保其法律規定，不論父母的婚姻狀況如何，也不論他們是否與子女同住，父母雙方平等分擔對子女的權利和責任。</a:t>
            </a:r>
            <a:r>
              <a:rPr lang="en-US" altLang="zh-TW" dirty="0" smtClean="0"/>
              <a:t>(</a:t>
            </a:r>
            <a:r>
              <a:rPr lang="zh-TW" altLang="zh-TW" dirty="0" smtClean="0"/>
              <a:t>見一般性建議</a:t>
            </a:r>
            <a:r>
              <a:rPr lang="en-US" altLang="zh-TW" dirty="0" smtClean="0"/>
              <a:t>21/20)</a:t>
            </a:r>
            <a:endParaRPr lang="zh-TW" altLang="zh-TW" dirty="0" smtClean="0"/>
          </a:p>
          <a:p>
            <a:pPr eaLnBrk="1" fontAlgn="t" hangingPunct="1">
              <a:spcBef>
                <a:spcPts val="0"/>
              </a:spcBef>
              <a:spcAft>
                <a:spcPts val="0"/>
              </a:spcAft>
              <a:defRPr/>
            </a:pPr>
            <a:r>
              <a:rPr lang="zh-TW" altLang="zh-TW" dirty="0" smtClean="0"/>
              <a:t>（五）「有相同的權利自由負責地決定子女人數和生育間隔，並有機會使婦女獲得行使這種權利的知識、教育和方法」</a:t>
            </a:r>
          </a:p>
          <a:p>
            <a:pPr eaLnBrk="1" fontAlgn="auto" hangingPunct="1">
              <a:spcBef>
                <a:spcPts val="0"/>
              </a:spcBef>
              <a:spcAft>
                <a:spcPts val="0"/>
              </a:spcAft>
              <a:defRPr/>
            </a:pPr>
            <a:r>
              <a:rPr lang="zh-TW" altLang="zh-TW" dirty="0" smtClean="0"/>
              <a:t>　　婦女必須生育和哺育子女的責任，影響到其受教育、就業以及其他與個人發展有關的活動，也給婦女帶來了不平等的工作負擔。子女的人數和生育間隔</a:t>
            </a:r>
            <a:r>
              <a:rPr lang="en-US" altLang="zh-TW" dirty="0" smtClean="0"/>
              <a:t>(number and spacing of their children)</a:t>
            </a:r>
            <a:r>
              <a:rPr lang="zh-TW" altLang="zh-TW" dirty="0" smtClean="0"/>
              <a:t>對婦女的生活也會產生同樣的影響，並影響到她們及子女的身心健康，因此婦女有權決定子女的人數和生育間隔。</a:t>
            </a:r>
            <a:r>
              <a:rPr lang="en-US" altLang="zh-TW" dirty="0" smtClean="0"/>
              <a:t>(</a:t>
            </a:r>
            <a:r>
              <a:rPr lang="zh-TW" altLang="zh-TW" dirty="0" smtClean="0"/>
              <a:t>見一般性建議</a:t>
            </a:r>
            <a:r>
              <a:rPr lang="en-US" altLang="zh-TW" dirty="0" smtClean="0"/>
              <a:t>21/21)</a:t>
            </a:r>
            <a:r>
              <a:rPr lang="zh-TW" altLang="zh-TW" dirty="0" smtClean="0"/>
              <a:t>關於是否生養孩子，雖然最好是與配偶或伴侶協商（</a:t>
            </a:r>
            <a:r>
              <a:rPr lang="en-US" altLang="zh-TW" dirty="0" smtClean="0"/>
              <a:t>in consultation with spouse or partner</a:t>
            </a:r>
            <a:r>
              <a:rPr lang="zh-TW" altLang="zh-TW" dirty="0" smtClean="0"/>
              <a:t>）作出決定，但絕不應受到配偶、父母親、伴侶（</a:t>
            </a:r>
            <a:r>
              <a:rPr lang="en-US" altLang="zh-TW" dirty="0" smtClean="0"/>
              <a:t>partner</a:t>
            </a:r>
            <a:r>
              <a:rPr lang="zh-TW" altLang="zh-TW" dirty="0" smtClean="0"/>
              <a:t>）或政府的限制。為了對安全可靠的避孕措施作出知情的決定（</a:t>
            </a:r>
            <a:r>
              <a:rPr lang="en-US" altLang="zh-TW" dirty="0" smtClean="0"/>
              <a:t>informed decision</a:t>
            </a:r>
            <a:r>
              <a:rPr lang="zh-TW" altLang="zh-TW" dirty="0" smtClean="0"/>
              <a:t>）起見，婦女必須獲得有關避孕措施及資訊，並能按照</a:t>
            </a:r>
            <a:r>
              <a:rPr lang="en-US" altLang="zh-TW" dirty="0" smtClean="0"/>
              <a:t>CEDAW</a:t>
            </a:r>
            <a:r>
              <a:rPr lang="zh-TW" altLang="zh-TW" dirty="0" smtClean="0"/>
              <a:t>第</a:t>
            </a:r>
            <a:r>
              <a:rPr lang="en-US" altLang="zh-TW" dirty="0" smtClean="0"/>
              <a:t>10 </a:t>
            </a:r>
            <a:r>
              <a:rPr lang="zh-TW" altLang="zh-TW" dirty="0" smtClean="0"/>
              <a:t>條</a:t>
            </a:r>
            <a:r>
              <a:rPr lang="en-US" altLang="zh-TW" dirty="0" smtClean="0"/>
              <a:t>(h)</a:t>
            </a:r>
            <a:r>
              <a:rPr lang="zh-TW" altLang="zh-TW" dirty="0" smtClean="0"/>
              <a:t>項受性教育和接受計劃生育服務的機會。</a:t>
            </a:r>
            <a:r>
              <a:rPr lang="en-US" altLang="zh-TW" dirty="0" smtClean="0"/>
              <a:t>(</a:t>
            </a:r>
            <a:r>
              <a:rPr lang="zh-TW" altLang="zh-TW" dirty="0" smtClean="0"/>
              <a:t>見一般性建議</a:t>
            </a:r>
            <a:r>
              <a:rPr lang="en-US" altLang="zh-TW" dirty="0" smtClean="0"/>
              <a:t>21/22) </a:t>
            </a:r>
            <a:r>
              <a:rPr lang="zh-TW" altLang="zh-TW" dirty="0" smtClean="0"/>
              <a:t>如果能獲得自願調節生育</a:t>
            </a:r>
            <a:r>
              <a:rPr lang="en-US" altLang="zh-TW" dirty="0" smtClean="0"/>
              <a:t>(voluntary regulation of fertility)</a:t>
            </a:r>
            <a:r>
              <a:rPr lang="zh-TW" altLang="zh-TW" dirty="0" smtClean="0"/>
              <a:t>之免費措施，家庭所有成員的健康、發展和幸福都可獲改善。此外，這種服務還有助於提高人民的總體生活質量和健康，自願調節人口增長</a:t>
            </a:r>
            <a:r>
              <a:rPr lang="en-US" altLang="zh-TW" dirty="0" smtClean="0"/>
              <a:t>(voluntary regulation of population growth)</a:t>
            </a:r>
            <a:r>
              <a:rPr lang="zh-TW" altLang="zh-TW" dirty="0" smtClean="0"/>
              <a:t>可幫助保育環境，取得永續的經濟和社會發展</a:t>
            </a:r>
            <a:r>
              <a:rPr lang="en-US" altLang="zh-TW" dirty="0" smtClean="0"/>
              <a:t>(sustainable economic and social development)</a:t>
            </a:r>
            <a:r>
              <a:rPr lang="zh-TW" altLang="zh-TW" dirty="0" smtClean="0"/>
              <a:t>。</a:t>
            </a:r>
            <a:r>
              <a:rPr lang="en-US" altLang="zh-TW" dirty="0" smtClean="0"/>
              <a:t>(</a:t>
            </a:r>
            <a:r>
              <a:rPr lang="zh-TW" altLang="zh-TW" dirty="0" smtClean="0"/>
              <a:t>見一般性建議</a:t>
            </a:r>
            <a:r>
              <a:rPr lang="en-US" altLang="zh-TW" dirty="0" smtClean="0"/>
              <a:t>21/23)</a:t>
            </a:r>
            <a:endParaRPr lang="zh-TW" altLang="zh-TW" dirty="0" smtClean="0"/>
          </a:p>
          <a:p>
            <a:pPr eaLnBrk="1" fontAlgn="auto" hangingPunct="1">
              <a:spcBef>
                <a:spcPts val="0"/>
              </a:spcBef>
              <a:spcAft>
                <a:spcPts val="0"/>
              </a:spcAft>
              <a:defRPr/>
            </a:pPr>
            <a:endParaRPr lang="zh-TW" altLang="en-US" dirty="0"/>
          </a:p>
        </p:txBody>
      </p:sp>
      <p:sp>
        <p:nvSpPr>
          <p:cNvPr id="93188" name="投影片編號版面配置區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A85489D8-6D2B-4982-9DA5-3D6560B17EB8}" type="slidenum">
              <a:rPr lang="zh-TW" altLang="en-US" smtClean="0"/>
              <a:pPr fontAlgn="base">
                <a:spcBef>
                  <a:spcPct val="0"/>
                </a:spcBef>
                <a:spcAft>
                  <a:spcPct val="0"/>
                </a:spcAft>
                <a:defRPr/>
              </a:pPr>
              <a:t>48</a:t>
            </a:fld>
            <a:endParaRPr lang="zh-TW" altLang="en-US" smtClean="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投影片圖像版面配置區 1"/>
          <p:cNvSpPr>
            <a:spLocks noGrp="1" noRot="1" noChangeAspect="1" noTextEdit="1"/>
          </p:cNvSpPr>
          <p:nvPr>
            <p:ph type="sldImg"/>
          </p:nvPr>
        </p:nvSpPr>
        <p:spPr bwMode="auto">
          <a:noFill/>
          <a:ln>
            <a:solidFill>
              <a:srgbClr val="000000"/>
            </a:solidFill>
            <a:miter lim="800000"/>
            <a:headEnd/>
            <a:tailEnd/>
          </a:ln>
        </p:spPr>
      </p:sp>
      <p:sp>
        <p:nvSpPr>
          <p:cNvPr id="3" name="備忘稿版面配置區 2"/>
          <p:cNvSpPr>
            <a:spLocks noGrp="1"/>
          </p:cNvSpPr>
          <p:nvPr>
            <p:ph type="body" idx="1"/>
          </p:nvPr>
        </p:nvSpPr>
        <p:spPr/>
        <p:txBody>
          <a:bodyPr>
            <a:normAutofit fontScale="70000" lnSpcReduction="20000"/>
          </a:bodyPr>
          <a:lstStyle/>
          <a:p>
            <a:pPr eaLnBrk="1" fontAlgn="auto" hangingPunct="1">
              <a:spcBef>
                <a:spcPts val="0"/>
              </a:spcBef>
              <a:spcAft>
                <a:spcPts val="0"/>
              </a:spcAft>
              <a:defRPr/>
            </a:pPr>
            <a:r>
              <a:rPr lang="zh-TW" altLang="zh-TW" dirty="0" smtClean="0"/>
              <a:t>（六）「夫妻有相同的個人權利，包括選擇姓氏、專業和職業的權利」</a:t>
            </a:r>
          </a:p>
          <a:p>
            <a:pPr eaLnBrk="1" fontAlgn="auto" hangingPunct="1">
              <a:spcBef>
                <a:spcPts val="0"/>
              </a:spcBef>
              <a:spcAft>
                <a:spcPts val="0"/>
              </a:spcAft>
              <a:defRPr/>
            </a:pPr>
            <a:r>
              <a:rPr lang="zh-TW" altLang="zh-TW" dirty="0" smtClean="0"/>
              <a:t>　　穩定的家庭</a:t>
            </a:r>
            <a:r>
              <a:rPr lang="en-US" altLang="zh-TW" dirty="0" smtClean="0"/>
              <a:t>(stable family)</a:t>
            </a:r>
            <a:r>
              <a:rPr lang="zh-TW" altLang="zh-TW" dirty="0" smtClean="0"/>
              <a:t>建立在每一家庭成員之平等、公正和個人的滿足基礎上。配偶雙方必須能夠按照</a:t>
            </a:r>
            <a:r>
              <a:rPr lang="en-US" altLang="zh-TW" dirty="0" smtClean="0"/>
              <a:t>CEDAW</a:t>
            </a:r>
            <a:r>
              <a:rPr lang="zh-TW" altLang="zh-TW" dirty="0" smtClean="0"/>
              <a:t>第</a:t>
            </a:r>
            <a:r>
              <a:rPr lang="en-US" altLang="zh-TW" dirty="0" smtClean="0"/>
              <a:t>11 </a:t>
            </a:r>
            <a:r>
              <a:rPr lang="zh-TW" altLang="zh-TW" dirty="0" smtClean="0"/>
              <a:t>條</a:t>
            </a:r>
            <a:r>
              <a:rPr lang="en-US" altLang="zh-TW" dirty="0" smtClean="0"/>
              <a:t>(a)</a:t>
            </a:r>
            <a:r>
              <a:rPr lang="zh-TW" altLang="zh-TW" dirty="0" smtClean="0"/>
              <a:t>和</a:t>
            </a:r>
            <a:r>
              <a:rPr lang="en-US" altLang="zh-TW" dirty="0" smtClean="0"/>
              <a:t>(c)</a:t>
            </a:r>
            <a:r>
              <a:rPr lang="zh-TW" altLang="zh-TW" dirty="0" smtClean="0"/>
              <a:t>項有權選擇從事適合於自己能力、資歷和抱負</a:t>
            </a:r>
            <a:r>
              <a:rPr lang="en-US" altLang="zh-TW" dirty="0" smtClean="0"/>
              <a:t>(aspirations)</a:t>
            </a:r>
            <a:r>
              <a:rPr lang="zh-TW" altLang="zh-TW" dirty="0" smtClean="0"/>
              <a:t>的職業或工作，同樣地配偶雙方都應有權利選擇自己的姓氏</a:t>
            </a:r>
            <a:r>
              <a:rPr lang="en-US" altLang="zh-TW" dirty="0" smtClean="0"/>
              <a:t>(the right to choose his or her name)</a:t>
            </a:r>
            <a:r>
              <a:rPr lang="zh-TW" altLang="zh-TW" dirty="0" smtClean="0"/>
              <a:t>以保持在社群中個人之特性</a:t>
            </a:r>
            <a:r>
              <a:rPr lang="en-US" altLang="zh-TW" dirty="0" smtClean="0"/>
              <a:t>(individuality)</a:t>
            </a:r>
            <a:r>
              <a:rPr lang="zh-TW" altLang="zh-TW" dirty="0" smtClean="0"/>
              <a:t>及身分</a:t>
            </a:r>
            <a:r>
              <a:rPr lang="en-US" altLang="zh-TW" dirty="0" smtClean="0"/>
              <a:t>(identity)</a:t>
            </a:r>
            <a:r>
              <a:rPr lang="zh-TW" altLang="zh-TW" dirty="0" smtClean="0"/>
              <a:t>，使其有別於其他社會成員。如果法律或習俗迫使婦女因結婚或離婚改變姓氏時，她便被剝奪了</a:t>
            </a:r>
            <a:r>
              <a:rPr lang="en-US" altLang="zh-TW" dirty="0" smtClean="0"/>
              <a:t>(denied)</a:t>
            </a:r>
            <a:r>
              <a:rPr lang="zh-TW" altLang="zh-TW" dirty="0" smtClean="0"/>
              <a:t>此種權利。</a:t>
            </a:r>
            <a:r>
              <a:rPr lang="en-US" altLang="zh-TW" dirty="0" smtClean="0"/>
              <a:t>(</a:t>
            </a:r>
            <a:r>
              <a:rPr lang="zh-TW" altLang="zh-TW" dirty="0" smtClean="0"/>
              <a:t>見一般性建議</a:t>
            </a:r>
            <a:r>
              <a:rPr lang="en-US" altLang="zh-TW" dirty="0" smtClean="0"/>
              <a:t>21/24)</a:t>
            </a:r>
            <a:endParaRPr lang="zh-TW" altLang="zh-TW" dirty="0" smtClean="0"/>
          </a:p>
          <a:p>
            <a:pPr eaLnBrk="1" fontAlgn="t" hangingPunct="1">
              <a:spcBef>
                <a:spcPts val="0"/>
              </a:spcBef>
              <a:spcAft>
                <a:spcPts val="0"/>
              </a:spcAft>
              <a:defRPr/>
            </a:pPr>
            <a:r>
              <a:rPr lang="zh-TW" altLang="zh-TW" dirty="0" smtClean="0"/>
              <a:t>（七）「配偶雙方在財產的所有、取得、經營、管理、享有、處置方面，不論是無償的或是收取價值酬報的，都具有相同的權利」</a:t>
            </a:r>
          </a:p>
          <a:p>
            <a:pPr eaLnBrk="1" fontAlgn="auto" hangingPunct="1">
              <a:spcBef>
                <a:spcPts val="0"/>
              </a:spcBef>
              <a:spcAft>
                <a:spcPts val="0"/>
              </a:spcAft>
              <a:defRPr/>
            </a:pPr>
            <a:r>
              <a:rPr lang="zh-TW" altLang="zh-TW" dirty="0" smtClean="0"/>
              <a:t>　　第</a:t>
            </a:r>
            <a:r>
              <a:rPr lang="en-US" altLang="zh-TW" dirty="0" smtClean="0"/>
              <a:t>15</a:t>
            </a:r>
            <a:r>
              <a:rPr lang="zh-TW" altLang="zh-TW" dirty="0" smtClean="0"/>
              <a:t>條第</a:t>
            </a:r>
            <a:r>
              <a:rPr lang="en-US" altLang="zh-TW" dirty="0" smtClean="0"/>
              <a:t>1 </a:t>
            </a:r>
            <a:r>
              <a:rPr lang="zh-TW" altLang="zh-TW" dirty="0" smtClean="0"/>
              <a:t>款保障男女在法律之前平等，不論其婚姻狀況如何，婦女具有對財產的所有、管理、享有</a:t>
            </a:r>
            <a:r>
              <a:rPr lang="en-US" altLang="zh-TW" dirty="0" smtClean="0"/>
              <a:t>(enjoy)</a:t>
            </a:r>
            <a:r>
              <a:rPr lang="zh-TW" altLang="zh-TW" dirty="0" smtClean="0"/>
              <a:t>和處分</a:t>
            </a:r>
            <a:r>
              <a:rPr lang="en-US" altLang="zh-TW" dirty="0" smtClean="0"/>
              <a:t>(dispose)</a:t>
            </a:r>
            <a:r>
              <a:rPr lang="zh-TW" altLang="zh-TW" dirty="0" smtClean="0"/>
              <a:t>權，這對於婦女享有經濟獨立的權利</a:t>
            </a:r>
            <a:r>
              <a:rPr lang="en-US" altLang="zh-TW" dirty="0" smtClean="0"/>
              <a:t>(woman's right to enjoy financial independence)</a:t>
            </a:r>
            <a:r>
              <a:rPr lang="zh-TW" altLang="zh-TW" dirty="0" smtClean="0"/>
              <a:t>來說，是十分重要的。而在許多國家中，這對於婦女謀取生計的能力（</a:t>
            </a:r>
            <a:r>
              <a:rPr lang="en-US" altLang="zh-TW" dirty="0" smtClean="0"/>
              <a:t>earn a livelihood</a:t>
            </a:r>
            <a:r>
              <a:rPr lang="zh-TW" altLang="zh-TW" dirty="0" smtClean="0"/>
              <a:t>）、以及她及其家庭提供充足的住宅和營養</a:t>
            </a:r>
            <a:r>
              <a:rPr lang="en-US" altLang="zh-TW" dirty="0" smtClean="0"/>
              <a:t>(adequate housing and nutrition)</a:t>
            </a:r>
            <a:r>
              <a:rPr lang="zh-TW" altLang="zh-TW" dirty="0" smtClean="0"/>
              <a:t>而言，是十分關鍵的。</a:t>
            </a:r>
            <a:r>
              <a:rPr lang="en-US" altLang="zh-TW" dirty="0" smtClean="0"/>
              <a:t>(</a:t>
            </a:r>
            <a:r>
              <a:rPr lang="zh-TW" altLang="zh-TW" dirty="0" smtClean="0"/>
              <a:t>見一般性建議</a:t>
            </a:r>
            <a:r>
              <a:rPr lang="en-US" altLang="zh-TW" dirty="0" smtClean="0"/>
              <a:t>21/26)</a:t>
            </a:r>
            <a:endParaRPr lang="zh-TW" altLang="zh-TW" dirty="0" smtClean="0"/>
          </a:p>
          <a:p>
            <a:pPr eaLnBrk="1" fontAlgn="auto" hangingPunct="1">
              <a:spcBef>
                <a:spcPts val="0"/>
              </a:spcBef>
              <a:spcAft>
                <a:spcPts val="0"/>
              </a:spcAft>
              <a:defRPr/>
            </a:pPr>
            <a:r>
              <a:rPr lang="zh-TW" altLang="zh-TW" dirty="0" smtClean="0"/>
              <a:t>　　國家如實施土地改革方案</a:t>
            </a:r>
            <a:r>
              <a:rPr lang="en-US" altLang="zh-TW" dirty="0" smtClean="0"/>
              <a:t>(programme of agrarian reform)</a:t>
            </a:r>
            <a:r>
              <a:rPr lang="zh-TW" altLang="zh-TW" dirty="0" smtClean="0"/>
              <a:t>或重新分配土地，婦女不論其婚姻狀況如何，應享有與男性平等地分享這種重新分配土地</a:t>
            </a:r>
            <a:r>
              <a:rPr lang="en-US" altLang="zh-TW" dirty="0" smtClean="0"/>
              <a:t>(redistributed land)</a:t>
            </a:r>
            <a:r>
              <a:rPr lang="zh-TW" altLang="zh-TW" dirty="0" smtClean="0"/>
              <a:t>的權利。</a:t>
            </a:r>
            <a:r>
              <a:rPr lang="en-US" altLang="zh-TW" dirty="0" smtClean="0"/>
              <a:t>(</a:t>
            </a:r>
            <a:r>
              <a:rPr lang="zh-TW" altLang="zh-TW" dirty="0" smtClean="0"/>
              <a:t>見一般性建議</a:t>
            </a:r>
            <a:r>
              <a:rPr lang="en-US" altLang="zh-TW" dirty="0" smtClean="0"/>
              <a:t>21/27)</a:t>
            </a:r>
            <a:endParaRPr lang="zh-TW" altLang="zh-TW" dirty="0" smtClean="0"/>
          </a:p>
          <a:p>
            <a:pPr eaLnBrk="1" fontAlgn="auto" hangingPunct="1">
              <a:spcBef>
                <a:spcPts val="0"/>
              </a:spcBef>
              <a:spcAft>
                <a:spcPts val="0"/>
              </a:spcAft>
              <a:defRPr/>
            </a:pPr>
            <a:r>
              <a:rPr lang="en-US" altLang="zh-TW" dirty="0" smtClean="0"/>
              <a:t>1.</a:t>
            </a:r>
            <a:r>
              <a:rPr lang="zh-TW" altLang="zh-TW" dirty="0" smtClean="0"/>
              <a:t>婚姻財產</a:t>
            </a:r>
          </a:p>
          <a:p>
            <a:pPr eaLnBrk="1" fontAlgn="auto" hangingPunct="1">
              <a:spcBef>
                <a:spcPts val="0"/>
              </a:spcBef>
              <a:spcAft>
                <a:spcPts val="0"/>
              </a:spcAft>
              <a:defRPr/>
            </a:pPr>
            <a:r>
              <a:rPr lang="zh-TW" altLang="zh-TW" dirty="0" smtClean="0"/>
              <a:t>　　一些國家不承認婦女在婚姻存續期間或事實上夫妻</a:t>
            </a:r>
            <a:r>
              <a:rPr lang="en-US" altLang="zh-TW" dirty="0" smtClean="0"/>
              <a:t>(</a:t>
            </a:r>
            <a:r>
              <a:rPr lang="zh-TW" altLang="zh-TW" dirty="0" smtClean="0"/>
              <a:t>伴侶</a:t>
            </a:r>
            <a:r>
              <a:rPr lang="en-US" altLang="zh-TW" dirty="0" smtClean="0"/>
              <a:t>)</a:t>
            </a:r>
            <a:r>
              <a:rPr lang="zh-TW" altLang="zh-TW" dirty="0" smtClean="0"/>
              <a:t>關係之存續期間以及在婚姻或關係結束後，享有同丈夫平等分配財產的權利。許多國家承認這一權利，但婦女行使這一權利的實際能力可能受到法律先例或習俗</a:t>
            </a:r>
            <a:r>
              <a:rPr lang="en-US" altLang="zh-TW" dirty="0" smtClean="0"/>
              <a:t>(legal precedent or custom)</a:t>
            </a:r>
            <a:r>
              <a:rPr lang="zh-TW" altLang="zh-TW" dirty="0" smtClean="0"/>
              <a:t>的限制。</a:t>
            </a:r>
            <a:r>
              <a:rPr lang="en-US" altLang="zh-TW" dirty="0" smtClean="0"/>
              <a:t>(</a:t>
            </a:r>
            <a:r>
              <a:rPr lang="zh-TW" altLang="zh-TW" dirty="0" smtClean="0"/>
              <a:t>見一般性建議</a:t>
            </a:r>
            <a:r>
              <a:rPr lang="en-US" altLang="zh-TW" dirty="0" smtClean="0"/>
              <a:t>21/30) </a:t>
            </a:r>
            <a:r>
              <a:rPr lang="zh-TW" altLang="zh-TW" dirty="0" smtClean="0"/>
              <a:t>任何法律或習俗規定在婚姻或事實上夫妻</a:t>
            </a:r>
            <a:r>
              <a:rPr lang="en-US" altLang="zh-TW" dirty="0" smtClean="0"/>
              <a:t>(</a:t>
            </a:r>
            <a:r>
              <a:rPr lang="zh-TW" altLang="zh-TW" dirty="0" smtClean="0"/>
              <a:t>伴侶</a:t>
            </a:r>
            <a:r>
              <a:rPr lang="en-US" altLang="zh-TW" dirty="0" smtClean="0"/>
              <a:t>)</a:t>
            </a:r>
            <a:r>
              <a:rPr lang="zh-TW" altLang="zh-TW" dirty="0" smtClean="0"/>
              <a:t>關係結束時、或在親屬死亡時，給予男性較多的財產權，這都是性別歧視。這些關係消滅之後的財產分配，會對婦女離婚後、在負擔她自己或其家庭、以及作為獨立個人尊嚴的實際生活能力，產生嚴重的影響。認為男性有撫養婦女和孩童的完全責任，並且認為會忠實地履行此一責任，是這一種有問題的假定，而根據這種假定而在財產分配上有差別待遇，顯然是不切實際的。</a:t>
            </a:r>
            <a:r>
              <a:rPr lang="en-US" altLang="zh-TW" dirty="0" smtClean="0"/>
              <a:t>(</a:t>
            </a:r>
            <a:r>
              <a:rPr lang="zh-TW" altLang="zh-TW" dirty="0" smtClean="0"/>
              <a:t>見一般性建議</a:t>
            </a:r>
            <a:r>
              <a:rPr lang="en-US" altLang="zh-TW" dirty="0" smtClean="0"/>
              <a:t>21/28)</a:t>
            </a:r>
            <a:r>
              <a:rPr lang="zh-TW" altLang="zh-TW" dirty="0" smtClean="0"/>
              <a:t>即便法律賦予婦女分配財產的權利，婦女在婚姻期間或離婚時擁有的財產可能仍由男性管理。在許多國家，包括存在共同財產制</a:t>
            </a:r>
            <a:r>
              <a:rPr lang="en-US" altLang="zh-TW" dirty="0" smtClean="0"/>
              <a:t>(community-property)</a:t>
            </a:r>
            <a:r>
              <a:rPr lang="zh-TW" altLang="zh-TW" dirty="0" smtClean="0"/>
              <a:t>的國家，往往沒有法律明文規定，要求在買賣或處分雙方在婚姻或事實上的關係期間所擁有的財產時，必須徵求女方的意見，這限制了婦女處分財產的權利或在處分後之收益的權利。</a:t>
            </a:r>
            <a:r>
              <a:rPr lang="en-US" altLang="zh-TW" dirty="0" smtClean="0"/>
              <a:t>(</a:t>
            </a:r>
            <a:r>
              <a:rPr lang="zh-TW" altLang="zh-TW" dirty="0" smtClean="0"/>
              <a:t>見一般性建議</a:t>
            </a:r>
            <a:r>
              <a:rPr lang="en-US" altLang="zh-TW" dirty="0" smtClean="0"/>
              <a:t>21/31)</a:t>
            </a:r>
            <a:endParaRPr lang="zh-TW" altLang="zh-TW" dirty="0" smtClean="0"/>
          </a:p>
          <a:p>
            <a:pPr eaLnBrk="1" fontAlgn="auto" hangingPunct="1">
              <a:spcBef>
                <a:spcPts val="0"/>
              </a:spcBef>
              <a:spcAft>
                <a:spcPts val="0"/>
              </a:spcAft>
              <a:defRPr/>
            </a:pPr>
            <a:r>
              <a:rPr lang="zh-TW" altLang="zh-TW" dirty="0" smtClean="0"/>
              <a:t>　　有些國家在分配婚姻財產時，較強調婚姻期間對婚姻財產的經濟貢獻</a:t>
            </a:r>
            <a:r>
              <a:rPr lang="en-US" altLang="zh-TW" dirty="0" smtClean="0"/>
              <a:t>(financial contributions)</a:t>
            </a:r>
            <a:r>
              <a:rPr lang="zh-TW" altLang="zh-TW" dirty="0" smtClean="0"/>
              <a:t>，而輕視諸如哺育子女、照顧老年親屬以及從事家務等其他非財產之貢獻。但通常正是妻子的這種非經濟貢獻</a:t>
            </a:r>
            <a:r>
              <a:rPr lang="en-US" altLang="zh-TW" dirty="0" smtClean="0"/>
              <a:t>(contributions of a non-financial nature)</a:t>
            </a:r>
            <a:r>
              <a:rPr lang="zh-TW" altLang="zh-TW" dirty="0" smtClean="0"/>
              <a:t>，才使得丈夫得以掙取收入、增加資產。</a:t>
            </a:r>
            <a:r>
              <a:rPr lang="en-US" altLang="zh-TW" dirty="0" smtClean="0"/>
              <a:t>CEDAW</a:t>
            </a:r>
            <a:r>
              <a:rPr lang="zh-TW" altLang="zh-TW" dirty="0" smtClean="0"/>
              <a:t>委員會認為對經濟貢獻和非經濟貢獻應同等看重。</a:t>
            </a:r>
            <a:r>
              <a:rPr lang="en-US" altLang="zh-TW" dirty="0" smtClean="0"/>
              <a:t>(</a:t>
            </a:r>
            <a:r>
              <a:rPr lang="zh-TW" altLang="zh-TW" dirty="0" smtClean="0"/>
              <a:t>見一般性建議</a:t>
            </a:r>
            <a:r>
              <a:rPr lang="en-US" altLang="zh-TW" dirty="0" smtClean="0"/>
              <a:t>21/32) </a:t>
            </a:r>
            <a:r>
              <a:rPr lang="zh-TW" altLang="zh-TW" dirty="0" smtClean="0"/>
              <a:t>有許多國家，在法律上對待事實上夫妻之同居共財期間所積累之財產分配額，常不同於婚姻關係所獲得的財產。在這種伴侶關係終止時，女方總是比男方獲得較少的財產分配數額，因此</a:t>
            </a:r>
            <a:r>
              <a:rPr lang="en-US" altLang="zh-TW" dirty="0" smtClean="0"/>
              <a:t>CEDAW</a:t>
            </a:r>
            <a:r>
              <a:rPr lang="zh-TW" altLang="zh-TW" dirty="0" smtClean="0"/>
              <a:t>委員會建議應廢除或制止</a:t>
            </a:r>
            <a:r>
              <a:rPr lang="en-US" altLang="zh-TW" dirty="0" smtClean="0"/>
              <a:t>(revoked and discouraged)</a:t>
            </a:r>
            <a:r>
              <a:rPr lang="zh-TW" altLang="zh-TW" dirty="0" smtClean="0"/>
              <a:t>以已婚或未婚歧視婦女於伴侶關係之財產分配數額的法律與習俗。</a:t>
            </a:r>
            <a:r>
              <a:rPr lang="en-US" altLang="zh-TW" dirty="0" smtClean="0"/>
              <a:t>(</a:t>
            </a:r>
            <a:r>
              <a:rPr lang="zh-TW" altLang="zh-TW" dirty="0" smtClean="0"/>
              <a:t>見一般性建議</a:t>
            </a:r>
            <a:r>
              <a:rPr lang="en-US" altLang="zh-TW" dirty="0" smtClean="0"/>
              <a:t>21/33)</a:t>
            </a:r>
            <a:endParaRPr lang="zh-TW" altLang="zh-TW" dirty="0" smtClean="0"/>
          </a:p>
          <a:p>
            <a:pPr eaLnBrk="1" fontAlgn="auto" hangingPunct="1">
              <a:spcBef>
                <a:spcPts val="0"/>
              </a:spcBef>
              <a:spcAft>
                <a:spcPts val="0"/>
              </a:spcAft>
              <a:defRPr/>
            </a:pPr>
            <a:r>
              <a:rPr lang="en-US" altLang="zh-TW" dirty="0" smtClean="0"/>
              <a:t>2.</a:t>
            </a:r>
            <a:r>
              <a:rPr lang="zh-TW" altLang="zh-TW" dirty="0" smtClean="0"/>
              <a:t>繼承權</a:t>
            </a:r>
          </a:p>
          <a:p>
            <a:pPr eaLnBrk="1" fontAlgn="auto" hangingPunct="1">
              <a:spcBef>
                <a:spcPts val="0"/>
              </a:spcBef>
              <a:spcAft>
                <a:spcPts val="0"/>
              </a:spcAft>
              <a:defRPr/>
            </a:pPr>
            <a:r>
              <a:rPr lang="zh-TW" altLang="zh-TW" dirty="0" smtClean="0"/>
              <a:t>　　締約國的報告應按照</a:t>
            </a:r>
            <a:r>
              <a:rPr lang="en-US" altLang="zh-TW" dirty="0" smtClean="0"/>
              <a:t>CEDAW</a:t>
            </a:r>
            <a:r>
              <a:rPr lang="zh-TW" altLang="zh-TW" dirty="0" smtClean="0"/>
              <a:t>和經濟及社會理事會第</a:t>
            </a:r>
            <a:r>
              <a:rPr lang="en-US" altLang="zh-TW" dirty="0" smtClean="0"/>
              <a:t>884 D(XXXIV)</a:t>
            </a:r>
            <a:r>
              <a:rPr lang="zh-TW" altLang="zh-TW" dirty="0" smtClean="0"/>
              <a:t>號決議的規定，記載針對與影響婦女地位的繼承權法有關的法規或習俗規定所作的評論意見，該決議曾建議各國確保與被繼承人具有同樣親屬關係</a:t>
            </a:r>
            <a:r>
              <a:rPr lang="en-US" altLang="zh-TW" dirty="0" smtClean="0"/>
              <a:t>(</a:t>
            </a:r>
            <a:r>
              <a:rPr lang="zh-TW" altLang="zh-TW" dirty="0" smtClean="0"/>
              <a:t>親等相同</a:t>
            </a:r>
            <a:r>
              <a:rPr lang="en-US" altLang="zh-TW" dirty="0" smtClean="0"/>
              <a:t>)(in the same degree of relationship to a deceased)</a:t>
            </a:r>
            <a:r>
              <a:rPr lang="zh-TW" altLang="zh-TW" dirty="0" smtClean="0"/>
              <a:t>的男性和女性應有權分享遺產，在繼承順序中具有同等地位。</a:t>
            </a:r>
            <a:r>
              <a:rPr lang="en-US" altLang="zh-TW" dirty="0" smtClean="0"/>
              <a:t>(</a:t>
            </a:r>
            <a:r>
              <a:rPr lang="zh-TW" altLang="zh-TW" dirty="0" smtClean="0"/>
              <a:t>見一般性建議</a:t>
            </a:r>
            <a:r>
              <a:rPr lang="en-US" altLang="zh-TW" dirty="0" smtClean="0"/>
              <a:t>21/34)</a:t>
            </a:r>
            <a:endParaRPr lang="zh-TW" altLang="zh-TW" dirty="0" smtClean="0"/>
          </a:p>
          <a:p>
            <a:pPr eaLnBrk="1" fontAlgn="auto" hangingPunct="1">
              <a:spcBef>
                <a:spcPts val="0"/>
              </a:spcBef>
              <a:spcAft>
                <a:spcPts val="0"/>
              </a:spcAft>
              <a:defRPr/>
            </a:pPr>
            <a:r>
              <a:rPr lang="zh-TW" altLang="zh-TW" dirty="0" smtClean="0"/>
              <a:t>　　許多國家有關繼承權和財產的法律和實際做法導致了對婦女的嚴重歧視。 這一不公平的待遇使得婦女在丈夫或父親死後所獲的財產，比鰥夫</a:t>
            </a:r>
            <a:r>
              <a:rPr lang="en-US" altLang="zh-TW" dirty="0" smtClean="0"/>
              <a:t>(widower)</a:t>
            </a:r>
            <a:r>
              <a:rPr lang="zh-TW" altLang="zh-TW" dirty="0" smtClean="0"/>
              <a:t>或兒子在這種情況下所獲的財產份額小。在一些情況下，婦女只獲得有限的和受控制的權利，只能從死者的財產中獲得收入。寡婦</a:t>
            </a:r>
            <a:r>
              <a:rPr lang="en-US" altLang="zh-TW" dirty="0" smtClean="0"/>
              <a:t>(widows)</a:t>
            </a:r>
            <a:r>
              <a:rPr lang="zh-TW" altLang="zh-TW" dirty="0" smtClean="0"/>
              <a:t>的繼承權往往不能反映在婚姻期間夫妻應獲得平等擁有財產權的原則</a:t>
            </a:r>
            <a:r>
              <a:rPr lang="en-US" altLang="zh-TW" dirty="0" smtClean="0"/>
              <a:t>(the principles of equal ownership of property)</a:t>
            </a:r>
            <a:r>
              <a:rPr lang="zh-TW" altLang="zh-TW" dirty="0" smtClean="0"/>
              <a:t>。這種規定與</a:t>
            </a:r>
            <a:r>
              <a:rPr lang="en-US" altLang="zh-TW" dirty="0" smtClean="0"/>
              <a:t>CEDAW</a:t>
            </a:r>
            <a:r>
              <a:rPr lang="zh-TW" altLang="zh-TW" dirty="0" smtClean="0"/>
              <a:t>相牴觸，應予廢止。</a:t>
            </a:r>
            <a:r>
              <a:rPr lang="en-US" altLang="zh-TW" dirty="0" smtClean="0"/>
              <a:t>(</a:t>
            </a:r>
            <a:r>
              <a:rPr lang="zh-TW" altLang="zh-TW" dirty="0" smtClean="0"/>
              <a:t>見一般性建議</a:t>
            </a:r>
            <a:r>
              <a:rPr lang="en-US" altLang="zh-TW" dirty="0" smtClean="0"/>
              <a:t>21/35)</a:t>
            </a:r>
            <a:endParaRPr lang="zh-TW" altLang="zh-TW" dirty="0" smtClean="0"/>
          </a:p>
          <a:p>
            <a:pPr eaLnBrk="1" fontAlgn="auto" hangingPunct="1">
              <a:spcBef>
                <a:spcPts val="0"/>
              </a:spcBef>
              <a:spcAft>
                <a:spcPts val="0"/>
              </a:spcAft>
              <a:defRPr/>
            </a:pPr>
            <a:endParaRPr lang="zh-TW" altLang="en-US" dirty="0"/>
          </a:p>
        </p:txBody>
      </p:sp>
      <p:sp>
        <p:nvSpPr>
          <p:cNvPr id="94212" name="投影片編號版面配置區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991BDD81-34F9-4377-BC55-CECF7891924D}" type="slidenum">
              <a:rPr lang="zh-TW" altLang="en-US" smtClean="0"/>
              <a:pPr fontAlgn="base">
                <a:spcBef>
                  <a:spcPct val="0"/>
                </a:spcBef>
                <a:spcAft>
                  <a:spcPct val="0"/>
                </a:spcAft>
                <a:defRPr/>
              </a:pPr>
              <a:t>49</a:t>
            </a:fld>
            <a:endParaRPr lang="zh-TW" altLang="en-US" smtClean="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投影片圖像版面配置區 1"/>
          <p:cNvSpPr>
            <a:spLocks noGrp="1" noRot="1" noChangeAspect="1" noTextEdit="1"/>
          </p:cNvSpPr>
          <p:nvPr>
            <p:ph type="sldImg"/>
          </p:nvPr>
        </p:nvSpPr>
        <p:spPr bwMode="auto">
          <a:noFill/>
          <a:ln>
            <a:solidFill>
              <a:srgbClr val="000000"/>
            </a:solidFill>
            <a:miter lim="800000"/>
            <a:headEnd/>
            <a:tailEnd/>
          </a:ln>
        </p:spPr>
      </p:sp>
      <p:sp>
        <p:nvSpPr>
          <p:cNvPr id="104451" name="備忘稿版面配置區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zh-TW" altLang="zh-TW" dirty="0" smtClean="0"/>
              <a:t>（八）「結婚最低年齡」</a:t>
            </a:r>
          </a:p>
          <a:p>
            <a:pPr eaLnBrk="1" hangingPunct="1">
              <a:spcBef>
                <a:spcPct val="0"/>
              </a:spcBef>
            </a:pPr>
            <a:r>
              <a:rPr lang="zh-TW" altLang="zh-TW" dirty="0" smtClean="0"/>
              <a:t>　　</a:t>
            </a:r>
            <a:r>
              <a:rPr lang="en-US" altLang="zh-TW" dirty="0" smtClean="0"/>
              <a:t>CEDAW</a:t>
            </a:r>
            <a:r>
              <a:rPr lang="zh-TW" altLang="zh-TW" dirty="0" smtClean="0"/>
              <a:t>第</a:t>
            </a:r>
            <a:r>
              <a:rPr lang="en-US" altLang="zh-TW" dirty="0" smtClean="0"/>
              <a:t>16 </a:t>
            </a:r>
            <a:r>
              <a:rPr lang="zh-TW" altLang="zh-TW" dirty="0" smtClean="0"/>
              <a:t>條第</a:t>
            </a:r>
            <a:r>
              <a:rPr lang="en-US" altLang="zh-TW" dirty="0" smtClean="0"/>
              <a:t>2 </a:t>
            </a:r>
            <a:r>
              <a:rPr lang="zh-TW" altLang="zh-TW" dirty="0" smtClean="0"/>
              <a:t>項和《兒童權利公約》均規定防止締約國允許未成年者結婚或使這種婚姻生效。根據《兒童權利公約》「兒童係指</a:t>
            </a:r>
            <a:r>
              <a:rPr lang="en-US" altLang="zh-TW" dirty="0" smtClean="0"/>
              <a:t>18 </a:t>
            </a:r>
            <a:r>
              <a:rPr lang="zh-TW" altLang="zh-TW" dirty="0" smtClean="0"/>
              <a:t>歲以下的任何人，除非對其適用之法律規定成年</a:t>
            </a:r>
            <a:r>
              <a:rPr lang="en-US" altLang="zh-TW" dirty="0" smtClean="0"/>
              <a:t>(majority)</a:t>
            </a:r>
            <a:r>
              <a:rPr lang="zh-TW" altLang="zh-TW" dirty="0" smtClean="0"/>
              <a:t>年齡低於</a:t>
            </a:r>
            <a:r>
              <a:rPr lang="en-US" altLang="zh-TW" dirty="0" smtClean="0"/>
              <a:t>18 </a:t>
            </a:r>
            <a:r>
              <a:rPr lang="zh-TW" altLang="zh-TW" dirty="0" smtClean="0"/>
              <a:t>歲」。 儘管有此定義並且注意到《維也納宣言》</a:t>
            </a:r>
            <a:r>
              <a:rPr lang="en-US" altLang="zh-TW" dirty="0" smtClean="0"/>
              <a:t>(Vienna Declaration)</a:t>
            </a:r>
            <a:r>
              <a:rPr lang="zh-TW" altLang="zh-TW" dirty="0" smtClean="0"/>
              <a:t>的規定，</a:t>
            </a:r>
            <a:r>
              <a:rPr lang="en-US" altLang="zh-TW" dirty="0" smtClean="0"/>
              <a:t>CEDAW</a:t>
            </a:r>
            <a:r>
              <a:rPr lang="zh-TW" altLang="zh-TW" dirty="0" smtClean="0"/>
              <a:t>委員會仍認為男女結婚的最低年齡都應為</a:t>
            </a:r>
            <a:r>
              <a:rPr lang="en-US" altLang="zh-TW" dirty="0" smtClean="0"/>
              <a:t>18 </a:t>
            </a:r>
            <a:r>
              <a:rPr lang="zh-TW" altLang="zh-TW" dirty="0" smtClean="0"/>
              <a:t>歲。 男女結婚時承擔重要的責任，因此不應准許他們未達到成年和取得充分行為能力</a:t>
            </a:r>
            <a:r>
              <a:rPr lang="en-US" altLang="zh-TW" dirty="0" smtClean="0"/>
              <a:t>(full maturity and capacity to act)</a:t>
            </a:r>
            <a:r>
              <a:rPr lang="zh-TW" altLang="zh-TW" dirty="0" smtClean="0"/>
              <a:t>之前結婚。根據世界衛生組織的觀點，未成年人、特別是女童結婚生小孩，對其健康會有不利影響，同時妨礙其學業教育，她們的經濟自立也會受到限制</a:t>
            </a:r>
            <a:r>
              <a:rPr lang="en-US" altLang="zh-TW" dirty="0" smtClean="0"/>
              <a:t>(</a:t>
            </a:r>
            <a:r>
              <a:rPr lang="zh-TW" altLang="zh-TW" dirty="0" smtClean="0"/>
              <a:t>見一般性建議</a:t>
            </a:r>
            <a:r>
              <a:rPr lang="en-US" altLang="zh-TW" dirty="0" smtClean="0"/>
              <a:t>21/36)</a:t>
            </a:r>
            <a:r>
              <a:rPr lang="zh-TW" altLang="zh-TW" dirty="0" smtClean="0"/>
              <a:t>。這不僅影響婦女個人，還限制她們的能力發展和獨立性，減少她們就業機會，從而對其家庭和社區都有不利影響。</a:t>
            </a:r>
            <a:r>
              <a:rPr lang="en-US" altLang="zh-TW" dirty="0" smtClean="0"/>
              <a:t>(</a:t>
            </a:r>
            <a:r>
              <a:rPr lang="zh-TW" altLang="zh-TW" dirty="0" smtClean="0"/>
              <a:t>見一般性建議</a:t>
            </a:r>
            <a:r>
              <a:rPr lang="en-US" altLang="zh-TW" dirty="0" smtClean="0"/>
              <a:t>21/37)</a:t>
            </a:r>
            <a:endParaRPr lang="zh-TW" altLang="zh-TW" dirty="0" smtClean="0"/>
          </a:p>
          <a:p>
            <a:pPr eaLnBrk="1" hangingPunct="1">
              <a:spcBef>
                <a:spcPct val="0"/>
              </a:spcBef>
            </a:pPr>
            <a:r>
              <a:rPr lang="zh-TW" altLang="zh-TW" dirty="0" smtClean="0"/>
              <a:t>　　締約國還應要求所有婚姻必須登記</a:t>
            </a:r>
            <a:r>
              <a:rPr lang="en-US" altLang="zh-TW" dirty="0" smtClean="0"/>
              <a:t>(registration)</a:t>
            </a:r>
            <a:r>
              <a:rPr lang="zh-TW" altLang="zh-TW" dirty="0" smtClean="0"/>
              <a:t>，不論是根據民法或是根據習俗或宗教法締結的。這樣，國家就能夠確保遵守</a:t>
            </a:r>
            <a:r>
              <a:rPr lang="en-US" altLang="zh-TW" dirty="0" smtClean="0"/>
              <a:t>CEDAW</a:t>
            </a:r>
            <a:r>
              <a:rPr lang="zh-TW" altLang="zh-TW" dirty="0" smtClean="0"/>
              <a:t>的規定，並規定配偶雙方平等、婚姻最低年齡</a:t>
            </a:r>
            <a:r>
              <a:rPr lang="en-US" altLang="zh-TW" dirty="0" smtClean="0"/>
              <a:t>(minimum age for marriage)</a:t>
            </a:r>
            <a:r>
              <a:rPr lang="zh-TW" altLang="zh-TW" dirty="0" smtClean="0"/>
              <a:t>、禁止重婚或一夫多妻</a:t>
            </a:r>
            <a:r>
              <a:rPr lang="en-US" altLang="zh-TW" dirty="0" smtClean="0"/>
              <a:t>(prohibition of bigamy and polygamy)</a:t>
            </a:r>
            <a:r>
              <a:rPr lang="zh-TW" altLang="zh-TW" dirty="0" smtClean="0"/>
              <a:t>、並保護兒童的權利。</a:t>
            </a:r>
            <a:r>
              <a:rPr lang="en-US" altLang="zh-TW" dirty="0" smtClean="0"/>
              <a:t>(</a:t>
            </a:r>
            <a:r>
              <a:rPr lang="zh-TW" altLang="zh-TW" dirty="0" smtClean="0"/>
              <a:t>見一般性建議</a:t>
            </a:r>
            <a:r>
              <a:rPr lang="en-US" altLang="zh-TW" dirty="0" smtClean="0"/>
              <a:t>21/39)</a:t>
            </a:r>
            <a:r>
              <a:rPr lang="zh-TW" altLang="zh-TW" dirty="0" smtClean="0"/>
              <a:t>一些國家規定了男女不同的最低結婚年齡，這種規定不正確地假定，婦女的心智發展速度與男性不同，或者她們結婚時的生理的心智發展無關重要，這些規定應予廢除。在其他一些國家，少女婚配或由其家人為其作主締婚是許可的。這種措施不僅與</a:t>
            </a:r>
            <a:r>
              <a:rPr lang="en-US" altLang="zh-TW" dirty="0" smtClean="0"/>
              <a:t>CEDAW</a:t>
            </a:r>
            <a:r>
              <a:rPr lang="zh-TW" altLang="zh-TW" dirty="0" smtClean="0"/>
              <a:t>規定相牴觸，而且損害了婦女自由選擇配偶的權利。</a:t>
            </a:r>
            <a:r>
              <a:rPr lang="en-US" altLang="zh-TW" dirty="0" smtClean="0"/>
              <a:t>(</a:t>
            </a:r>
            <a:r>
              <a:rPr lang="zh-TW" altLang="zh-TW" dirty="0" smtClean="0"/>
              <a:t>見一般性建議</a:t>
            </a:r>
            <a:r>
              <a:rPr lang="en-US" altLang="zh-TW" dirty="0" smtClean="0"/>
              <a:t>21/38)</a:t>
            </a:r>
            <a:endParaRPr lang="zh-TW" altLang="zh-TW" dirty="0" smtClean="0"/>
          </a:p>
          <a:p>
            <a:pPr eaLnBrk="1" hangingPunct="1">
              <a:spcBef>
                <a:spcPct val="0"/>
              </a:spcBef>
            </a:pPr>
            <a:endParaRPr lang="zh-TW" altLang="en-US" dirty="0" smtClean="0"/>
          </a:p>
        </p:txBody>
      </p:sp>
      <p:sp>
        <p:nvSpPr>
          <p:cNvPr id="95236" name="投影片編號版面配置區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0F202199-11F5-4DE4-967D-6457F8507FC6}" type="slidenum">
              <a:rPr lang="zh-TW" altLang="en-US" smtClean="0"/>
              <a:pPr fontAlgn="base">
                <a:spcBef>
                  <a:spcPct val="0"/>
                </a:spcBef>
                <a:spcAft>
                  <a:spcPct val="0"/>
                </a:spcAft>
                <a:defRPr/>
              </a:pPr>
              <a:t>50</a:t>
            </a:fld>
            <a:endParaRPr lang="zh-TW" alt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normAutofit/>
          </a:bodyPr>
          <a:lstStyle/>
          <a:p>
            <a:endParaRPr lang="zh-TW" altLang="en-US" dirty="0"/>
          </a:p>
        </p:txBody>
      </p:sp>
      <p:sp>
        <p:nvSpPr>
          <p:cNvPr id="4" name="投影片編號版面配置區 3"/>
          <p:cNvSpPr>
            <a:spLocks noGrp="1"/>
          </p:cNvSpPr>
          <p:nvPr>
            <p:ph type="sldNum" sz="quarter" idx="10"/>
          </p:nvPr>
        </p:nvSpPr>
        <p:spPr/>
        <p:txBody>
          <a:bodyPr/>
          <a:lstStyle/>
          <a:p>
            <a:pPr>
              <a:defRPr/>
            </a:pPr>
            <a:fld id="{550A69DC-8D0F-463A-BF56-3679C2E3DE1D}" type="slidenum">
              <a:rPr lang="zh-TW" altLang="en-US" smtClean="0"/>
              <a:pPr>
                <a:defRPr/>
              </a:pPr>
              <a:t>4</a:t>
            </a:fld>
            <a:endParaRPr lang="zh-TW"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normAutofit/>
          </a:bodyPr>
          <a:lstStyle/>
          <a:p>
            <a:endParaRPr lang="zh-TW" altLang="en-US" dirty="0"/>
          </a:p>
        </p:txBody>
      </p:sp>
      <p:sp>
        <p:nvSpPr>
          <p:cNvPr id="4" name="投影片編號版面配置區 3"/>
          <p:cNvSpPr>
            <a:spLocks noGrp="1"/>
          </p:cNvSpPr>
          <p:nvPr>
            <p:ph type="sldNum" sz="quarter" idx="10"/>
          </p:nvPr>
        </p:nvSpPr>
        <p:spPr/>
        <p:txBody>
          <a:bodyPr/>
          <a:lstStyle/>
          <a:p>
            <a:pPr>
              <a:defRPr/>
            </a:pPr>
            <a:fld id="{550A69DC-8D0F-463A-BF56-3679C2E3DE1D}" type="slidenum">
              <a:rPr lang="zh-TW" altLang="en-US" smtClean="0"/>
              <a:pPr>
                <a:defRPr/>
              </a:pPr>
              <a:t>62</a:t>
            </a:fld>
            <a:endParaRPr lang="zh-TW"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normAutofit/>
          </a:bodyPr>
          <a:lstStyle/>
          <a:p>
            <a:endParaRPr lang="zh-TW" altLang="en-US" dirty="0"/>
          </a:p>
        </p:txBody>
      </p:sp>
      <p:sp>
        <p:nvSpPr>
          <p:cNvPr id="4" name="投影片編號版面配置區 3"/>
          <p:cNvSpPr>
            <a:spLocks noGrp="1"/>
          </p:cNvSpPr>
          <p:nvPr>
            <p:ph type="sldNum" sz="quarter" idx="10"/>
          </p:nvPr>
        </p:nvSpPr>
        <p:spPr/>
        <p:txBody>
          <a:bodyPr/>
          <a:lstStyle/>
          <a:p>
            <a:pPr>
              <a:defRPr/>
            </a:pPr>
            <a:fld id="{550A69DC-8D0F-463A-BF56-3679C2E3DE1D}" type="slidenum">
              <a:rPr lang="zh-TW" altLang="en-US" smtClean="0"/>
              <a:pPr>
                <a:defRPr/>
              </a:pPr>
              <a:t>5</a:t>
            </a:fld>
            <a:endParaRPr lang="zh-TW"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投影片圖像版面配置區 1"/>
          <p:cNvSpPr>
            <a:spLocks noGrp="1" noRot="1" noChangeAspect="1" noTextEdit="1"/>
          </p:cNvSpPr>
          <p:nvPr>
            <p:ph type="sldImg"/>
          </p:nvPr>
        </p:nvSpPr>
        <p:spPr bwMode="auto">
          <a:noFill/>
          <a:ln>
            <a:solidFill>
              <a:srgbClr val="000000"/>
            </a:solidFill>
            <a:miter lim="800000"/>
            <a:headEnd/>
            <a:tailEnd/>
          </a:ln>
        </p:spPr>
      </p:sp>
      <p:sp>
        <p:nvSpPr>
          <p:cNvPr id="83971" name="備忘稿版面配置區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altLang="zh-TW" smtClean="0"/>
              <a:t>1.</a:t>
            </a:r>
            <a:r>
              <a:rPr lang="zh-TW" altLang="zh-TW" smtClean="0"/>
              <a:t>「基於性別」</a:t>
            </a:r>
            <a:r>
              <a:rPr lang="en-US" altLang="zh-TW" smtClean="0"/>
              <a:t>(on the basis of sex)</a:t>
            </a:r>
            <a:r>
              <a:rPr lang="zh-TW" altLang="zh-TW" smtClean="0"/>
              <a:t>　　依照我國立法院通過的公約中文翻譯版本，對「婦女的歧視」是指基於「性別」而做的歧視，然而原文文字係以性（</a:t>
            </a:r>
            <a:r>
              <a:rPr lang="en-US" altLang="zh-TW" smtClean="0"/>
              <a:t>sex</a:t>
            </a:r>
            <a:r>
              <a:rPr lang="zh-TW" altLang="zh-TW" smtClean="0"/>
              <a:t>）所為的歧視，因此</a:t>
            </a:r>
            <a:r>
              <a:rPr lang="en-US" altLang="zh-TW" smtClean="0"/>
              <a:t>CEDAW</a:t>
            </a:r>
            <a:r>
              <a:rPr lang="zh-TW" altLang="zh-TW" smtClean="0"/>
              <a:t>委員會特別在第</a:t>
            </a:r>
            <a:r>
              <a:rPr lang="en-US" altLang="zh-TW" smtClean="0"/>
              <a:t>28</a:t>
            </a:r>
            <a:r>
              <a:rPr lang="zh-TW" altLang="zh-TW" smtClean="0"/>
              <a:t>號一般性建議中解釋對婦女的歧視包含了因為「性」以及因為「性別」</a:t>
            </a:r>
            <a:r>
              <a:rPr lang="en-US" altLang="zh-TW" smtClean="0"/>
              <a:t>(gender)</a:t>
            </a:r>
            <a:r>
              <a:rPr lang="zh-TW" altLang="zh-TW" smtClean="0"/>
              <a:t>所為的歧視。這裡的「性」指的是男性與女性的生理差異。而「性別」一詞指的是社會意義上的身份、地位和男女角色分工，以及社會對這類生理差異賦予的社會和文化意涵。正是這類生理差異導致男性與女性之間產生階層關係，並使男性在權力分配和權利行使上處於有利之地位，使女性處於不利地位。男性與女性的社會定位受到政治、經濟、文化、社會、宗教、意識形態和環境因素的影響，也可藉由文化、社會和社區的力量加以改變。</a:t>
            </a:r>
            <a:r>
              <a:rPr lang="en-US" altLang="zh-TW" smtClean="0"/>
              <a:t>(</a:t>
            </a:r>
            <a:r>
              <a:rPr lang="zh-TW" altLang="zh-TW" smtClean="0"/>
              <a:t>見一般性建議</a:t>
            </a:r>
            <a:r>
              <a:rPr lang="en-US" altLang="zh-TW" smtClean="0"/>
              <a:t>28/5)</a:t>
            </a:r>
            <a:endParaRPr lang="zh-TW" altLang="en-US" smtClean="0"/>
          </a:p>
        </p:txBody>
      </p:sp>
      <p:sp>
        <p:nvSpPr>
          <p:cNvPr id="74756" name="投影片編號版面配置區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FE847D12-2964-4160-94E0-0679269654E7}" type="slidenum">
              <a:rPr lang="zh-TW" altLang="en-US" smtClean="0"/>
              <a:pPr fontAlgn="base">
                <a:spcBef>
                  <a:spcPct val="0"/>
                </a:spcBef>
                <a:spcAft>
                  <a:spcPct val="0"/>
                </a:spcAft>
                <a:defRPr/>
              </a:pPr>
              <a:t>15</a:t>
            </a:fld>
            <a:endParaRPr lang="zh-TW" altLang="en-US"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投影片圖像版面配置區 1"/>
          <p:cNvSpPr>
            <a:spLocks noGrp="1" noRot="1" noChangeAspect="1" noTextEdit="1"/>
          </p:cNvSpPr>
          <p:nvPr>
            <p:ph type="sldImg"/>
          </p:nvPr>
        </p:nvSpPr>
        <p:spPr bwMode="auto">
          <a:noFill/>
          <a:ln>
            <a:solidFill>
              <a:srgbClr val="000000"/>
            </a:solidFill>
            <a:miter lim="800000"/>
            <a:headEnd/>
            <a:tailEnd/>
          </a:ln>
        </p:spPr>
      </p:sp>
      <p:sp>
        <p:nvSpPr>
          <p:cNvPr id="84995" name="備忘稿版面配置區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altLang="zh-TW" smtClean="0"/>
              <a:t>2.</a:t>
            </a:r>
            <a:r>
              <a:rPr lang="zh-TW" altLang="zh-TW" smtClean="0"/>
              <a:t>「任何」</a:t>
            </a:r>
            <a:r>
              <a:rPr lang="en-US" altLang="zh-TW" smtClean="0"/>
              <a:t>(any)</a:t>
            </a:r>
          </a:p>
          <a:p>
            <a:pPr eaLnBrk="1" hangingPunct="1">
              <a:spcBef>
                <a:spcPct val="0"/>
              </a:spcBef>
            </a:pPr>
            <a:r>
              <a:rPr lang="en-US" altLang="zh-TW" smtClean="0"/>
              <a:t>(1)</a:t>
            </a:r>
            <a:r>
              <a:rPr lang="zh-TW" altLang="zh-TW" smtClean="0"/>
              <a:t>包含任何有意或無意區別、排斥或限制之行為本條之「任何」係指任何區別、排斥或限制行為，其影響或目的足以妨礙或拒絕婦女了解、享有或行使其人權和基本自由。值得注意者，該項行為不論是有意或無意皆可能構成歧視行為。進一步而言，即使無前開區別、排斥或限制行為，換言之，對女性與男性給予相同或中立的待遇，如果不承認婦女在性別方面本處於弱勢地位且遭遇不平等之現況，其後果可能導致婦女被拒絕行使其權利，則仍可能構成對婦女的歧視。</a:t>
            </a:r>
            <a:r>
              <a:rPr lang="en-US" altLang="zh-TW" smtClean="0"/>
              <a:t>(</a:t>
            </a:r>
            <a:r>
              <a:rPr lang="zh-TW" altLang="zh-TW" smtClean="0"/>
              <a:t>見一般性建議</a:t>
            </a:r>
            <a:r>
              <a:rPr lang="en-US" altLang="zh-TW" smtClean="0"/>
              <a:t>28/5)(2) </a:t>
            </a:r>
            <a:r>
              <a:rPr lang="zh-TW" altLang="zh-TW" smtClean="0"/>
              <a:t>包含政府行為及私人行為：</a:t>
            </a:r>
            <a:r>
              <a:rPr lang="en-US" altLang="zh-TW" smtClean="0"/>
              <a:t>CEDAW</a:t>
            </a:r>
            <a:r>
              <a:rPr lang="zh-TW" altLang="zh-TW" smtClean="0"/>
              <a:t>所指的歧視並不限於政府或以政府名義所為的行為（見</a:t>
            </a:r>
            <a:r>
              <a:rPr lang="en-US" altLang="zh-TW" smtClean="0"/>
              <a:t>CEDAW</a:t>
            </a:r>
            <a:r>
              <a:rPr lang="zh-TW" altLang="zh-TW" smtClean="0"/>
              <a:t>第</a:t>
            </a:r>
            <a:r>
              <a:rPr lang="en-US" altLang="zh-TW" smtClean="0"/>
              <a:t>2</a:t>
            </a:r>
            <a:r>
              <a:rPr lang="zh-TW" altLang="zh-TW" smtClean="0"/>
              <a:t>條</a:t>
            </a:r>
            <a:r>
              <a:rPr lang="en-US" altLang="zh-TW" smtClean="0"/>
              <a:t>(e)</a:t>
            </a:r>
            <a:r>
              <a:rPr lang="zh-TW" altLang="zh-TW" smtClean="0"/>
              <a:t>款、第</a:t>
            </a:r>
            <a:r>
              <a:rPr lang="en-US" altLang="zh-TW" smtClean="0"/>
              <a:t>2</a:t>
            </a:r>
            <a:r>
              <a:rPr lang="zh-TW" altLang="zh-TW" smtClean="0"/>
              <a:t>條</a:t>
            </a:r>
            <a:r>
              <a:rPr lang="en-US" altLang="zh-TW" smtClean="0"/>
              <a:t>(f)</a:t>
            </a:r>
            <a:r>
              <a:rPr lang="zh-TW" altLang="zh-TW" smtClean="0"/>
              <a:t>款和第</a:t>
            </a:r>
            <a:r>
              <a:rPr lang="en-US" altLang="zh-TW" smtClean="0"/>
              <a:t>5</a:t>
            </a:r>
            <a:r>
              <a:rPr lang="zh-TW" altLang="zh-TW" smtClean="0"/>
              <a:t>條）。例如，</a:t>
            </a:r>
            <a:r>
              <a:rPr lang="en-US" altLang="zh-TW" smtClean="0"/>
              <a:t>CEDAW</a:t>
            </a:r>
            <a:r>
              <a:rPr lang="zh-TW" altLang="zh-TW" smtClean="0"/>
              <a:t>第</a:t>
            </a:r>
            <a:r>
              <a:rPr lang="en-US" altLang="zh-TW" smtClean="0"/>
              <a:t>2 </a:t>
            </a:r>
            <a:r>
              <a:rPr lang="zh-TW" altLang="zh-TW" smtClean="0"/>
              <a:t>條</a:t>
            </a:r>
            <a:r>
              <a:rPr lang="en-US" altLang="zh-TW" smtClean="0"/>
              <a:t>(e)</a:t>
            </a:r>
            <a:r>
              <a:rPr lang="zh-TW" altLang="zh-TW" smtClean="0"/>
              <a:t>款呼籲締約國採取一切適當措施，以消除任何個人、組織或企業對婦女的歧視。締約國若未能盡力防止侵犯婦女權利或歧視，也可能為該私人行為承擔責任。</a:t>
            </a:r>
            <a:r>
              <a:rPr lang="en-US" altLang="zh-TW" smtClean="0"/>
              <a:t>(</a:t>
            </a:r>
            <a:r>
              <a:rPr lang="zh-TW" altLang="zh-TW" smtClean="0"/>
              <a:t>見一般性建議</a:t>
            </a:r>
            <a:r>
              <a:rPr lang="en-US" altLang="zh-TW" smtClean="0"/>
              <a:t>19/9)</a:t>
            </a:r>
            <a:r>
              <a:rPr lang="zh-TW" altLang="zh-TW" smtClean="0"/>
              <a:t> </a:t>
            </a:r>
            <a:endParaRPr lang="en-US" altLang="zh-TW" smtClean="0"/>
          </a:p>
          <a:p>
            <a:pPr eaLnBrk="1" hangingPunct="1">
              <a:spcBef>
                <a:spcPct val="0"/>
              </a:spcBef>
            </a:pPr>
            <a:endParaRPr lang="en-US" altLang="zh-TW" smtClean="0"/>
          </a:p>
          <a:p>
            <a:pPr eaLnBrk="1" hangingPunct="1">
              <a:spcBef>
                <a:spcPct val="0"/>
              </a:spcBef>
            </a:pPr>
            <a:r>
              <a:rPr lang="en-US" altLang="zh-TW" smtClean="0"/>
              <a:t>3.</a:t>
            </a:r>
            <a:r>
              <a:rPr lang="zh-TW" altLang="zh-TW" smtClean="0"/>
              <a:t>「人權和基本自由」</a:t>
            </a:r>
          </a:p>
          <a:p>
            <a:pPr eaLnBrk="1" hangingPunct="1">
              <a:spcBef>
                <a:spcPct val="0"/>
              </a:spcBef>
            </a:pPr>
            <a:r>
              <a:rPr lang="zh-TW" altLang="zh-TW" smtClean="0"/>
              <a:t>　　依照</a:t>
            </a:r>
            <a:r>
              <a:rPr lang="en-US" altLang="zh-TW" smtClean="0"/>
              <a:t>CEDAW</a:t>
            </a:r>
            <a:r>
              <a:rPr lang="zh-TW" altLang="zh-TW" smtClean="0"/>
              <a:t>委員會的解釋，在本條中所指的人權和基本自由包含：</a:t>
            </a:r>
          </a:p>
          <a:p>
            <a:pPr eaLnBrk="1" hangingPunct="1">
              <a:spcBef>
                <a:spcPct val="0"/>
              </a:spcBef>
            </a:pPr>
            <a:r>
              <a:rPr lang="en-US" altLang="zh-TW" smtClean="0"/>
              <a:t>(1)</a:t>
            </a:r>
            <a:r>
              <a:rPr lang="zh-TW" altLang="zh-TW" smtClean="0"/>
              <a:t>生命權；</a:t>
            </a:r>
          </a:p>
          <a:p>
            <a:pPr eaLnBrk="1" hangingPunct="1">
              <a:spcBef>
                <a:spcPct val="0"/>
              </a:spcBef>
            </a:pPr>
            <a:r>
              <a:rPr lang="en-US" altLang="zh-TW" smtClean="0"/>
              <a:t>(2)</a:t>
            </a:r>
            <a:r>
              <a:rPr lang="zh-TW" altLang="zh-TW" smtClean="0"/>
              <a:t>免於遭受酷刑、或不人道待遇或汙辱人格的待遇或懲罰之權利；</a:t>
            </a:r>
          </a:p>
          <a:p>
            <a:pPr eaLnBrk="1" hangingPunct="1">
              <a:spcBef>
                <a:spcPct val="0"/>
              </a:spcBef>
            </a:pPr>
            <a:r>
              <a:rPr lang="en-US" altLang="zh-TW" smtClean="0"/>
              <a:t>(3)</a:t>
            </a:r>
            <a:r>
              <a:rPr lang="zh-TW" altLang="zh-TW" smtClean="0"/>
              <a:t>遭遇國內外武裝衝突時，保障其獲得人道主義之平等保護權利；</a:t>
            </a:r>
          </a:p>
          <a:p>
            <a:pPr eaLnBrk="1" hangingPunct="1">
              <a:spcBef>
                <a:spcPct val="0"/>
              </a:spcBef>
            </a:pPr>
            <a:r>
              <a:rPr lang="en-US" altLang="zh-TW" smtClean="0"/>
              <a:t>(4)</a:t>
            </a:r>
            <a:r>
              <a:rPr lang="zh-TW" altLang="zh-TW" smtClean="0"/>
              <a:t>自由和人身安全權利；</a:t>
            </a:r>
          </a:p>
          <a:p>
            <a:pPr eaLnBrk="1" hangingPunct="1">
              <a:spcBef>
                <a:spcPct val="0"/>
              </a:spcBef>
            </a:pPr>
            <a:r>
              <a:rPr lang="en-US" altLang="zh-TW" smtClean="0"/>
              <a:t>(5)</a:t>
            </a:r>
            <a:r>
              <a:rPr lang="zh-TW" altLang="zh-TW" smtClean="0"/>
              <a:t>法律之前平等保護權；</a:t>
            </a:r>
          </a:p>
          <a:p>
            <a:pPr eaLnBrk="1" hangingPunct="1">
              <a:spcBef>
                <a:spcPct val="0"/>
              </a:spcBef>
            </a:pPr>
            <a:r>
              <a:rPr lang="en-US" altLang="zh-TW" smtClean="0"/>
              <a:t>(6)</a:t>
            </a:r>
            <a:r>
              <a:rPr lang="zh-TW" altLang="zh-TW" smtClean="0"/>
              <a:t>家庭中的平等權；</a:t>
            </a:r>
          </a:p>
          <a:p>
            <a:pPr eaLnBrk="1" hangingPunct="1">
              <a:spcBef>
                <a:spcPct val="0"/>
              </a:spcBef>
            </a:pPr>
            <a:r>
              <a:rPr lang="en-US" altLang="zh-TW" smtClean="0"/>
              <a:t>(7)</a:t>
            </a:r>
            <a:r>
              <a:rPr lang="zh-TW" altLang="zh-TW" smtClean="0"/>
              <a:t>有權獲得最完善之身心健康保障；</a:t>
            </a:r>
          </a:p>
          <a:p>
            <a:pPr eaLnBrk="1" hangingPunct="1">
              <a:spcBef>
                <a:spcPct val="0"/>
              </a:spcBef>
            </a:pPr>
            <a:r>
              <a:rPr lang="en-US" altLang="zh-TW" smtClean="0"/>
              <a:t>(8)</a:t>
            </a:r>
            <a:r>
              <a:rPr lang="zh-TW" altLang="zh-TW" smtClean="0"/>
              <a:t>保障工作條件平等之權利。</a:t>
            </a:r>
            <a:r>
              <a:rPr lang="en-US" altLang="zh-TW" smtClean="0"/>
              <a:t>(</a:t>
            </a:r>
            <a:r>
              <a:rPr lang="zh-TW" altLang="zh-TW" smtClean="0"/>
              <a:t>見一般性建議</a:t>
            </a:r>
            <a:r>
              <a:rPr lang="en-US" altLang="zh-TW" smtClean="0"/>
              <a:t>19/7)</a:t>
            </a:r>
            <a:endParaRPr lang="zh-TW" altLang="zh-TW" smtClean="0"/>
          </a:p>
          <a:p>
            <a:pPr eaLnBrk="1" hangingPunct="1">
              <a:spcBef>
                <a:spcPct val="0"/>
              </a:spcBef>
            </a:pPr>
            <a:endParaRPr lang="zh-TW" altLang="en-US" smtClean="0"/>
          </a:p>
        </p:txBody>
      </p:sp>
      <p:sp>
        <p:nvSpPr>
          <p:cNvPr id="75780" name="投影片編號版面配置區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E9153A88-CCED-432D-AF22-04A9603F8D43}" type="slidenum">
              <a:rPr lang="zh-TW" altLang="en-US" smtClean="0"/>
              <a:pPr fontAlgn="base">
                <a:spcBef>
                  <a:spcPct val="0"/>
                </a:spcBef>
                <a:spcAft>
                  <a:spcPct val="0"/>
                </a:spcAft>
                <a:defRPr/>
              </a:pPr>
              <a:t>16</a:t>
            </a:fld>
            <a:endParaRPr lang="zh-TW" altLang="en-US"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投影片圖像版面配置區 1"/>
          <p:cNvSpPr>
            <a:spLocks noGrp="1" noRot="1" noChangeAspect="1" noTextEdit="1"/>
          </p:cNvSpPr>
          <p:nvPr>
            <p:ph type="sldImg"/>
          </p:nvPr>
        </p:nvSpPr>
        <p:spPr bwMode="auto">
          <a:noFill/>
          <a:ln>
            <a:solidFill>
              <a:srgbClr val="000000"/>
            </a:solidFill>
            <a:miter lim="800000"/>
            <a:headEnd/>
            <a:tailEnd/>
          </a:ln>
        </p:spPr>
      </p:sp>
      <p:sp>
        <p:nvSpPr>
          <p:cNvPr id="86019" name="備忘稿版面配置區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altLang="zh-TW" smtClean="0"/>
              <a:t>1.</a:t>
            </a:r>
            <a:r>
              <a:rPr lang="zh-TW" altLang="zh-TW" smtClean="0"/>
              <a:t>「對婦女一切形式的歧視」</a:t>
            </a:r>
          </a:p>
          <a:p>
            <a:pPr eaLnBrk="1" hangingPunct="1">
              <a:spcBef>
                <a:spcPct val="0"/>
              </a:spcBef>
            </a:pPr>
            <a:r>
              <a:rPr lang="zh-TW" altLang="zh-TW" smtClean="0"/>
              <a:t>國家義務擴及私人行為所造成之歧視</a:t>
            </a:r>
          </a:p>
          <a:p>
            <a:pPr eaLnBrk="1" hangingPunct="1">
              <a:spcBef>
                <a:spcPct val="0"/>
              </a:spcBef>
            </a:pPr>
            <a:r>
              <a:rPr lang="en-US" altLang="zh-TW" smtClean="0"/>
              <a:t>(1)</a:t>
            </a:r>
            <a:r>
              <a:rPr lang="zh-TW" altLang="zh-TW" smtClean="0"/>
              <a:t>所謂一切形式的歧視，包含透過作為或不作為所導致，也不論這種作為或不作為是否是由國家或私人行為者造成的。例如在以下情況都有可能發生歧視：締約國未採取必要的立法措施，以確保婦女充分實現其權利</a:t>
            </a:r>
            <a:r>
              <a:rPr lang="en-US" altLang="zh-TW" smtClean="0"/>
              <a:t>(ensure the full realization of women’s rights)</a:t>
            </a:r>
            <a:r>
              <a:rPr lang="zh-TW" altLang="zh-TW" smtClean="0"/>
              <a:t>；未制定實現男女平等的國家政策；未實施相關法律等。</a:t>
            </a:r>
            <a:r>
              <a:rPr lang="en-US" altLang="zh-TW" smtClean="0"/>
              <a:t>(</a:t>
            </a:r>
            <a:r>
              <a:rPr lang="zh-TW" altLang="zh-TW" smtClean="0"/>
              <a:t>見一般性建議</a:t>
            </a:r>
            <a:r>
              <a:rPr lang="en-US" altLang="zh-TW" smtClean="0"/>
              <a:t>28/10) </a:t>
            </a:r>
            <a:r>
              <a:rPr lang="zh-TW" altLang="zh-TW" smtClean="0"/>
              <a:t>該條還要求締約國防止私人行為對婦女的歧視。在有些情況下，國際法可能將私人行為者的作為或不作為歸責於國家，因此，締約國有義務確保防止私人行為者違反</a:t>
            </a:r>
            <a:r>
              <a:rPr lang="en-US" altLang="zh-TW" smtClean="0"/>
              <a:t>CEDAW</a:t>
            </a:r>
            <a:r>
              <a:rPr lang="zh-TW" altLang="zh-TW" smtClean="0"/>
              <a:t>之規定產生對婦女的歧視。締約國有義務採取適當措施，對私人行為者進行監督，包括教育、就業、醫療政策等由私人行為者所提供之服務或設施。</a:t>
            </a:r>
            <a:r>
              <a:rPr lang="en-US" altLang="zh-TW" smtClean="0"/>
              <a:t>(</a:t>
            </a:r>
            <a:r>
              <a:rPr lang="zh-TW" altLang="zh-TW" smtClean="0"/>
              <a:t>見一般性建議</a:t>
            </a:r>
            <a:r>
              <a:rPr lang="en-US" altLang="zh-TW" smtClean="0"/>
              <a:t>28/13)</a:t>
            </a:r>
            <a:endParaRPr lang="zh-TW" altLang="zh-TW" smtClean="0"/>
          </a:p>
          <a:p>
            <a:pPr eaLnBrk="1" hangingPunct="1">
              <a:spcBef>
                <a:spcPct val="0"/>
              </a:spcBef>
            </a:pPr>
            <a:r>
              <a:rPr lang="en-US" altLang="zh-TW" smtClean="0"/>
              <a:t>(2)</a:t>
            </a:r>
            <a:r>
              <a:rPr lang="zh-TW" altLang="zh-TW" smtClean="0"/>
              <a:t>包括直接或間接引起之歧視</a:t>
            </a:r>
          </a:p>
          <a:p>
            <a:pPr eaLnBrk="1" hangingPunct="1">
              <a:spcBef>
                <a:spcPct val="0"/>
              </a:spcBef>
            </a:pPr>
            <a:r>
              <a:rPr lang="zh-TW" altLang="zh-TW" smtClean="0"/>
              <a:t>　　「直接歧視」</a:t>
            </a:r>
            <a:r>
              <a:rPr lang="en-US" altLang="zh-TW" smtClean="0"/>
              <a:t>(Direct discrimination)</a:t>
            </a:r>
            <a:r>
              <a:rPr lang="zh-TW" altLang="zh-TW" smtClean="0"/>
              <a:t>包括明顯</a:t>
            </a:r>
            <a:r>
              <a:rPr lang="en-US" altLang="zh-TW" smtClean="0"/>
              <a:t>(explicitly)</a:t>
            </a:r>
            <a:r>
              <a:rPr lang="zh-TW" altLang="zh-TW" smtClean="0"/>
              <a:t>以性或性別差異為由</a:t>
            </a:r>
            <a:r>
              <a:rPr lang="en-US" altLang="zh-TW" smtClean="0"/>
              <a:t>(based on grounds of sex and gender differences)</a:t>
            </a:r>
            <a:r>
              <a:rPr lang="zh-TW" altLang="zh-TW" smtClean="0"/>
              <a:t>所實施的差別待遇</a:t>
            </a:r>
            <a:r>
              <a:rPr lang="en-US" altLang="zh-TW" smtClean="0"/>
              <a:t>(different treatment)</a:t>
            </a:r>
            <a:r>
              <a:rPr lang="zh-TW" altLang="zh-TW" smtClean="0"/>
              <a:t>。「間接歧視」</a:t>
            </a:r>
            <a:r>
              <a:rPr lang="en-US" altLang="zh-TW" smtClean="0"/>
              <a:t>(Indirect discrimination)</a:t>
            </a:r>
            <a:r>
              <a:rPr lang="zh-TW" altLang="zh-TW" smtClean="0"/>
              <a:t>指的是，一項法律、政策、方案或措施表面上對男性和女性無任何歧視，但在實際上產生歧視婦女的效果</a:t>
            </a:r>
            <a:r>
              <a:rPr lang="en-US" altLang="zh-TW" smtClean="0"/>
              <a:t>(discriminatory effect)</a:t>
            </a:r>
            <a:r>
              <a:rPr lang="zh-TW" altLang="zh-TW" smtClean="0"/>
              <a:t>。這是因為看似中性</a:t>
            </a:r>
            <a:r>
              <a:rPr lang="en-US" altLang="zh-TW" smtClean="0"/>
              <a:t>(neutral)</a:t>
            </a:r>
            <a:r>
              <a:rPr lang="zh-TW" altLang="zh-TW" smtClean="0"/>
              <a:t>的措施沒有考慮男女間既存的不平等狀況。此外，由於不正視歧視之結構和歷史模式以及忽略男女權力關係之不平等，有可能使間接歧視狀況更加惡化。</a:t>
            </a:r>
            <a:r>
              <a:rPr lang="en-US" altLang="zh-TW" smtClean="0"/>
              <a:t>(</a:t>
            </a:r>
            <a:r>
              <a:rPr lang="zh-TW" altLang="zh-TW" smtClean="0"/>
              <a:t>見一般性建議</a:t>
            </a:r>
            <a:r>
              <a:rPr lang="en-US" altLang="zh-TW" smtClean="0"/>
              <a:t>28/16)</a:t>
            </a:r>
            <a:endParaRPr lang="zh-TW" altLang="zh-TW" smtClean="0"/>
          </a:p>
          <a:p>
            <a:pPr eaLnBrk="1" hangingPunct="1">
              <a:spcBef>
                <a:spcPct val="0"/>
              </a:spcBef>
            </a:pPr>
            <a:endParaRPr lang="zh-TW" altLang="en-US" smtClean="0"/>
          </a:p>
        </p:txBody>
      </p:sp>
      <p:sp>
        <p:nvSpPr>
          <p:cNvPr id="76804" name="投影片編號版面配置區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187EE111-CF64-4A8B-8487-CED0905AA7E1}" type="slidenum">
              <a:rPr lang="zh-TW" altLang="en-US" smtClean="0"/>
              <a:pPr fontAlgn="base">
                <a:spcBef>
                  <a:spcPct val="0"/>
                </a:spcBef>
                <a:spcAft>
                  <a:spcPct val="0"/>
                </a:spcAft>
                <a:defRPr/>
              </a:pPr>
              <a:t>18</a:t>
            </a:fld>
            <a:endParaRPr lang="zh-TW" altLang="en-US"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投影片圖像版面配置區 1"/>
          <p:cNvSpPr>
            <a:spLocks noGrp="1" noRot="1" noChangeAspect="1" noTextEdit="1"/>
          </p:cNvSpPr>
          <p:nvPr>
            <p:ph type="sldImg"/>
          </p:nvPr>
        </p:nvSpPr>
        <p:spPr bwMode="auto">
          <a:noFill/>
          <a:ln>
            <a:solidFill>
              <a:srgbClr val="000000"/>
            </a:solidFill>
            <a:miter lim="800000"/>
            <a:headEnd/>
            <a:tailEnd/>
          </a:ln>
        </p:spPr>
      </p:sp>
      <p:sp>
        <p:nvSpPr>
          <p:cNvPr id="3" name="備忘稿版面配置區 2"/>
          <p:cNvSpPr>
            <a:spLocks noGrp="1"/>
          </p:cNvSpPr>
          <p:nvPr>
            <p:ph type="body" idx="1"/>
          </p:nvPr>
        </p:nvSpPr>
        <p:spPr/>
        <p:txBody>
          <a:bodyPr>
            <a:normAutofit fontScale="85000" lnSpcReduction="10000"/>
          </a:bodyPr>
          <a:lstStyle/>
          <a:p>
            <a:pPr eaLnBrk="1" fontAlgn="auto" hangingPunct="1">
              <a:spcBef>
                <a:spcPts val="0"/>
              </a:spcBef>
              <a:spcAft>
                <a:spcPts val="0"/>
              </a:spcAft>
              <a:defRPr/>
            </a:pPr>
            <a:r>
              <a:rPr lang="en-US" altLang="zh-TW" dirty="0" smtClean="0"/>
              <a:t>2.</a:t>
            </a:r>
            <a:r>
              <a:rPr lang="zh-TW" altLang="zh-TW" dirty="0" smtClean="0"/>
              <a:t>「譴責」</a:t>
            </a:r>
            <a:r>
              <a:rPr lang="en-US" altLang="zh-TW" dirty="0" smtClean="0"/>
              <a:t>(condemn)</a:t>
            </a:r>
            <a:endParaRPr lang="zh-TW" altLang="zh-TW" dirty="0" smtClean="0"/>
          </a:p>
          <a:p>
            <a:pPr eaLnBrk="1" fontAlgn="auto" hangingPunct="1">
              <a:spcBef>
                <a:spcPts val="0"/>
              </a:spcBef>
              <a:spcAft>
                <a:spcPts val="0"/>
              </a:spcAft>
              <a:defRPr/>
            </a:pPr>
            <a:r>
              <a:rPr lang="zh-TW" altLang="zh-TW" dirty="0" smtClean="0"/>
              <a:t>　　締約國有立即和持續</a:t>
            </a:r>
            <a:r>
              <a:rPr lang="en-US" altLang="zh-TW" dirty="0" smtClean="0"/>
              <a:t>(immediate and continuous)</a:t>
            </a:r>
            <a:r>
              <a:rPr lang="zh-TW" altLang="zh-TW" dirty="0" smtClean="0"/>
              <a:t>譴責歧視的義務。它們有義務向其人民和國際社會宣稱</a:t>
            </a:r>
            <a:r>
              <a:rPr lang="en-US" altLang="zh-TW" dirty="0" smtClean="0"/>
              <a:t>(proclaim)</a:t>
            </a:r>
            <a:r>
              <a:rPr lang="zh-TW" altLang="zh-TW" dirty="0" smtClean="0"/>
              <a:t>，其各級政府和機關完全反對</a:t>
            </a:r>
            <a:r>
              <a:rPr lang="en-US" altLang="zh-TW" dirty="0" smtClean="0"/>
              <a:t>(total opposition)</a:t>
            </a:r>
            <a:r>
              <a:rPr lang="zh-TW" altLang="zh-TW" dirty="0" smtClean="0"/>
              <a:t>各種形式對婦女的歧視以及表達它們消除對婦女一切歧視的決心。譴責一切形式的歧視包括</a:t>
            </a:r>
            <a:r>
              <a:rPr lang="en-US" altLang="zh-TW" dirty="0" smtClean="0"/>
              <a:t>CEDAW</a:t>
            </a:r>
            <a:r>
              <a:rPr lang="zh-TW" altLang="zh-TW" dirty="0" smtClean="0"/>
              <a:t>條文未明確提及</a:t>
            </a:r>
            <a:r>
              <a:rPr lang="en-US" altLang="zh-TW" dirty="0" smtClean="0"/>
              <a:t>(not explicitly mentioned)</a:t>
            </a:r>
            <a:r>
              <a:rPr lang="zh-TW" altLang="zh-TW" dirty="0" smtClean="0"/>
              <a:t>或可能新型態</a:t>
            </a:r>
            <a:r>
              <a:rPr lang="en-US" altLang="zh-TW" dirty="0" smtClean="0"/>
              <a:t>(emerging)</a:t>
            </a:r>
            <a:r>
              <a:rPr lang="zh-TW" altLang="zh-TW" dirty="0" smtClean="0"/>
              <a:t>的歧視形式。</a:t>
            </a:r>
            <a:r>
              <a:rPr lang="en-US" altLang="zh-TW" dirty="0" smtClean="0"/>
              <a:t>(</a:t>
            </a:r>
            <a:r>
              <a:rPr lang="zh-TW" altLang="zh-TW" dirty="0" smtClean="0"/>
              <a:t>見一般性建議</a:t>
            </a:r>
            <a:r>
              <a:rPr lang="en-US" altLang="zh-TW" dirty="0" smtClean="0"/>
              <a:t>28/15)</a:t>
            </a:r>
            <a:endParaRPr lang="zh-TW" altLang="zh-TW" dirty="0" smtClean="0"/>
          </a:p>
          <a:p>
            <a:pPr eaLnBrk="1" fontAlgn="auto" hangingPunct="1">
              <a:spcBef>
                <a:spcPts val="0"/>
              </a:spcBef>
              <a:spcAft>
                <a:spcPts val="0"/>
              </a:spcAft>
              <a:defRPr/>
            </a:pPr>
            <a:r>
              <a:rPr lang="en-US" altLang="zh-TW" dirty="0" smtClean="0"/>
              <a:t>3.</a:t>
            </a:r>
            <a:r>
              <a:rPr lang="zh-TW" altLang="zh-TW" dirty="0" smtClean="0"/>
              <a:t>「立即」</a:t>
            </a:r>
            <a:r>
              <a:rPr lang="en-US" altLang="zh-TW" dirty="0" smtClean="0"/>
              <a:t>(without delay)</a:t>
            </a:r>
            <a:endParaRPr lang="zh-TW" altLang="zh-TW" dirty="0" smtClean="0"/>
          </a:p>
          <a:p>
            <a:pPr eaLnBrk="1" fontAlgn="auto" hangingPunct="1">
              <a:spcBef>
                <a:spcPts val="0"/>
              </a:spcBef>
              <a:spcAft>
                <a:spcPts val="0"/>
              </a:spcAft>
              <a:defRPr/>
            </a:pPr>
            <a:r>
              <a:rPr lang="zh-TW" altLang="zh-TW" dirty="0" smtClean="0"/>
              <a:t>　　「立即」一詞表明締約國所承擔的義務具有急迫性</a:t>
            </a:r>
            <a:r>
              <a:rPr lang="en-US" altLang="zh-TW" dirty="0" smtClean="0"/>
              <a:t>(of an immediate nature)</a:t>
            </a:r>
            <a:r>
              <a:rPr lang="zh-TW" altLang="zh-TW" dirty="0" smtClean="0"/>
              <a:t>，應無條件的執行，不得遲延或故意選擇逐步執行</a:t>
            </a:r>
            <a:r>
              <a:rPr lang="en-US" altLang="zh-TW" dirty="0" smtClean="0"/>
              <a:t>(incremental implementation)</a:t>
            </a:r>
            <a:r>
              <a:rPr lang="zh-TW" altLang="zh-TW" dirty="0" smtClean="0"/>
              <a:t>。締約國不得以任何理由，包括政治、社會、文化、宗教、經濟、資源、或其它考慮因素或面臨的限制等理由，推遲</a:t>
            </a:r>
            <a:r>
              <a:rPr lang="en-US" altLang="zh-TW" dirty="0" smtClean="0"/>
              <a:t>CEDAW</a:t>
            </a:r>
            <a:r>
              <a:rPr lang="zh-TW" altLang="zh-TW" dirty="0" smtClean="0"/>
              <a:t>的執行。</a:t>
            </a:r>
            <a:r>
              <a:rPr lang="en-US" altLang="zh-TW" dirty="0" smtClean="0"/>
              <a:t> (</a:t>
            </a:r>
            <a:r>
              <a:rPr lang="zh-TW" altLang="zh-TW" dirty="0" smtClean="0"/>
              <a:t>見一般性建議</a:t>
            </a:r>
            <a:r>
              <a:rPr lang="en-US" altLang="zh-TW" dirty="0" smtClean="0"/>
              <a:t>28/29)</a:t>
            </a:r>
          </a:p>
          <a:p>
            <a:pPr eaLnBrk="1" fontAlgn="auto" hangingPunct="1">
              <a:spcBef>
                <a:spcPts val="0"/>
              </a:spcBef>
              <a:spcAft>
                <a:spcPts val="0"/>
              </a:spcAft>
              <a:defRPr/>
            </a:pPr>
            <a:r>
              <a:rPr lang="en-US" altLang="zh-TW" dirty="0" smtClean="0"/>
              <a:t>4.</a:t>
            </a:r>
            <a:r>
              <a:rPr lang="zh-TW" altLang="zh-TW" dirty="0" smtClean="0"/>
              <a:t>「一切適當辦法」</a:t>
            </a:r>
            <a:r>
              <a:rPr lang="en-US" altLang="zh-TW" dirty="0" smtClean="0"/>
              <a:t>(appropriate means)</a:t>
            </a:r>
            <a:r>
              <a:rPr lang="zh-TW" altLang="zh-TW" dirty="0" smtClean="0"/>
              <a:t>或「適當措施」</a:t>
            </a:r>
            <a:r>
              <a:rPr lang="en-US" altLang="zh-TW" dirty="0" smtClean="0"/>
              <a:t>(appropriate measures)</a:t>
            </a:r>
            <a:endParaRPr lang="zh-TW" altLang="zh-TW" dirty="0" smtClean="0"/>
          </a:p>
          <a:p>
            <a:pPr eaLnBrk="1" fontAlgn="auto" hangingPunct="1">
              <a:spcBef>
                <a:spcPts val="0"/>
              </a:spcBef>
              <a:spcAft>
                <a:spcPts val="0"/>
              </a:spcAft>
              <a:defRPr/>
            </a:pPr>
            <a:r>
              <a:rPr lang="en-US" altLang="zh-TW" dirty="0" smtClean="0"/>
              <a:t>(1)</a:t>
            </a:r>
            <a:r>
              <a:rPr lang="zh-TW" altLang="zh-TW" dirty="0" smtClean="0"/>
              <a:t>「用一切適當辦法」</a:t>
            </a:r>
            <a:r>
              <a:rPr lang="en-US" altLang="zh-TW" dirty="0" smtClean="0"/>
              <a:t>(pursue by all appropriate means)</a:t>
            </a:r>
            <a:endParaRPr lang="zh-TW" altLang="zh-TW" dirty="0" smtClean="0"/>
          </a:p>
          <a:p>
            <a:pPr eaLnBrk="1" fontAlgn="auto" hangingPunct="1">
              <a:spcBef>
                <a:spcPts val="0"/>
              </a:spcBef>
              <a:spcAft>
                <a:spcPts val="0"/>
              </a:spcAft>
              <a:defRPr/>
            </a:pPr>
            <a:r>
              <a:rPr lang="zh-TW" altLang="zh-TW" dirty="0" smtClean="0"/>
              <a:t>　　所謂用一切適當辦法是使締約國有極大的靈活度</a:t>
            </a:r>
            <a:r>
              <a:rPr lang="en-US" altLang="zh-TW" dirty="0" smtClean="0"/>
              <a:t>(a great deal of flexibility)</a:t>
            </a:r>
            <a:r>
              <a:rPr lang="zh-TW" altLang="zh-TW" dirty="0" smtClean="0"/>
              <a:t>，可針對各締約國在消除對婦女歧視方面於其各國所存在的獨特障礙和阻力</a:t>
            </a:r>
            <a:r>
              <a:rPr lang="en-US" altLang="zh-TW" dirty="0" smtClean="0"/>
              <a:t>(particular obstacles and resistance)</a:t>
            </a:r>
            <a:r>
              <a:rPr lang="zh-TW" altLang="zh-TW" dirty="0" smtClean="0"/>
              <a:t>，制訂符合該國獨特之法律、政治、經濟、行政和體制框架</a:t>
            </a:r>
            <a:r>
              <a:rPr lang="en-US" altLang="zh-TW" dirty="0" smtClean="0"/>
              <a:t>(institutional framework)</a:t>
            </a:r>
            <a:r>
              <a:rPr lang="zh-TW" altLang="zh-TW" dirty="0" smtClean="0"/>
              <a:t>的政策。每個締約國都必須對該國選擇之獨特方式的適當性</a:t>
            </a:r>
            <a:r>
              <a:rPr lang="en-US" altLang="zh-TW" dirty="0" smtClean="0"/>
              <a:t>(appropriateness of the particular means)</a:t>
            </a:r>
            <a:r>
              <a:rPr lang="zh-TW" altLang="zh-TW" dirty="0" smtClean="0"/>
              <a:t>作出合理解釋，並應證明該方式能夠實現預期的成效和結果。</a:t>
            </a:r>
            <a:r>
              <a:rPr lang="en-US" altLang="zh-TW" dirty="0" smtClean="0"/>
              <a:t>(</a:t>
            </a:r>
            <a:r>
              <a:rPr lang="zh-TW" altLang="zh-TW" dirty="0" smtClean="0"/>
              <a:t>見一般性建議</a:t>
            </a:r>
            <a:r>
              <a:rPr lang="en-US" altLang="zh-TW" dirty="0" smtClean="0"/>
              <a:t>28/23)</a:t>
            </a:r>
            <a:endParaRPr lang="zh-TW" altLang="zh-TW" dirty="0" smtClean="0"/>
          </a:p>
          <a:p>
            <a:pPr eaLnBrk="1" fontAlgn="auto" hangingPunct="1">
              <a:spcBef>
                <a:spcPts val="0"/>
              </a:spcBef>
              <a:spcAft>
                <a:spcPts val="0"/>
              </a:spcAft>
              <a:defRPr/>
            </a:pPr>
            <a:r>
              <a:rPr lang="zh-TW" altLang="zh-TW" dirty="0" smtClean="0"/>
              <a:t>　　</a:t>
            </a:r>
            <a:r>
              <a:rPr lang="en-US" altLang="zh-TW" dirty="0" smtClean="0"/>
              <a:t>CEDAW</a:t>
            </a:r>
            <a:r>
              <a:rPr lang="zh-TW" altLang="zh-TW" dirty="0" smtClean="0"/>
              <a:t>委員會曾經採取之措施的適當性</a:t>
            </a:r>
            <a:r>
              <a:rPr lang="en-US" altLang="zh-TW" dirty="0" smtClean="0"/>
              <a:t>(appropriateness)</a:t>
            </a:r>
            <a:r>
              <a:rPr lang="zh-TW" altLang="zh-TW" dirty="0" smtClean="0"/>
              <a:t>做過一些例示，例如：</a:t>
            </a:r>
          </a:p>
          <a:p>
            <a:pPr eaLnBrk="1" fontAlgn="auto" hangingPunct="1">
              <a:spcBef>
                <a:spcPts val="0"/>
              </a:spcBef>
              <a:spcAft>
                <a:spcPts val="0"/>
              </a:spcAft>
              <a:defRPr/>
            </a:pPr>
            <a:r>
              <a:rPr lang="en-US" altLang="zh-TW" dirty="0" smtClean="0"/>
              <a:t>(a)</a:t>
            </a:r>
            <a:r>
              <a:rPr lang="zh-TW" altLang="zh-TW" dirty="0" smtClean="0"/>
              <a:t>採取步驟以預防、禁止和懲罰第三人</a:t>
            </a:r>
            <a:r>
              <a:rPr lang="en-US" altLang="zh-TW" dirty="0" smtClean="0"/>
              <a:t>(third parties)</a:t>
            </a:r>
            <a:r>
              <a:rPr lang="zh-TW" altLang="zh-TW" dirty="0" smtClean="0"/>
              <a:t>違反</a:t>
            </a:r>
            <a:r>
              <a:rPr lang="en-US" altLang="zh-TW" dirty="0" smtClean="0"/>
              <a:t>CEDAW</a:t>
            </a:r>
            <a:r>
              <a:rPr lang="zh-TW" altLang="zh-TW" dirty="0" smtClean="0"/>
              <a:t>的行為，包括在家庭和在社區中</a:t>
            </a:r>
            <a:r>
              <a:rPr lang="en-US" altLang="zh-TW" dirty="0" smtClean="0"/>
              <a:t>(community)</a:t>
            </a:r>
            <a:r>
              <a:rPr lang="zh-TW" altLang="zh-TW" dirty="0" smtClean="0"/>
              <a:t>實施的行為，並向受害者提供賠償</a:t>
            </a:r>
            <a:r>
              <a:rPr lang="en-US" altLang="zh-TW" dirty="0" smtClean="0"/>
              <a:t>(reparation)[</a:t>
            </a:r>
            <a:r>
              <a:rPr lang="zh-TW" altLang="zh-TW" dirty="0" smtClean="0"/>
              <a:t>保護</a:t>
            </a:r>
            <a:r>
              <a:rPr lang="en-US" altLang="zh-TW" dirty="0" smtClean="0"/>
              <a:t>]</a:t>
            </a:r>
            <a:r>
              <a:rPr lang="zh-TW" altLang="zh-TW" dirty="0" smtClean="0"/>
              <a:t>；</a:t>
            </a:r>
          </a:p>
          <a:p>
            <a:pPr eaLnBrk="1" fontAlgn="auto" hangingPunct="1">
              <a:spcBef>
                <a:spcPts val="0"/>
              </a:spcBef>
              <a:spcAft>
                <a:spcPts val="0"/>
              </a:spcAft>
              <a:defRPr/>
            </a:pPr>
            <a:r>
              <a:rPr lang="en-US" altLang="zh-TW" dirty="0" smtClean="0"/>
              <a:t>(b)</a:t>
            </a:r>
            <a:r>
              <a:rPr lang="zh-TW" altLang="zh-TW" dirty="0" smtClean="0"/>
              <a:t>為了實現禁止性別歧視及達到男女平等應採取暫行特別措施</a:t>
            </a:r>
            <a:r>
              <a:rPr lang="en-US" altLang="zh-TW" dirty="0" smtClean="0"/>
              <a:t>[</a:t>
            </a:r>
            <a:r>
              <a:rPr lang="zh-TW" altLang="zh-TW" dirty="0" smtClean="0"/>
              <a:t>實現</a:t>
            </a:r>
            <a:r>
              <a:rPr lang="en-US" altLang="zh-TW" dirty="0" smtClean="0"/>
              <a:t>] </a:t>
            </a:r>
            <a:r>
              <a:rPr lang="zh-TW" altLang="zh-TW" dirty="0" smtClean="0"/>
              <a:t>；</a:t>
            </a:r>
          </a:p>
          <a:p>
            <a:pPr eaLnBrk="1" fontAlgn="auto" hangingPunct="1">
              <a:spcBef>
                <a:spcPts val="0"/>
              </a:spcBef>
              <a:spcAft>
                <a:spcPts val="0"/>
              </a:spcAft>
              <a:defRPr/>
            </a:pPr>
            <a:r>
              <a:rPr lang="en-US" altLang="zh-TW" dirty="0" smtClean="0"/>
              <a:t>(c)</a:t>
            </a:r>
            <a:r>
              <a:rPr lang="zh-TW" altLang="zh-TW" dirty="0" smtClean="0"/>
              <a:t>為公務人員制訂行為守則</a:t>
            </a:r>
            <a:r>
              <a:rPr lang="en-US" altLang="zh-TW" dirty="0" smtClean="0"/>
              <a:t>(codes of conduct)</a:t>
            </a:r>
            <a:r>
              <a:rPr lang="zh-TW" altLang="zh-TW" dirty="0" smtClean="0"/>
              <a:t>，以確保尊重平等和不歧視的原則；</a:t>
            </a:r>
          </a:p>
          <a:p>
            <a:pPr eaLnBrk="1" fontAlgn="auto" hangingPunct="1">
              <a:spcBef>
                <a:spcPts val="0"/>
              </a:spcBef>
              <a:spcAft>
                <a:spcPts val="0"/>
              </a:spcAft>
              <a:defRPr/>
            </a:pPr>
            <a:r>
              <a:rPr lang="en-US" altLang="zh-TW" dirty="0" smtClean="0"/>
              <a:t>(d)</a:t>
            </a:r>
            <a:r>
              <a:rPr lang="zh-TW" altLang="zh-TW" dirty="0" smtClean="0"/>
              <a:t>為所有政府機構、公務人員尤其是法律專業人士和司法機關，提供有關</a:t>
            </a:r>
            <a:r>
              <a:rPr lang="en-US" altLang="zh-TW" dirty="0" smtClean="0"/>
              <a:t>CEDAW</a:t>
            </a:r>
            <a:r>
              <a:rPr lang="zh-TW" altLang="zh-TW" dirty="0" smtClean="0"/>
              <a:t>原則和條款的教育和培訓方案並撰寫培訓教材；</a:t>
            </a:r>
          </a:p>
          <a:p>
            <a:pPr eaLnBrk="1" fontAlgn="auto" hangingPunct="1">
              <a:spcBef>
                <a:spcPts val="0"/>
              </a:spcBef>
              <a:spcAft>
                <a:spcPts val="0"/>
              </a:spcAft>
              <a:defRPr/>
            </a:pPr>
            <a:r>
              <a:rPr lang="en-US" altLang="zh-TW" dirty="0" smtClean="0"/>
              <a:t>(e)</a:t>
            </a:r>
            <a:r>
              <a:rPr lang="zh-TW" altLang="zh-TW" dirty="0" smtClean="0"/>
              <a:t>開發和制訂有效之指標</a:t>
            </a:r>
            <a:r>
              <a:rPr lang="en-US" altLang="zh-TW" dirty="0" smtClean="0"/>
              <a:t>(valid indicators)</a:t>
            </a:r>
            <a:r>
              <a:rPr lang="zh-TW" altLang="zh-TW" dirty="0" smtClean="0"/>
              <a:t>，以評估婦女人權狀況和進展，建立和維護按性別分類以及與</a:t>
            </a:r>
            <a:r>
              <a:rPr lang="en-US" altLang="zh-TW" dirty="0" smtClean="0"/>
              <a:t>CEDAW</a:t>
            </a:r>
            <a:r>
              <a:rPr lang="zh-TW" altLang="zh-TW" dirty="0" smtClean="0"/>
              <a:t>具體條款相關的統計資料庫。</a:t>
            </a:r>
            <a:r>
              <a:rPr lang="en-US" altLang="zh-TW" dirty="0" smtClean="0"/>
              <a:t>(</a:t>
            </a:r>
            <a:r>
              <a:rPr lang="zh-TW" altLang="zh-TW" dirty="0" smtClean="0"/>
              <a:t>其他例示參見一般性建議</a:t>
            </a:r>
            <a:r>
              <a:rPr lang="en-US" altLang="zh-TW" dirty="0" smtClean="0"/>
              <a:t>28/37</a:t>
            </a:r>
            <a:r>
              <a:rPr lang="zh-TW" altLang="zh-TW" dirty="0" smtClean="0"/>
              <a:t>、</a:t>
            </a:r>
            <a:r>
              <a:rPr lang="en-US" altLang="zh-TW" dirty="0" smtClean="0"/>
              <a:t>38)</a:t>
            </a:r>
            <a:endParaRPr lang="zh-TW" altLang="zh-TW" dirty="0" smtClean="0"/>
          </a:p>
          <a:p>
            <a:pPr eaLnBrk="1" fontAlgn="auto" hangingPunct="1">
              <a:spcBef>
                <a:spcPts val="0"/>
              </a:spcBef>
              <a:spcAft>
                <a:spcPts val="0"/>
              </a:spcAft>
              <a:defRPr/>
            </a:pPr>
            <a:r>
              <a:rPr lang="en-US" altLang="zh-TW" dirty="0" smtClean="0"/>
              <a:t>(2)</a:t>
            </a:r>
            <a:r>
              <a:rPr lang="zh-TW" altLang="zh-TW" dirty="0" smtClean="0"/>
              <a:t>「適當措施」</a:t>
            </a:r>
          </a:p>
          <a:p>
            <a:pPr eaLnBrk="1" fontAlgn="auto" hangingPunct="1">
              <a:spcBef>
                <a:spcPts val="0"/>
              </a:spcBef>
              <a:spcAft>
                <a:spcPts val="0"/>
              </a:spcAft>
              <a:defRPr/>
            </a:pPr>
            <a:r>
              <a:rPr lang="zh-TW" altLang="zh-TW" dirty="0" smtClean="0"/>
              <a:t>該政策必須為行動導向</a:t>
            </a:r>
            <a:r>
              <a:rPr lang="en-US" altLang="zh-TW" dirty="0" smtClean="0"/>
              <a:t>(action- oriented)</a:t>
            </a:r>
            <a:r>
              <a:rPr lang="zh-TW" altLang="zh-TW" dirty="0" smtClean="0"/>
              <a:t>和結果導向</a:t>
            </a:r>
            <a:r>
              <a:rPr lang="en-US" altLang="zh-TW" dirty="0" smtClean="0"/>
              <a:t>(results-oriented)</a:t>
            </a:r>
            <a:r>
              <a:rPr lang="zh-TW" altLang="zh-TW" dirty="0" smtClean="0"/>
              <a:t>，即必須制訂指標</a:t>
            </a:r>
            <a:r>
              <a:rPr lang="en-US" altLang="zh-TW" dirty="0" smtClean="0"/>
              <a:t>(indicators)</a:t>
            </a:r>
            <a:r>
              <a:rPr lang="zh-TW" altLang="zh-TW" dirty="0" smtClean="0"/>
              <a:t>、標竿</a:t>
            </a:r>
            <a:r>
              <a:rPr lang="en-US" altLang="zh-TW" dirty="0" smtClean="0"/>
              <a:t>(benchmarks)</a:t>
            </a:r>
            <a:r>
              <a:rPr lang="zh-TW" altLang="zh-TW" dirty="0" smtClean="0"/>
              <a:t>和時間表</a:t>
            </a:r>
            <a:r>
              <a:rPr lang="en-US" altLang="zh-TW" dirty="0" smtClean="0"/>
              <a:t>(timelines)</a:t>
            </a:r>
            <a:r>
              <a:rPr lang="zh-TW" altLang="zh-TW" dirty="0" smtClean="0"/>
              <a:t>，以確保給予所有相關單位適當資源，或允許這些單位在實現標竿和目標上發揮各自的作用。為此，該政策必須與主要的政府預算規劃配合以確保政策在所有方面得到充分的財源。</a:t>
            </a:r>
            <a:r>
              <a:rPr lang="en-US" altLang="zh-TW" dirty="0" smtClean="0"/>
              <a:t>(</a:t>
            </a:r>
            <a:r>
              <a:rPr lang="zh-TW" altLang="zh-TW" dirty="0" smtClean="0"/>
              <a:t>見一般性建議</a:t>
            </a:r>
            <a:r>
              <a:rPr lang="en-US" altLang="zh-TW" dirty="0" smtClean="0"/>
              <a:t>28/28)</a:t>
            </a:r>
            <a:endParaRPr lang="zh-TW" altLang="zh-TW" dirty="0" smtClean="0"/>
          </a:p>
          <a:p>
            <a:pPr eaLnBrk="1" fontAlgn="auto" hangingPunct="1">
              <a:spcBef>
                <a:spcPts val="0"/>
              </a:spcBef>
              <a:spcAft>
                <a:spcPts val="0"/>
              </a:spcAft>
              <a:defRPr/>
            </a:pPr>
            <a:endParaRPr lang="zh-TW" altLang="zh-TW" dirty="0" smtClean="0"/>
          </a:p>
          <a:p>
            <a:pPr eaLnBrk="1" fontAlgn="auto" hangingPunct="1">
              <a:spcBef>
                <a:spcPts val="0"/>
              </a:spcBef>
              <a:spcAft>
                <a:spcPts val="0"/>
              </a:spcAft>
              <a:defRPr/>
            </a:pPr>
            <a:endParaRPr lang="zh-TW" altLang="en-US" dirty="0"/>
          </a:p>
        </p:txBody>
      </p:sp>
      <p:sp>
        <p:nvSpPr>
          <p:cNvPr id="77828" name="投影片編號版面配置區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833B1D85-AEFE-4623-BEC6-69F09C7F6461}" type="slidenum">
              <a:rPr lang="zh-TW" altLang="en-US" smtClean="0"/>
              <a:pPr fontAlgn="base">
                <a:spcBef>
                  <a:spcPct val="0"/>
                </a:spcBef>
                <a:spcAft>
                  <a:spcPct val="0"/>
                </a:spcAft>
                <a:defRPr/>
              </a:pPr>
              <a:t>19</a:t>
            </a:fld>
            <a:endParaRPr lang="zh-TW" altLang="en-US"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投影片圖像版面配置區 1"/>
          <p:cNvSpPr>
            <a:spLocks noGrp="1" noRot="1" noChangeAspect="1" noTextEdit="1"/>
          </p:cNvSpPr>
          <p:nvPr>
            <p:ph type="sldImg"/>
          </p:nvPr>
        </p:nvSpPr>
        <p:spPr bwMode="auto">
          <a:noFill/>
          <a:ln>
            <a:solidFill>
              <a:srgbClr val="000000"/>
            </a:solidFill>
            <a:miter lim="800000"/>
            <a:headEnd/>
            <a:tailEnd/>
          </a:ln>
        </p:spPr>
      </p:sp>
      <p:sp>
        <p:nvSpPr>
          <p:cNvPr id="3" name="備忘稿版面配置區 2"/>
          <p:cNvSpPr>
            <a:spLocks noGrp="1"/>
          </p:cNvSpPr>
          <p:nvPr>
            <p:ph type="body" idx="1"/>
          </p:nvPr>
        </p:nvSpPr>
        <p:spPr/>
        <p:txBody>
          <a:bodyPr>
            <a:normAutofit/>
          </a:bodyPr>
          <a:lstStyle/>
          <a:p>
            <a:pPr eaLnBrk="1" fontAlgn="auto" hangingPunct="1">
              <a:spcBef>
                <a:spcPts val="0"/>
              </a:spcBef>
              <a:spcAft>
                <a:spcPts val="0"/>
              </a:spcAft>
              <a:defRPr/>
            </a:pPr>
            <a:r>
              <a:rPr lang="en-US" altLang="zh-TW" dirty="0" smtClean="0"/>
              <a:t>5.</a:t>
            </a:r>
            <a:r>
              <a:rPr lang="zh-TW" altLang="zh-TW" dirty="0" smtClean="0"/>
              <a:t>「男女平等的原則」</a:t>
            </a:r>
          </a:p>
          <a:p>
            <a:pPr eaLnBrk="1" fontAlgn="auto" hangingPunct="1">
              <a:spcBef>
                <a:spcPts val="0"/>
              </a:spcBef>
              <a:spcAft>
                <a:spcPts val="0"/>
              </a:spcAft>
              <a:defRPr/>
            </a:pPr>
            <a:r>
              <a:rPr lang="zh-TW" altLang="zh-TW" dirty="0" smtClean="0"/>
              <a:t>　　男性與女性間的平等、或性別平等原則的內在意涵係指所有人類，不論其性別</a:t>
            </a:r>
            <a:r>
              <a:rPr lang="en-US" altLang="zh-TW" dirty="0" smtClean="0"/>
              <a:t>(regardless of sex)</a:t>
            </a:r>
            <a:r>
              <a:rPr lang="zh-TW" altLang="zh-TW" dirty="0" smtClean="0"/>
              <a:t>，都有發展個人能力、從事其專業和作出選擇的自由，不受任何性別刻板印象</a:t>
            </a:r>
            <a:r>
              <a:rPr lang="en-US" altLang="zh-TW" dirty="0" smtClean="0"/>
              <a:t>(stereotypes)</a:t>
            </a:r>
            <a:r>
              <a:rPr lang="zh-TW" altLang="zh-TW" dirty="0" smtClean="0"/>
              <a:t>、僵化性別角色</a:t>
            </a:r>
            <a:r>
              <a:rPr lang="en-US" altLang="zh-TW" dirty="0" smtClean="0"/>
              <a:t>(rigid gender roles)</a:t>
            </a:r>
            <a:r>
              <a:rPr lang="zh-TW" altLang="zh-TW" dirty="0" smtClean="0"/>
              <a:t>和偏見</a:t>
            </a:r>
            <a:r>
              <a:rPr lang="en-US" altLang="zh-TW" dirty="0" smtClean="0"/>
              <a:t>(prejudices)</a:t>
            </a:r>
            <a:r>
              <a:rPr lang="zh-TW" altLang="zh-TW" dirty="0" smtClean="0"/>
              <a:t>的限制。締約國應避免在履行</a:t>
            </a:r>
            <a:r>
              <a:rPr lang="en-US" altLang="zh-TW" dirty="0" smtClean="0"/>
              <a:t>CEDAW</a:t>
            </a:r>
            <a:r>
              <a:rPr lang="zh-TW" altLang="zh-TW" dirty="0" smtClean="0"/>
              <a:t>義務時僅使用兩性公平</a:t>
            </a:r>
            <a:r>
              <a:rPr lang="en-US" altLang="zh-TW" dirty="0" smtClean="0"/>
              <a:t>(gender equity)</a:t>
            </a:r>
            <a:r>
              <a:rPr lang="zh-TW" altLang="zh-TW" dirty="0" smtClean="0"/>
              <a:t>的概念，因為在某些國家，兩性公平概念指的是，依照女性和男性各自的需要給予其公平</a:t>
            </a:r>
            <a:r>
              <a:rPr lang="en-US" altLang="zh-TW" dirty="0" smtClean="0"/>
              <a:t>(fair treatment)</a:t>
            </a:r>
            <a:r>
              <a:rPr lang="zh-TW" altLang="zh-TW" dirty="0" smtClean="0"/>
              <a:t>待遇。除了涵蓋平等待遇</a:t>
            </a:r>
            <a:r>
              <a:rPr lang="en-US" altLang="zh-TW" dirty="0" smtClean="0"/>
              <a:t>(equal treatment)</a:t>
            </a:r>
            <a:r>
              <a:rPr lang="zh-TW" altLang="zh-TW" dirty="0" smtClean="0"/>
              <a:t>之外，也有可能允許一些在權利、福利、義務和機會等方面不相同</a:t>
            </a:r>
            <a:r>
              <a:rPr lang="en-US" altLang="zh-TW" dirty="0" smtClean="0"/>
              <a:t>(different)</a:t>
            </a:r>
            <a:r>
              <a:rPr lang="zh-TW" altLang="zh-TW" dirty="0" smtClean="0"/>
              <a:t>但相當</a:t>
            </a:r>
            <a:r>
              <a:rPr lang="en-US" altLang="zh-TW" dirty="0" smtClean="0"/>
              <a:t>(equivalent)</a:t>
            </a:r>
            <a:r>
              <a:rPr lang="zh-TW" altLang="zh-TW" dirty="0" smtClean="0"/>
              <a:t>的待遇。</a:t>
            </a:r>
            <a:r>
              <a:rPr lang="en-US" altLang="zh-TW" dirty="0" smtClean="0"/>
              <a:t>(</a:t>
            </a:r>
            <a:r>
              <a:rPr lang="zh-TW" altLang="zh-TW" dirty="0" smtClean="0"/>
              <a:t>見一般性建議</a:t>
            </a:r>
            <a:r>
              <a:rPr lang="en-US" altLang="zh-TW" dirty="0" smtClean="0"/>
              <a:t>28/22)</a:t>
            </a:r>
            <a:endParaRPr lang="zh-TW" altLang="zh-TW" dirty="0"/>
          </a:p>
        </p:txBody>
      </p:sp>
      <p:sp>
        <p:nvSpPr>
          <p:cNvPr id="78852" name="投影片編號版面配置區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A7134647-BE4C-46D0-BFFE-DE6188B8EBD4}" type="slidenum">
              <a:rPr lang="zh-TW" altLang="en-US" smtClean="0"/>
              <a:pPr fontAlgn="base">
                <a:spcBef>
                  <a:spcPct val="0"/>
                </a:spcBef>
                <a:spcAft>
                  <a:spcPct val="0"/>
                </a:spcAft>
                <a:defRPr/>
              </a:pPr>
              <a:t>20</a:t>
            </a:fld>
            <a:endParaRPr lang="zh-TW" altLang="en-US"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投影片圖像版面配置區 1"/>
          <p:cNvSpPr>
            <a:spLocks noGrp="1" noRot="1" noChangeAspect="1" noTextEdit="1"/>
          </p:cNvSpPr>
          <p:nvPr>
            <p:ph type="sldImg"/>
          </p:nvPr>
        </p:nvSpPr>
        <p:spPr bwMode="auto">
          <a:noFill/>
          <a:ln>
            <a:solidFill>
              <a:srgbClr val="000000"/>
            </a:solidFill>
            <a:miter lim="800000"/>
            <a:headEnd/>
            <a:tailEnd/>
          </a:ln>
        </p:spPr>
      </p:sp>
      <p:sp>
        <p:nvSpPr>
          <p:cNvPr id="89091" name="備忘稿版面配置區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TW" altLang="en-US" smtClean="0"/>
          </a:p>
        </p:txBody>
      </p:sp>
      <p:sp>
        <p:nvSpPr>
          <p:cNvPr id="79876" name="投影片編號版面配置區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AC46CD04-4998-4A09-B34E-892504839475}" type="slidenum">
              <a:rPr lang="zh-TW" altLang="en-US" smtClean="0"/>
              <a:pPr fontAlgn="base">
                <a:spcBef>
                  <a:spcPct val="0"/>
                </a:spcBef>
                <a:spcAft>
                  <a:spcPct val="0"/>
                </a:spcAft>
                <a:defRPr/>
              </a:pPr>
              <a:t>21</a:t>
            </a:fld>
            <a:endParaRPr lang="zh-TW" altLang="en-US"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標題投影片">
    <p:spTree>
      <p:nvGrpSpPr>
        <p:cNvPr id="1" name=""/>
        <p:cNvGrpSpPr/>
        <p:nvPr/>
      </p:nvGrpSpPr>
      <p:grpSpPr>
        <a:xfrm>
          <a:off x="0" y="0"/>
          <a:ext cx="0" cy="0"/>
          <a:chOff x="0" y="0"/>
          <a:chExt cx="0" cy="0"/>
        </a:xfrm>
      </p:grpSpPr>
      <p:sp>
        <p:nvSpPr>
          <p:cNvPr id="2" name="標題 1"/>
          <p:cNvSpPr>
            <a:spLocks noGrp="1"/>
          </p:cNvSpPr>
          <p:nvPr>
            <p:ph type="ctrTitle"/>
          </p:nvPr>
        </p:nvSpPr>
        <p:spPr>
          <a:xfrm>
            <a:off x="685800" y="2130425"/>
            <a:ext cx="7772400" cy="1470025"/>
          </a:xfrm>
        </p:spPr>
        <p:txBody>
          <a:bodyPr/>
          <a:lstStyle/>
          <a:p>
            <a:r>
              <a:rPr lang="zh-TW" altLang="en-US" dirty="0" smtClean="0"/>
              <a:t>按一下以編輯母片標題樣式</a:t>
            </a:r>
            <a:endParaRPr lang="zh-TW" altLang="en-US" dirty="0"/>
          </a:p>
        </p:txBody>
      </p:sp>
      <p:sp>
        <p:nvSpPr>
          <p:cNvPr id="3" name="副標題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TW" altLang="en-US" dirty="0" smtClean="0"/>
              <a:t>按一下以編輯母片副標題樣式</a:t>
            </a:r>
            <a:endParaRPr lang="zh-TW" altLang="en-US" dirty="0"/>
          </a:p>
        </p:txBody>
      </p:sp>
      <p:sp>
        <p:nvSpPr>
          <p:cNvPr id="4" name="日期版面配置區 3"/>
          <p:cNvSpPr>
            <a:spLocks noGrp="1"/>
          </p:cNvSpPr>
          <p:nvPr>
            <p:ph type="dt" sz="half" idx="10"/>
          </p:nvPr>
        </p:nvSpPr>
        <p:spPr/>
        <p:txBody>
          <a:bodyPr/>
          <a:lstStyle/>
          <a:p>
            <a:pPr>
              <a:defRPr/>
            </a:pPr>
            <a:fld id="{51BB56C7-E064-451D-A5AF-A5B9EA2625BD}" type="datetime1">
              <a:rPr lang="en-US" altLang="zh-TW" smtClean="0"/>
              <a:pPr>
                <a:defRPr/>
              </a:pPr>
              <a:t>1/17/2017</a:t>
            </a:fld>
            <a:endParaRPr lang="en-US" altLang="zh-TW"/>
          </a:p>
        </p:txBody>
      </p:sp>
      <p:sp>
        <p:nvSpPr>
          <p:cNvPr id="5" name="頁尾版面配置區 4"/>
          <p:cNvSpPr>
            <a:spLocks noGrp="1"/>
          </p:cNvSpPr>
          <p:nvPr>
            <p:ph type="ftr" sz="quarter" idx="11"/>
          </p:nvPr>
        </p:nvSpPr>
        <p:spPr/>
        <p:txBody>
          <a:bodyPr/>
          <a:lstStyle/>
          <a:p>
            <a:pPr>
              <a:defRPr/>
            </a:pPr>
            <a:endParaRPr lang="en-US" altLang="zh-TW"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標題及直排文字">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直排文字版面配置區 2"/>
          <p:cNvSpPr>
            <a:spLocks noGrp="1"/>
          </p:cNvSpPr>
          <p:nvPr>
            <p:ph type="body" orient="vert" idx="1"/>
          </p:nvPr>
        </p:nvSpPr>
        <p:spPr/>
        <p:txBody>
          <a:bodyPr vert="eaVert"/>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日期版面配置區 3"/>
          <p:cNvSpPr>
            <a:spLocks noGrp="1"/>
          </p:cNvSpPr>
          <p:nvPr>
            <p:ph type="dt" sz="half" idx="10"/>
          </p:nvPr>
        </p:nvSpPr>
        <p:spPr/>
        <p:txBody>
          <a:bodyPr/>
          <a:lstStyle/>
          <a:p>
            <a:pPr>
              <a:defRPr/>
            </a:pPr>
            <a:fld id="{FB64E510-594A-447F-9795-52186D834149}" type="datetime1">
              <a:rPr lang="en-US" altLang="zh-TW" smtClean="0"/>
              <a:pPr>
                <a:defRPr/>
              </a:pPr>
              <a:t>1/17/2017</a:t>
            </a:fld>
            <a:endParaRPr lang="en-US" altLang="zh-TW"/>
          </a:p>
        </p:txBody>
      </p:sp>
      <p:sp>
        <p:nvSpPr>
          <p:cNvPr id="5" name="頁尾版面配置區 4"/>
          <p:cNvSpPr>
            <a:spLocks noGrp="1"/>
          </p:cNvSpPr>
          <p:nvPr>
            <p:ph type="ftr" sz="quarter" idx="11"/>
          </p:nvPr>
        </p:nvSpPr>
        <p:spPr/>
        <p:txBody>
          <a:bodyPr/>
          <a:lstStyle/>
          <a:p>
            <a:pPr>
              <a:defRPr/>
            </a:pPr>
            <a:endParaRPr lang="en-US" altLang="zh-TW"/>
          </a:p>
        </p:txBody>
      </p:sp>
      <p:sp>
        <p:nvSpPr>
          <p:cNvPr id="6" name="投影片編號版面配置區 5"/>
          <p:cNvSpPr>
            <a:spLocks noGrp="1"/>
          </p:cNvSpPr>
          <p:nvPr>
            <p:ph type="sldNum" sz="quarter" idx="12"/>
          </p:nvPr>
        </p:nvSpPr>
        <p:spPr/>
        <p:txBody>
          <a:bodyPr/>
          <a:lstStyle/>
          <a:p>
            <a:pPr>
              <a:defRPr/>
            </a:pPr>
            <a:fld id="{2AE77042-A579-4F6A-B71D-04151A66819F}" type="slidenum">
              <a:rPr lang="en-US" altLang="zh-TW" smtClean="0"/>
              <a:pPr>
                <a:defRPr/>
              </a:pPr>
              <a:t>‹#›</a:t>
            </a:fld>
            <a:endParaRPr lang="en-US" altLang="zh-TW"/>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直排標題及文字">
    <p:spTree>
      <p:nvGrpSpPr>
        <p:cNvPr id="1" name=""/>
        <p:cNvGrpSpPr/>
        <p:nvPr/>
      </p:nvGrpSpPr>
      <p:grpSpPr>
        <a:xfrm>
          <a:off x="0" y="0"/>
          <a:ext cx="0" cy="0"/>
          <a:chOff x="0" y="0"/>
          <a:chExt cx="0" cy="0"/>
        </a:xfrm>
      </p:grpSpPr>
      <p:sp>
        <p:nvSpPr>
          <p:cNvPr id="2" name="直排標題 1"/>
          <p:cNvSpPr>
            <a:spLocks noGrp="1"/>
          </p:cNvSpPr>
          <p:nvPr>
            <p:ph type="title" orient="vert"/>
          </p:nvPr>
        </p:nvSpPr>
        <p:spPr>
          <a:xfrm>
            <a:off x="6629400" y="274638"/>
            <a:ext cx="2057400" cy="5851525"/>
          </a:xfrm>
        </p:spPr>
        <p:txBody>
          <a:bodyPr vert="eaVert"/>
          <a:lstStyle/>
          <a:p>
            <a:r>
              <a:rPr lang="zh-TW" altLang="en-US" smtClean="0"/>
              <a:t>按一下以編輯母片標題樣式</a:t>
            </a:r>
            <a:endParaRPr lang="zh-TW" altLang="en-US"/>
          </a:p>
        </p:txBody>
      </p:sp>
      <p:sp>
        <p:nvSpPr>
          <p:cNvPr id="3" name="直排文字版面配置區 2"/>
          <p:cNvSpPr>
            <a:spLocks noGrp="1"/>
          </p:cNvSpPr>
          <p:nvPr>
            <p:ph type="body" orient="vert" idx="1"/>
          </p:nvPr>
        </p:nvSpPr>
        <p:spPr>
          <a:xfrm>
            <a:off x="457200" y="274638"/>
            <a:ext cx="6019800" cy="5851525"/>
          </a:xfrm>
        </p:spPr>
        <p:txBody>
          <a:bodyPr vert="eaVert"/>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日期版面配置區 3"/>
          <p:cNvSpPr>
            <a:spLocks noGrp="1"/>
          </p:cNvSpPr>
          <p:nvPr>
            <p:ph type="dt" sz="half" idx="10"/>
          </p:nvPr>
        </p:nvSpPr>
        <p:spPr/>
        <p:txBody>
          <a:bodyPr/>
          <a:lstStyle/>
          <a:p>
            <a:pPr>
              <a:defRPr/>
            </a:pPr>
            <a:fld id="{D9DA5CF6-A54F-4399-ABF5-A52A2A504041}" type="datetime1">
              <a:rPr lang="en-US" altLang="zh-TW" smtClean="0"/>
              <a:pPr>
                <a:defRPr/>
              </a:pPr>
              <a:t>1/17/2017</a:t>
            </a:fld>
            <a:endParaRPr lang="en-US" altLang="zh-TW"/>
          </a:p>
        </p:txBody>
      </p:sp>
      <p:sp>
        <p:nvSpPr>
          <p:cNvPr id="5" name="頁尾版面配置區 4"/>
          <p:cNvSpPr>
            <a:spLocks noGrp="1"/>
          </p:cNvSpPr>
          <p:nvPr>
            <p:ph type="ftr" sz="quarter" idx="11"/>
          </p:nvPr>
        </p:nvSpPr>
        <p:spPr/>
        <p:txBody>
          <a:bodyPr/>
          <a:lstStyle/>
          <a:p>
            <a:pPr>
              <a:defRPr/>
            </a:pPr>
            <a:endParaRPr lang="en-US" altLang="zh-TW"/>
          </a:p>
        </p:txBody>
      </p:sp>
      <p:sp>
        <p:nvSpPr>
          <p:cNvPr id="6" name="投影片編號版面配置區 5"/>
          <p:cNvSpPr>
            <a:spLocks noGrp="1"/>
          </p:cNvSpPr>
          <p:nvPr>
            <p:ph type="sldNum" sz="quarter" idx="12"/>
          </p:nvPr>
        </p:nvSpPr>
        <p:spPr/>
        <p:txBody>
          <a:bodyPr/>
          <a:lstStyle/>
          <a:p>
            <a:pPr>
              <a:defRPr/>
            </a:pPr>
            <a:fld id="{5A9F7ACD-8B79-4FC6-BD48-719E192369F2}" type="slidenum">
              <a:rPr lang="en-US" altLang="zh-TW" smtClean="0"/>
              <a:pPr>
                <a:defRPr/>
              </a:pPr>
              <a:t>‹#›</a:t>
            </a:fld>
            <a:endParaRPr lang="en-US" altLang="zh-TW"/>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標題投影片">
    <p:spTree>
      <p:nvGrpSpPr>
        <p:cNvPr id="1" name=""/>
        <p:cNvGrpSpPr/>
        <p:nvPr/>
      </p:nvGrpSpPr>
      <p:grpSpPr>
        <a:xfrm>
          <a:off x="0" y="0"/>
          <a:ext cx="0" cy="0"/>
          <a:chOff x="0" y="0"/>
          <a:chExt cx="0" cy="0"/>
        </a:xfrm>
      </p:grpSpPr>
      <p:sp>
        <p:nvSpPr>
          <p:cNvPr id="2" name="標題 1"/>
          <p:cNvSpPr>
            <a:spLocks noGrp="1"/>
          </p:cNvSpPr>
          <p:nvPr>
            <p:ph type="ctrTitle"/>
          </p:nvPr>
        </p:nvSpPr>
        <p:spPr>
          <a:xfrm>
            <a:off x="685800" y="2130425"/>
            <a:ext cx="7772400" cy="1470025"/>
          </a:xfrm>
        </p:spPr>
        <p:txBody>
          <a:bodyPr/>
          <a:lstStyle/>
          <a:p>
            <a:r>
              <a:rPr lang="zh-TW" altLang="en-US" smtClean="0"/>
              <a:t>按一下以編輯母片標題樣式</a:t>
            </a:r>
            <a:endParaRPr lang="zh-TW" altLang="en-US"/>
          </a:p>
        </p:txBody>
      </p:sp>
      <p:sp>
        <p:nvSpPr>
          <p:cNvPr id="3" name="副標題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TW" altLang="en-US" smtClean="0"/>
              <a:t>按一下以編輯母片副標題樣式</a:t>
            </a:r>
            <a:endParaRPr lang="zh-TW" altLang="en-US"/>
          </a:p>
        </p:txBody>
      </p:sp>
      <p:sp>
        <p:nvSpPr>
          <p:cNvPr id="4" name="日期版面配置區 3"/>
          <p:cNvSpPr>
            <a:spLocks noGrp="1"/>
          </p:cNvSpPr>
          <p:nvPr>
            <p:ph type="dt" sz="half" idx="10"/>
          </p:nvPr>
        </p:nvSpPr>
        <p:spPr/>
        <p:txBody>
          <a:bodyPr/>
          <a:lstStyle/>
          <a:p>
            <a:fld id="{01BE7E6D-B81C-4922-B053-62DD17714D20}" type="datetimeFigureOut">
              <a:rPr lang="zh-TW" altLang="en-US" smtClean="0"/>
              <a:pPr/>
              <a:t>2017/1/17</a:t>
            </a:fld>
            <a:endParaRPr lang="zh-TW" altLang="en-US"/>
          </a:p>
        </p:txBody>
      </p:sp>
      <p:sp>
        <p:nvSpPr>
          <p:cNvPr id="5" name="頁尾版面配置區 4"/>
          <p:cNvSpPr>
            <a:spLocks noGrp="1"/>
          </p:cNvSpPr>
          <p:nvPr>
            <p:ph type="ftr" sz="quarter" idx="11"/>
          </p:nvPr>
        </p:nvSpPr>
        <p:spPr/>
        <p:txBody>
          <a:bodyPr/>
          <a:lstStyle/>
          <a:p>
            <a:endParaRPr lang="zh-TW" altLang="en-US"/>
          </a:p>
        </p:txBody>
      </p:sp>
      <p:sp>
        <p:nvSpPr>
          <p:cNvPr id="6" name="投影片編號版面配置區 5"/>
          <p:cNvSpPr>
            <a:spLocks noGrp="1"/>
          </p:cNvSpPr>
          <p:nvPr>
            <p:ph type="sldNum" sz="quarter" idx="12"/>
          </p:nvPr>
        </p:nvSpPr>
        <p:spPr/>
        <p:txBody>
          <a:bodyPr/>
          <a:lstStyle/>
          <a:p>
            <a:fld id="{AA4DD37E-EDEA-4EEB-A86A-5E8F3A1B1919}" type="slidenum">
              <a:rPr lang="zh-TW" altLang="en-US" smtClean="0"/>
              <a:pPr/>
              <a:t>‹#›</a:t>
            </a:fld>
            <a:endParaRPr lang="zh-TW"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標題及物件">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內容版面配置區 2"/>
          <p:cNvSpPr>
            <a:spLocks noGrp="1"/>
          </p:cNvSpPr>
          <p:nvPr>
            <p:ph idx="1"/>
          </p:nvPr>
        </p:nvSpPr>
        <p:spPr/>
        <p:txBody>
          <a:body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日期版面配置區 3"/>
          <p:cNvSpPr>
            <a:spLocks noGrp="1"/>
          </p:cNvSpPr>
          <p:nvPr>
            <p:ph type="dt" sz="half" idx="10"/>
          </p:nvPr>
        </p:nvSpPr>
        <p:spPr/>
        <p:txBody>
          <a:bodyPr/>
          <a:lstStyle/>
          <a:p>
            <a:fld id="{01BE7E6D-B81C-4922-B053-62DD17714D20}" type="datetimeFigureOut">
              <a:rPr lang="zh-TW" altLang="en-US" smtClean="0"/>
              <a:pPr/>
              <a:t>2017/1/17</a:t>
            </a:fld>
            <a:endParaRPr lang="zh-TW" altLang="en-US"/>
          </a:p>
        </p:txBody>
      </p:sp>
      <p:sp>
        <p:nvSpPr>
          <p:cNvPr id="5" name="頁尾版面配置區 4"/>
          <p:cNvSpPr>
            <a:spLocks noGrp="1"/>
          </p:cNvSpPr>
          <p:nvPr>
            <p:ph type="ftr" sz="quarter" idx="11"/>
          </p:nvPr>
        </p:nvSpPr>
        <p:spPr/>
        <p:txBody>
          <a:bodyPr/>
          <a:lstStyle/>
          <a:p>
            <a:endParaRPr lang="zh-TW" altLang="en-US"/>
          </a:p>
        </p:txBody>
      </p:sp>
      <p:sp>
        <p:nvSpPr>
          <p:cNvPr id="6" name="投影片編號版面配置區 5"/>
          <p:cNvSpPr>
            <a:spLocks noGrp="1"/>
          </p:cNvSpPr>
          <p:nvPr>
            <p:ph type="sldNum" sz="quarter" idx="12"/>
          </p:nvPr>
        </p:nvSpPr>
        <p:spPr/>
        <p:txBody>
          <a:bodyPr/>
          <a:lstStyle/>
          <a:p>
            <a:fld id="{AA4DD37E-EDEA-4EEB-A86A-5E8F3A1B1919}" type="slidenum">
              <a:rPr lang="zh-TW" altLang="en-US" smtClean="0"/>
              <a:pPr/>
              <a:t>‹#›</a:t>
            </a:fld>
            <a:endParaRPr lang="zh-TW"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區段標題">
    <p:spTree>
      <p:nvGrpSpPr>
        <p:cNvPr id="1" name=""/>
        <p:cNvGrpSpPr/>
        <p:nvPr/>
      </p:nvGrpSpPr>
      <p:grpSpPr>
        <a:xfrm>
          <a:off x="0" y="0"/>
          <a:ext cx="0" cy="0"/>
          <a:chOff x="0" y="0"/>
          <a:chExt cx="0" cy="0"/>
        </a:xfrm>
      </p:grpSpPr>
      <p:sp>
        <p:nvSpPr>
          <p:cNvPr id="2" name="標題 1"/>
          <p:cNvSpPr>
            <a:spLocks noGrp="1"/>
          </p:cNvSpPr>
          <p:nvPr>
            <p:ph type="title"/>
          </p:nvPr>
        </p:nvSpPr>
        <p:spPr>
          <a:xfrm>
            <a:off x="722313" y="4406900"/>
            <a:ext cx="7772400" cy="1362075"/>
          </a:xfrm>
        </p:spPr>
        <p:txBody>
          <a:bodyPr anchor="t"/>
          <a:lstStyle>
            <a:lvl1pPr algn="l">
              <a:defRPr sz="4000" b="1" cap="all"/>
            </a:lvl1pPr>
          </a:lstStyle>
          <a:p>
            <a:r>
              <a:rPr lang="zh-TW" altLang="en-US" smtClean="0"/>
              <a:t>按一下以編輯母片標題樣式</a:t>
            </a:r>
            <a:endParaRPr lang="zh-TW" altLang="en-US"/>
          </a:p>
        </p:txBody>
      </p:sp>
      <p:sp>
        <p:nvSpPr>
          <p:cNvPr id="3" name="文字版面配置區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TW" altLang="en-US" smtClean="0"/>
              <a:t>按一下以編輯母片文字樣式</a:t>
            </a:r>
          </a:p>
        </p:txBody>
      </p:sp>
      <p:sp>
        <p:nvSpPr>
          <p:cNvPr id="4" name="日期版面配置區 3"/>
          <p:cNvSpPr>
            <a:spLocks noGrp="1"/>
          </p:cNvSpPr>
          <p:nvPr>
            <p:ph type="dt" sz="half" idx="10"/>
          </p:nvPr>
        </p:nvSpPr>
        <p:spPr/>
        <p:txBody>
          <a:bodyPr/>
          <a:lstStyle/>
          <a:p>
            <a:fld id="{01BE7E6D-B81C-4922-B053-62DD17714D20}" type="datetimeFigureOut">
              <a:rPr lang="zh-TW" altLang="en-US" smtClean="0"/>
              <a:pPr/>
              <a:t>2017/1/17</a:t>
            </a:fld>
            <a:endParaRPr lang="zh-TW" altLang="en-US"/>
          </a:p>
        </p:txBody>
      </p:sp>
      <p:sp>
        <p:nvSpPr>
          <p:cNvPr id="5" name="頁尾版面配置區 4"/>
          <p:cNvSpPr>
            <a:spLocks noGrp="1"/>
          </p:cNvSpPr>
          <p:nvPr>
            <p:ph type="ftr" sz="quarter" idx="11"/>
          </p:nvPr>
        </p:nvSpPr>
        <p:spPr/>
        <p:txBody>
          <a:bodyPr/>
          <a:lstStyle/>
          <a:p>
            <a:endParaRPr lang="zh-TW" altLang="en-US"/>
          </a:p>
        </p:txBody>
      </p:sp>
      <p:sp>
        <p:nvSpPr>
          <p:cNvPr id="6" name="投影片編號版面配置區 5"/>
          <p:cNvSpPr>
            <a:spLocks noGrp="1"/>
          </p:cNvSpPr>
          <p:nvPr>
            <p:ph type="sldNum" sz="quarter" idx="12"/>
          </p:nvPr>
        </p:nvSpPr>
        <p:spPr/>
        <p:txBody>
          <a:bodyPr/>
          <a:lstStyle/>
          <a:p>
            <a:fld id="{AA4DD37E-EDEA-4EEB-A86A-5E8F3A1B1919}" type="slidenum">
              <a:rPr lang="zh-TW" altLang="en-US" smtClean="0"/>
              <a:pPr/>
              <a:t>‹#›</a:t>
            </a:fld>
            <a:endParaRPr lang="zh-TW"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兩項物件">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內容版面配置區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內容版面配置區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5" name="日期版面配置區 4"/>
          <p:cNvSpPr>
            <a:spLocks noGrp="1"/>
          </p:cNvSpPr>
          <p:nvPr>
            <p:ph type="dt" sz="half" idx="10"/>
          </p:nvPr>
        </p:nvSpPr>
        <p:spPr/>
        <p:txBody>
          <a:bodyPr/>
          <a:lstStyle/>
          <a:p>
            <a:fld id="{01BE7E6D-B81C-4922-B053-62DD17714D20}" type="datetimeFigureOut">
              <a:rPr lang="zh-TW" altLang="en-US" smtClean="0"/>
              <a:pPr/>
              <a:t>2017/1/17</a:t>
            </a:fld>
            <a:endParaRPr lang="zh-TW" altLang="en-US"/>
          </a:p>
        </p:txBody>
      </p:sp>
      <p:sp>
        <p:nvSpPr>
          <p:cNvPr id="6" name="頁尾版面配置區 5"/>
          <p:cNvSpPr>
            <a:spLocks noGrp="1"/>
          </p:cNvSpPr>
          <p:nvPr>
            <p:ph type="ftr" sz="quarter" idx="11"/>
          </p:nvPr>
        </p:nvSpPr>
        <p:spPr/>
        <p:txBody>
          <a:bodyPr/>
          <a:lstStyle/>
          <a:p>
            <a:endParaRPr lang="zh-TW" altLang="en-US"/>
          </a:p>
        </p:txBody>
      </p:sp>
      <p:sp>
        <p:nvSpPr>
          <p:cNvPr id="7" name="投影片編號版面配置區 6"/>
          <p:cNvSpPr>
            <a:spLocks noGrp="1"/>
          </p:cNvSpPr>
          <p:nvPr>
            <p:ph type="sldNum" sz="quarter" idx="12"/>
          </p:nvPr>
        </p:nvSpPr>
        <p:spPr/>
        <p:txBody>
          <a:bodyPr/>
          <a:lstStyle/>
          <a:p>
            <a:fld id="{AA4DD37E-EDEA-4EEB-A86A-5E8F3A1B1919}" type="slidenum">
              <a:rPr lang="zh-TW" altLang="en-US" smtClean="0"/>
              <a:pPr/>
              <a:t>‹#›</a:t>
            </a:fld>
            <a:endParaRPr lang="zh-TW"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對">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lvl1pPr>
              <a:defRPr/>
            </a:lvl1pPr>
          </a:lstStyle>
          <a:p>
            <a:r>
              <a:rPr lang="zh-TW" altLang="en-US" smtClean="0"/>
              <a:t>按一下以編輯母片標題樣式</a:t>
            </a:r>
            <a:endParaRPr lang="zh-TW" altLang="en-US"/>
          </a:p>
        </p:txBody>
      </p:sp>
      <p:sp>
        <p:nvSpPr>
          <p:cNvPr id="3" name="文字版面配置區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TW" altLang="en-US" smtClean="0"/>
              <a:t>按一下以編輯母片文字樣式</a:t>
            </a:r>
          </a:p>
        </p:txBody>
      </p:sp>
      <p:sp>
        <p:nvSpPr>
          <p:cNvPr id="4" name="內容版面配置區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5" name="文字版面配置區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TW" altLang="en-US" smtClean="0"/>
              <a:t>按一下以編輯母片文字樣式</a:t>
            </a:r>
          </a:p>
        </p:txBody>
      </p:sp>
      <p:sp>
        <p:nvSpPr>
          <p:cNvPr id="6" name="內容版面配置區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7" name="日期版面配置區 6"/>
          <p:cNvSpPr>
            <a:spLocks noGrp="1"/>
          </p:cNvSpPr>
          <p:nvPr>
            <p:ph type="dt" sz="half" idx="10"/>
          </p:nvPr>
        </p:nvSpPr>
        <p:spPr/>
        <p:txBody>
          <a:bodyPr/>
          <a:lstStyle/>
          <a:p>
            <a:fld id="{01BE7E6D-B81C-4922-B053-62DD17714D20}" type="datetimeFigureOut">
              <a:rPr lang="zh-TW" altLang="en-US" smtClean="0"/>
              <a:pPr/>
              <a:t>2017/1/17</a:t>
            </a:fld>
            <a:endParaRPr lang="zh-TW" altLang="en-US"/>
          </a:p>
        </p:txBody>
      </p:sp>
      <p:sp>
        <p:nvSpPr>
          <p:cNvPr id="8" name="頁尾版面配置區 7"/>
          <p:cNvSpPr>
            <a:spLocks noGrp="1"/>
          </p:cNvSpPr>
          <p:nvPr>
            <p:ph type="ftr" sz="quarter" idx="11"/>
          </p:nvPr>
        </p:nvSpPr>
        <p:spPr/>
        <p:txBody>
          <a:bodyPr/>
          <a:lstStyle/>
          <a:p>
            <a:endParaRPr lang="zh-TW" altLang="en-US"/>
          </a:p>
        </p:txBody>
      </p:sp>
      <p:sp>
        <p:nvSpPr>
          <p:cNvPr id="9" name="投影片編號版面配置區 8"/>
          <p:cNvSpPr>
            <a:spLocks noGrp="1"/>
          </p:cNvSpPr>
          <p:nvPr>
            <p:ph type="sldNum" sz="quarter" idx="12"/>
          </p:nvPr>
        </p:nvSpPr>
        <p:spPr/>
        <p:txBody>
          <a:bodyPr/>
          <a:lstStyle/>
          <a:p>
            <a:fld id="{AA4DD37E-EDEA-4EEB-A86A-5E8F3A1B1919}" type="slidenum">
              <a:rPr lang="zh-TW" altLang="en-US" smtClean="0"/>
              <a:pPr/>
              <a:t>‹#›</a:t>
            </a:fld>
            <a:endParaRPr lang="zh-TW"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只有標題">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日期版面配置區 2"/>
          <p:cNvSpPr>
            <a:spLocks noGrp="1"/>
          </p:cNvSpPr>
          <p:nvPr>
            <p:ph type="dt" sz="half" idx="10"/>
          </p:nvPr>
        </p:nvSpPr>
        <p:spPr/>
        <p:txBody>
          <a:bodyPr/>
          <a:lstStyle/>
          <a:p>
            <a:fld id="{01BE7E6D-B81C-4922-B053-62DD17714D20}" type="datetimeFigureOut">
              <a:rPr lang="zh-TW" altLang="en-US" smtClean="0"/>
              <a:pPr/>
              <a:t>2017/1/17</a:t>
            </a:fld>
            <a:endParaRPr lang="zh-TW" altLang="en-US"/>
          </a:p>
        </p:txBody>
      </p:sp>
      <p:sp>
        <p:nvSpPr>
          <p:cNvPr id="4" name="頁尾版面配置區 3"/>
          <p:cNvSpPr>
            <a:spLocks noGrp="1"/>
          </p:cNvSpPr>
          <p:nvPr>
            <p:ph type="ftr" sz="quarter" idx="11"/>
          </p:nvPr>
        </p:nvSpPr>
        <p:spPr/>
        <p:txBody>
          <a:bodyPr/>
          <a:lstStyle/>
          <a:p>
            <a:endParaRPr lang="zh-TW" altLang="en-US"/>
          </a:p>
        </p:txBody>
      </p:sp>
      <p:sp>
        <p:nvSpPr>
          <p:cNvPr id="5" name="投影片編號版面配置區 4"/>
          <p:cNvSpPr>
            <a:spLocks noGrp="1"/>
          </p:cNvSpPr>
          <p:nvPr>
            <p:ph type="sldNum" sz="quarter" idx="12"/>
          </p:nvPr>
        </p:nvSpPr>
        <p:spPr/>
        <p:txBody>
          <a:bodyPr/>
          <a:lstStyle/>
          <a:p>
            <a:fld id="{AA4DD37E-EDEA-4EEB-A86A-5E8F3A1B1919}" type="slidenum">
              <a:rPr lang="zh-TW" altLang="en-US" smtClean="0"/>
              <a:pPr/>
              <a:t>‹#›</a:t>
            </a:fld>
            <a:endParaRPr lang="zh-TW"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版面配置區 1"/>
          <p:cNvSpPr>
            <a:spLocks noGrp="1"/>
          </p:cNvSpPr>
          <p:nvPr>
            <p:ph type="dt" sz="half" idx="10"/>
          </p:nvPr>
        </p:nvSpPr>
        <p:spPr/>
        <p:txBody>
          <a:bodyPr/>
          <a:lstStyle/>
          <a:p>
            <a:fld id="{01BE7E6D-B81C-4922-B053-62DD17714D20}" type="datetimeFigureOut">
              <a:rPr lang="zh-TW" altLang="en-US" smtClean="0"/>
              <a:pPr/>
              <a:t>2017/1/17</a:t>
            </a:fld>
            <a:endParaRPr lang="zh-TW" altLang="en-US"/>
          </a:p>
        </p:txBody>
      </p:sp>
      <p:sp>
        <p:nvSpPr>
          <p:cNvPr id="3" name="頁尾版面配置區 2"/>
          <p:cNvSpPr>
            <a:spLocks noGrp="1"/>
          </p:cNvSpPr>
          <p:nvPr>
            <p:ph type="ftr" sz="quarter" idx="11"/>
          </p:nvPr>
        </p:nvSpPr>
        <p:spPr/>
        <p:txBody>
          <a:bodyPr/>
          <a:lstStyle/>
          <a:p>
            <a:endParaRPr lang="zh-TW" altLang="en-US"/>
          </a:p>
        </p:txBody>
      </p:sp>
      <p:sp>
        <p:nvSpPr>
          <p:cNvPr id="4" name="投影片編號版面配置區 3"/>
          <p:cNvSpPr>
            <a:spLocks noGrp="1"/>
          </p:cNvSpPr>
          <p:nvPr>
            <p:ph type="sldNum" sz="quarter" idx="12"/>
          </p:nvPr>
        </p:nvSpPr>
        <p:spPr/>
        <p:txBody>
          <a:bodyPr/>
          <a:lstStyle/>
          <a:p>
            <a:fld id="{AA4DD37E-EDEA-4EEB-A86A-5E8F3A1B1919}" type="slidenum">
              <a:rPr lang="zh-TW" altLang="en-US" smtClean="0"/>
              <a:pPr/>
              <a:t>‹#›</a:t>
            </a:fld>
            <a:endParaRPr lang="zh-TW"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含標題的內容">
    <p:spTree>
      <p:nvGrpSpPr>
        <p:cNvPr id="1" name=""/>
        <p:cNvGrpSpPr/>
        <p:nvPr/>
      </p:nvGrpSpPr>
      <p:grpSpPr>
        <a:xfrm>
          <a:off x="0" y="0"/>
          <a:ext cx="0" cy="0"/>
          <a:chOff x="0" y="0"/>
          <a:chExt cx="0" cy="0"/>
        </a:xfrm>
      </p:grpSpPr>
      <p:sp>
        <p:nvSpPr>
          <p:cNvPr id="2" name="標題 1"/>
          <p:cNvSpPr>
            <a:spLocks noGrp="1"/>
          </p:cNvSpPr>
          <p:nvPr>
            <p:ph type="title"/>
          </p:nvPr>
        </p:nvSpPr>
        <p:spPr>
          <a:xfrm>
            <a:off x="457200" y="273050"/>
            <a:ext cx="3008313" cy="1162050"/>
          </a:xfrm>
        </p:spPr>
        <p:txBody>
          <a:bodyPr anchor="b"/>
          <a:lstStyle>
            <a:lvl1pPr algn="l">
              <a:defRPr sz="2000" b="1"/>
            </a:lvl1pPr>
          </a:lstStyle>
          <a:p>
            <a:r>
              <a:rPr lang="zh-TW" altLang="en-US" smtClean="0"/>
              <a:t>按一下以編輯母片標題樣式</a:t>
            </a:r>
            <a:endParaRPr lang="zh-TW" altLang="en-US"/>
          </a:p>
        </p:txBody>
      </p:sp>
      <p:sp>
        <p:nvSpPr>
          <p:cNvPr id="3" name="內容版面配置區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文字版面配置區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TW" altLang="en-US" smtClean="0"/>
              <a:t>按一下以編輯母片文字樣式</a:t>
            </a:r>
          </a:p>
        </p:txBody>
      </p:sp>
      <p:sp>
        <p:nvSpPr>
          <p:cNvPr id="5" name="日期版面配置區 4"/>
          <p:cNvSpPr>
            <a:spLocks noGrp="1"/>
          </p:cNvSpPr>
          <p:nvPr>
            <p:ph type="dt" sz="half" idx="10"/>
          </p:nvPr>
        </p:nvSpPr>
        <p:spPr/>
        <p:txBody>
          <a:bodyPr/>
          <a:lstStyle/>
          <a:p>
            <a:fld id="{01BE7E6D-B81C-4922-B053-62DD17714D20}" type="datetimeFigureOut">
              <a:rPr lang="zh-TW" altLang="en-US" smtClean="0"/>
              <a:pPr/>
              <a:t>2017/1/17</a:t>
            </a:fld>
            <a:endParaRPr lang="zh-TW" altLang="en-US"/>
          </a:p>
        </p:txBody>
      </p:sp>
      <p:sp>
        <p:nvSpPr>
          <p:cNvPr id="6" name="頁尾版面配置區 5"/>
          <p:cNvSpPr>
            <a:spLocks noGrp="1"/>
          </p:cNvSpPr>
          <p:nvPr>
            <p:ph type="ftr" sz="quarter" idx="11"/>
          </p:nvPr>
        </p:nvSpPr>
        <p:spPr/>
        <p:txBody>
          <a:bodyPr/>
          <a:lstStyle/>
          <a:p>
            <a:endParaRPr lang="zh-TW" altLang="en-US"/>
          </a:p>
        </p:txBody>
      </p:sp>
      <p:sp>
        <p:nvSpPr>
          <p:cNvPr id="7" name="投影片編號版面配置區 6"/>
          <p:cNvSpPr>
            <a:spLocks noGrp="1"/>
          </p:cNvSpPr>
          <p:nvPr>
            <p:ph type="sldNum" sz="quarter" idx="12"/>
          </p:nvPr>
        </p:nvSpPr>
        <p:spPr/>
        <p:txBody>
          <a:bodyPr/>
          <a:lstStyle/>
          <a:p>
            <a:fld id="{AA4DD37E-EDEA-4EEB-A86A-5E8F3A1B1919}" type="slidenum">
              <a:rPr lang="zh-TW" altLang="en-US" smtClean="0"/>
              <a:pPr/>
              <a:t>‹#›</a:t>
            </a:fld>
            <a:endParaRPr lang="zh-TW"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標題及物件">
    <p:spTree>
      <p:nvGrpSpPr>
        <p:cNvPr id="1" name=""/>
        <p:cNvGrpSpPr/>
        <p:nvPr/>
      </p:nvGrpSpPr>
      <p:grpSpPr>
        <a:xfrm>
          <a:off x="0" y="0"/>
          <a:ext cx="0" cy="0"/>
          <a:chOff x="0" y="0"/>
          <a:chExt cx="0" cy="0"/>
        </a:xfrm>
      </p:grpSpPr>
      <p:sp>
        <p:nvSpPr>
          <p:cNvPr id="3" name="內容版面配置區 2"/>
          <p:cNvSpPr>
            <a:spLocks noGrp="1"/>
          </p:cNvSpPr>
          <p:nvPr>
            <p:ph idx="1"/>
          </p:nvPr>
        </p:nvSpPr>
        <p:spPr/>
        <p:txBody>
          <a:bodyPr/>
          <a:lstStyle>
            <a:lvl3pPr>
              <a:defRPr sz="2400"/>
            </a:lvl3pPr>
          </a:lstStyle>
          <a:p>
            <a:pPr lvl="0"/>
            <a:r>
              <a:rPr lang="zh-TW" altLang="en-US" dirty="0" smtClean="0"/>
              <a:t>按一下以編輯母片文字樣式</a:t>
            </a:r>
          </a:p>
          <a:p>
            <a:pPr lvl="1"/>
            <a:r>
              <a:rPr lang="zh-TW" altLang="en-US" dirty="0" smtClean="0"/>
              <a:t>第二層</a:t>
            </a:r>
          </a:p>
          <a:p>
            <a:pPr lvl="2"/>
            <a:r>
              <a:rPr lang="zh-TW" altLang="en-US" dirty="0" smtClean="0"/>
              <a:t>第三層</a:t>
            </a:r>
          </a:p>
          <a:p>
            <a:pPr lvl="3"/>
            <a:r>
              <a:rPr lang="zh-TW" altLang="en-US" dirty="0" smtClean="0"/>
              <a:t>第四層</a:t>
            </a:r>
          </a:p>
          <a:p>
            <a:pPr lvl="4"/>
            <a:r>
              <a:rPr lang="zh-TW" altLang="en-US" dirty="0" smtClean="0"/>
              <a:t>第五層</a:t>
            </a:r>
            <a:endParaRPr lang="zh-TW" altLang="en-US" dirty="0"/>
          </a:p>
        </p:txBody>
      </p:sp>
      <p:sp>
        <p:nvSpPr>
          <p:cNvPr id="10" name="日期版面配置區 9"/>
          <p:cNvSpPr>
            <a:spLocks noGrp="1"/>
          </p:cNvSpPr>
          <p:nvPr>
            <p:ph type="dt" sz="half" idx="10"/>
          </p:nvPr>
        </p:nvSpPr>
        <p:spPr/>
        <p:txBody>
          <a:bodyPr/>
          <a:lstStyle/>
          <a:p>
            <a:pPr>
              <a:defRPr/>
            </a:pPr>
            <a:fld id="{82605D5B-1102-4319-BADE-D9FED49D1391}" type="datetime1">
              <a:rPr lang="en-US" altLang="zh-TW" smtClean="0"/>
              <a:pPr>
                <a:defRPr/>
              </a:pPr>
              <a:t>1/17/2017</a:t>
            </a:fld>
            <a:endParaRPr lang="en-US" altLang="zh-TW"/>
          </a:p>
        </p:txBody>
      </p:sp>
      <p:sp>
        <p:nvSpPr>
          <p:cNvPr id="11" name="投影片編號版面配置區 10"/>
          <p:cNvSpPr>
            <a:spLocks noGrp="1"/>
          </p:cNvSpPr>
          <p:nvPr>
            <p:ph type="sldNum" sz="quarter" idx="11"/>
          </p:nvPr>
        </p:nvSpPr>
        <p:spPr/>
        <p:txBody>
          <a:bodyPr/>
          <a:lstStyle/>
          <a:p>
            <a:pPr>
              <a:defRPr/>
            </a:pPr>
            <a:fld id="{54A57D53-5940-4595-A6C9-27F14D6A4B1E}" type="slidenum">
              <a:rPr lang="en-US" altLang="zh-TW" smtClean="0"/>
              <a:pPr>
                <a:defRPr/>
              </a:pPr>
              <a:t>‹#›</a:t>
            </a:fld>
            <a:endParaRPr lang="en-US" altLang="zh-TW" dirty="0"/>
          </a:p>
        </p:txBody>
      </p:sp>
      <p:sp>
        <p:nvSpPr>
          <p:cNvPr id="12" name="頁尾版面配置區 11"/>
          <p:cNvSpPr>
            <a:spLocks noGrp="1"/>
          </p:cNvSpPr>
          <p:nvPr>
            <p:ph type="ftr" sz="quarter" idx="12"/>
          </p:nvPr>
        </p:nvSpPr>
        <p:spPr/>
        <p:txBody>
          <a:bodyPr/>
          <a:lstStyle/>
          <a:p>
            <a:pPr>
              <a:defRPr/>
            </a:pPr>
            <a:endParaRPr lang="en-US" altLang="zh-TW"/>
          </a:p>
        </p:txBody>
      </p:sp>
      <p:sp>
        <p:nvSpPr>
          <p:cNvPr id="13" name="標題 12"/>
          <p:cNvSpPr>
            <a:spLocks noGrp="1"/>
          </p:cNvSpPr>
          <p:nvPr>
            <p:ph type="title"/>
          </p:nvPr>
        </p:nvSpPr>
        <p:spPr/>
        <p:txBody>
          <a:bodyPr/>
          <a:lstStyle/>
          <a:p>
            <a:r>
              <a:rPr lang="zh-TW" altLang="en-US" dirty="0" smtClean="0"/>
              <a:t>按一下以編輯母片標題樣式</a:t>
            </a:r>
            <a:endParaRPr lang="zh-TW" altLang="en-US" dirty="0"/>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含標題的圖片">
    <p:spTree>
      <p:nvGrpSpPr>
        <p:cNvPr id="1" name=""/>
        <p:cNvGrpSpPr/>
        <p:nvPr/>
      </p:nvGrpSpPr>
      <p:grpSpPr>
        <a:xfrm>
          <a:off x="0" y="0"/>
          <a:ext cx="0" cy="0"/>
          <a:chOff x="0" y="0"/>
          <a:chExt cx="0" cy="0"/>
        </a:xfrm>
      </p:grpSpPr>
      <p:sp>
        <p:nvSpPr>
          <p:cNvPr id="2" name="標題 1"/>
          <p:cNvSpPr>
            <a:spLocks noGrp="1"/>
          </p:cNvSpPr>
          <p:nvPr>
            <p:ph type="title"/>
          </p:nvPr>
        </p:nvSpPr>
        <p:spPr>
          <a:xfrm>
            <a:off x="1792288" y="4800600"/>
            <a:ext cx="5486400" cy="566738"/>
          </a:xfrm>
        </p:spPr>
        <p:txBody>
          <a:bodyPr anchor="b"/>
          <a:lstStyle>
            <a:lvl1pPr algn="l">
              <a:defRPr sz="2000" b="1"/>
            </a:lvl1pPr>
          </a:lstStyle>
          <a:p>
            <a:r>
              <a:rPr lang="zh-TW" altLang="en-US" smtClean="0"/>
              <a:t>按一下以編輯母片標題樣式</a:t>
            </a:r>
            <a:endParaRPr lang="zh-TW" altLang="en-US"/>
          </a:p>
        </p:txBody>
      </p:sp>
      <p:sp>
        <p:nvSpPr>
          <p:cNvPr id="3" name="圖片版面配置區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TW" altLang="en-US"/>
          </a:p>
        </p:txBody>
      </p:sp>
      <p:sp>
        <p:nvSpPr>
          <p:cNvPr id="4" name="文字版面配置區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TW" altLang="en-US" smtClean="0"/>
              <a:t>按一下以編輯母片文字樣式</a:t>
            </a:r>
          </a:p>
        </p:txBody>
      </p:sp>
      <p:sp>
        <p:nvSpPr>
          <p:cNvPr id="5" name="日期版面配置區 4"/>
          <p:cNvSpPr>
            <a:spLocks noGrp="1"/>
          </p:cNvSpPr>
          <p:nvPr>
            <p:ph type="dt" sz="half" idx="10"/>
          </p:nvPr>
        </p:nvSpPr>
        <p:spPr/>
        <p:txBody>
          <a:bodyPr/>
          <a:lstStyle/>
          <a:p>
            <a:fld id="{01BE7E6D-B81C-4922-B053-62DD17714D20}" type="datetimeFigureOut">
              <a:rPr lang="zh-TW" altLang="en-US" smtClean="0"/>
              <a:pPr/>
              <a:t>2017/1/17</a:t>
            </a:fld>
            <a:endParaRPr lang="zh-TW" altLang="en-US"/>
          </a:p>
        </p:txBody>
      </p:sp>
      <p:sp>
        <p:nvSpPr>
          <p:cNvPr id="6" name="頁尾版面配置區 5"/>
          <p:cNvSpPr>
            <a:spLocks noGrp="1"/>
          </p:cNvSpPr>
          <p:nvPr>
            <p:ph type="ftr" sz="quarter" idx="11"/>
          </p:nvPr>
        </p:nvSpPr>
        <p:spPr/>
        <p:txBody>
          <a:bodyPr/>
          <a:lstStyle/>
          <a:p>
            <a:endParaRPr lang="zh-TW" altLang="en-US"/>
          </a:p>
        </p:txBody>
      </p:sp>
      <p:sp>
        <p:nvSpPr>
          <p:cNvPr id="7" name="投影片編號版面配置區 6"/>
          <p:cNvSpPr>
            <a:spLocks noGrp="1"/>
          </p:cNvSpPr>
          <p:nvPr>
            <p:ph type="sldNum" sz="quarter" idx="12"/>
          </p:nvPr>
        </p:nvSpPr>
        <p:spPr/>
        <p:txBody>
          <a:bodyPr/>
          <a:lstStyle/>
          <a:p>
            <a:fld id="{AA4DD37E-EDEA-4EEB-A86A-5E8F3A1B1919}" type="slidenum">
              <a:rPr lang="zh-TW" altLang="en-US" smtClean="0"/>
              <a:pPr/>
              <a:t>‹#›</a:t>
            </a:fld>
            <a:endParaRPr lang="zh-TW"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標題及直排文字">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直排文字版面配置區 2"/>
          <p:cNvSpPr>
            <a:spLocks noGrp="1"/>
          </p:cNvSpPr>
          <p:nvPr>
            <p:ph type="body" orient="vert" idx="1"/>
          </p:nvPr>
        </p:nvSpPr>
        <p:spPr/>
        <p:txBody>
          <a:bodyPr vert="eaVert"/>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日期版面配置區 3"/>
          <p:cNvSpPr>
            <a:spLocks noGrp="1"/>
          </p:cNvSpPr>
          <p:nvPr>
            <p:ph type="dt" sz="half" idx="10"/>
          </p:nvPr>
        </p:nvSpPr>
        <p:spPr/>
        <p:txBody>
          <a:bodyPr/>
          <a:lstStyle/>
          <a:p>
            <a:fld id="{01BE7E6D-B81C-4922-B053-62DD17714D20}" type="datetimeFigureOut">
              <a:rPr lang="zh-TW" altLang="en-US" smtClean="0"/>
              <a:pPr/>
              <a:t>2017/1/17</a:t>
            </a:fld>
            <a:endParaRPr lang="zh-TW" altLang="en-US"/>
          </a:p>
        </p:txBody>
      </p:sp>
      <p:sp>
        <p:nvSpPr>
          <p:cNvPr id="5" name="頁尾版面配置區 4"/>
          <p:cNvSpPr>
            <a:spLocks noGrp="1"/>
          </p:cNvSpPr>
          <p:nvPr>
            <p:ph type="ftr" sz="quarter" idx="11"/>
          </p:nvPr>
        </p:nvSpPr>
        <p:spPr/>
        <p:txBody>
          <a:bodyPr/>
          <a:lstStyle/>
          <a:p>
            <a:endParaRPr lang="zh-TW" altLang="en-US"/>
          </a:p>
        </p:txBody>
      </p:sp>
      <p:sp>
        <p:nvSpPr>
          <p:cNvPr id="6" name="投影片編號版面配置區 5"/>
          <p:cNvSpPr>
            <a:spLocks noGrp="1"/>
          </p:cNvSpPr>
          <p:nvPr>
            <p:ph type="sldNum" sz="quarter" idx="12"/>
          </p:nvPr>
        </p:nvSpPr>
        <p:spPr/>
        <p:txBody>
          <a:bodyPr/>
          <a:lstStyle/>
          <a:p>
            <a:fld id="{AA4DD37E-EDEA-4EEB-A86A-5E8F3A1B1919}" type="slidenum">
              <a:rPr lang="zh-TW" altLang="en-US" smtClean="0"/>
              <a:pPr/>
              <a:t>‹#›</a:t>
            </a:fld>
            <a:endParaRPr lang="zh-TW"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直排標題及文字">
    <p:spTree>
      <p:nvGrpSpPr>
        <p:cNvPr id="1" name=""/>
        <p:cNvGrpSpPr/>
        <p:nvPr/>
      </p:nvGrpSpPr>
      <p:grpSpPr>
        <a:xfrm>
          <a:off x="0" y="0"/>
          <a:ext cx="0" cy="0"/>
          <a:chOff x="0" y="0"/>
          <a:chExt cx="0" cy="0"/>
        </a:xfrm>
      </p:grpSpPr>
      <p:sp>
        <p:nvSpPr>
          <p:cNvPr id="2" name="直排標題 1"/>
          <p:cNvSpPr>
            <a:spLocks noGrp="1"/>
          </p:cNvSpPr>
          <p:nvPr>
            <p:ph type="title" orient="vert"/>
          </p:nvPr>
        </p:nvSpPr>
        <p:spPr>
          <a:xfrm>
            <a:off x="6629400" y="274638"/>
            <a:ext cx="2057400" cy="5851525"/>
          </a:xfrm>
        </p:spPr>
        <p:txBody>
          <a:bodyPr vert="eaVert"/>
          <a:lstStyle/>
          <a:p>
            <a:r>
              <a:rPr lang="zh-TW" altLang="en-US" smtClean="0"/>
              <a:t>按一下以編輯母片標題樣式</a:t>
            </a:r>
            <a:endParaRPr lang="zh-TW" altLang="en-US"/>
          </a:p>
        </p:txBody>
      </p:sp>
      <p:sp>
        <p:nvSpPr>
          <p:cNvPr id="3" name="直排文字版面配置區 2"/>
          <p:cNvSpPr>
            <a:spLocks noGrp="1"/>
          </p:cNvSpPr>
          <p:nvPr>
            <p:ph type="body" orient="vert" idx="1"/>
          </p:nvPr>
        </p:nvSpPr>
        <p:spPr>
          <a:xfrm>
            <a:off x="457200" y="274638"/>
            <a:ext cx="6019800" cy="5851525"/>
          </a:xfrm>
        </p:spPr>
        <p:txBody>
          <a:bodyPr vert="eaVert"/>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日期版面配置區 3"/>
          <p:cNvSpPr>
            <a:spLocks noGrp="1"/>
          </p:cNvSpPr>
          <p:nvPr>
            <p:ph type="dt" sz="half" idx="10"/>
          </p:nvPr>
        </p:nvSpPr>
        <p:spPr/>
        <p:txBody>
          <a:bodyPr/>
          <a:lstStyle/>
          <a:p>
            <a:fld id="{01BE7E6D-B81C-4922-B053-62DD17714D20}" type="datetimeFigureOut">
              <a:rPr lang="zh-TW" altLang="en-US" smtClean="0"/>
              <a:pPr/>
              <a:t>2017/1/17</a:t>
            </a:fld>
            <a:endParaRPr lang="zh-TW" altLang="en-US"/>
          </a:p>
        </p:txBody>
      </p:sp>
      <p:sp>
        <p:nvSpPr>
          <p:cNvPr id="5" name="頁尾版面配置區 4"/>
          <p:cNvSpPr>
            <a:spLocks noGrp="1"/>
          </p:cNvSpPr>
          <p:nvPr>
            <p:ph type="ftr" sz="quarter" idx="11"/>
          </p:nvPr>
        </p:nvSpPr>
        <p:spPr/>
        <p:txBody>
          <a:bodyPr/>
          <a:lstStyle/>
          <a:p>
            <a:endParaRPr lang="zh-TW" altLang="en-US"/>
          </a:p>
        </p:txBody>
      </p:sp>
      <p:sp>
        <p:nvSpPr>
          <p:cNvPr id="6" name="投影片編號版面配置區 5"/>
          <p:cNvSpPr>
            <a:spLocks noGrp="1"/>
          </p:cNvSpPr>
          <p:nvPr>
            <p:ph type="sldNum" sz="quarter" idx="12"/>
          </p:nvPr>
        </p:nvSpPr>
        <p:spPr/>
        <p:txBody>
          <a:bodyPr/>
          <a:lstStyle/>
          <a:p>
            <a:fld id="{AA4DD37E-EDEA-4EEB-A86A-5E8F3A1B1919}" type="slidenum">
              <a:rPr lang="zh-TW" altLang="en-US" smtClean="0"/>
              <a:pPr/>
              <a:t>‹#›</a:t>
            </a:fld>
            <a:endParaRPr lang="zh-TW"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區段標題">
    <p:spTree>
      <p:nvGrpSpPr>
        <p:cNvPr id="1" name=""/>
        <p:cNvGrpSpPr/>
        <p:nvPr/>
      </p:nvGrpSpPr>
      <p:grpSpPr>
        <a:xfrm>
          <a:off x="0" y="0"/>
          <a:ext cx="0" cy="0"/>
          <a:chOff x="0" y="0"/>
          <a:chExt cx="0" cy="0"/>
        </a:xfrm>
      </p:grpSpPr>
      <p:sp>
        <p:nvSpPr>
          <p:cNvPr id="2" name="標題 1"/>
          <p:cNvSpPr>
            <a:spLocks noGrp="1"/>
          </p:cNvSpPr>
          <p:nvPr>
            <p:ph type="title"/>
          </p:nvPr>
        </p:nvSpPr>
        <p:spPr>
          <a:xfrm>
            <a:off x="722313" y="4406900"/>
            <a:ext cx="7772400" cy="1362075"/>
          </a:xfrm>
        </p:spPr>
        <p:txBody>
          <a:bodyPr anchor="t"/>
          <a:lstStyle>
            <a:lvl1pPr algn="l">
              <a:defRPr sz="4000" b="1" cap="all"/>
            </a:lvl1pPr>
          </a:lstStyle>
          <a:p>
            <a:r>
              <a:rPr lang="zh-TW" altLang="en-US" smtClean="0"/>
              <a:t>按一下以編輯母片標題樣式</a:t>
            </a:r>
            <a:endParaRPr lang="zh-TW" altLang="en-US"/>
          </a:p>
        </p:txBody>
      </p:sp>
      <p:sp>
        <p:nvSpPr>
          <p:cNvPr id="3" name="文字版面配置區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TW" altLang="en-US" smtClean="0"/>
              <a:t>按一下以編輯母片文字樣式</a:t>
            </a:r>
          </a:p>
        </p:txBody>
      </p:sp>
      <p:sp>
        <p:nvSpPr>
          <p:cNvPr id="4" name="日期版面配置區 3"/>
          <p:cNvSpPr>
            <a:spLocks noGrp="1"/>
          </p:cNvSpPr>
          <p:nvPr>
            <p:ph type="dt" sz="half" idx="10"/>
          </p:nvPr>
        </p:nvSpPr>
        <p:spPr/>
        <p:txBody>
          <a:bodyPr/>
          <a:lstStyle/>
          <a:p>
            <a:pPr>
              <a:defRPr/>
            </a:pPr>
            <a:fld id="{195FAFF2-2C67-4A91-B438-557CC774368A}" type="datetime1">
              <a:rPr lang="en-US" altLang="zh-TW" smtClean="0"/>
              <a:pPr>
                <a:defRPr/>
              </a:pPr>
              <a:t>1/17/2017</a:t>
            </a:fld>
            <a:endParaRPr lang="en-US" altLang="zh-TW"/>
          </a:p>
        </p:txBody>
      </p:sp>
      <p:sp>
        <p:nvSpPr>
          <p:cNvPr id="5" name="頁尾版面配置區 4"/>
          <p:cNvSpPr>
            <a:spLocks noGrp="1"/>
          </p:cNvSpPr>
          <p:nvPr>
            <p:ph type="ftr" sz="quarter" idx="11"/>
          </p:nvPr>
        </p:nvSpPr>
        <p:spPr/>
        <p:txBody>
          <a:bodyPr/>
          <a:lstStyle/>
          <a:p>
            <a:pPr>
              <a:defRPr/>
            </a:pPr>
            <a:endParaRPr lang="en-US" altLang="zh-TW" dirty="0"/>
          </a:p>
        </p:txBody>
      </p:sp>
      <p:sp>
        <p:nvSpPr>
          <p:cNvPr id="6" name="投影片編號版面配置區 5"/>
          <p:cNvSpPr>
            <a:spLocks noGrp="1"/>
          </p:cNvSpPr>
          <p:nvPr>
            <p:ph type="sldNum" sz="quarter" idx="12"/>
          </p:nvPr>
        </p:nvSpPr>
        <p:spPr/>
        <p:txBody>
          <a:bodyPr/>
          <a:lstStyle/>
          <a:p>
            <a:pPr>
              <a:defRPr/>
            </a:pPr>
            <a:fld id="{2F4B7A04-FC14-428D-9E0F-2C23392F2F74}" type="slidenum">
              <a:rPr lang="en-US" altLang="zh-TW" smtClean="0"/>
              <a:pPr>
                <a:defRPr/>
              </a:pPr>
              <a:t>‹#›</a:t>
            </a:fld>
            <a:endParaRPr lang="en-US" altLang="zh-TW"/>
          </a:p>
        </p:txBody>
      </p:sp>
      <p:pic>
        <p:nvPicPr>
          <p:cNvPr id="7" name="圖片 9"/>
          <p:cNvPicPr>
            <a:picLocks noChangeAspect="1" noChangeArrowheads="1"/>
          </p:cNvPicPr>
          <p:nvPr userDrawn="1"/>
        </p:nvPicPr>
        <p:blipFill>
          <a:blip r:embed="rId2" cstate="print"/>
          <a:srcRect b="8565"/>
          <a:stretch>
            <a:fillRect/>
          </a:stretch>
        </p:blipFill>
        <p:spPr bwMode="auto">
          <a:xfrm>
            <a:off x="8100392" y="6165304"/>
            <a:ext cx="648072" cy="567062"/>
          </a:xfrm>
          <a:prstGeom prst="rect">
            <a:avLst/>
          </a:prstGeom>
          <a:noFill/>
          <a:ln w="9525">
            <a:noFill/>
            <a:miter lim="800000"/>
            <a:headEnd/>
            <a:tailEnd/>
          </a:ln>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兩項物件">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內容版面配置區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內容版面配置區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5" name="日期版面配置區 4"/>
          <p:cNvSpPr>
            <a:spLocks noGrp="1"/>
          </p:cNvSpPr>
          <p:nvPr>
            <p:ph type="dt" sz="half" idx="10"/>
          </p:nvPr>
        </p:nvSpPr>
        <p:spPr/>
        <p:txBody>
          <a:bodyPr/>
          <a:lstStyle/>
          <a:p>
            <a:pPr>
              <a:defRPr/>
            </a:pPr>
            <a:fld id="{65FA93E7-CDD8-408D-B52F-F1DFEEB04466}" type="datetime1">
              <a:rPr lang="en-US" altLang="zh-TW" smtClean="0"/>
              <a:pPr>
                <a:defRPr/>
              </a:pPr>
              <a:t>1/17/2017</a:t>
            </a:fld>
            <a:endParaRPr lang="en-US" altLang="zh-TW"/>
          </a:p>
        </p:txBody>
      </p:sp>
      <p:sp>
        <p:nvSpPr>
          <p:cNvPr id="6" name="頁尾版面配置區 5"/>
          <p:cNvSpPr>
            <a:spLocks noGrp="1"/>
          </p:cNvSpPr>
          <p:nvPr>
            <p:ph type="ftr" sz="quarter" idx="11"/>
          </p:nvPr>
        </p:nvSpPr>
        <p:spPr/>
        <p:txBody>
          <a:bodyPr/>
          <a:lstStyle/>
          <a:p>
            <a:pPr>
              <a:defRPr/>
            </a:pPr>
            <a:endParaRPr lang="en-US" altLang="zh-TW"/>
          </a:p>
        </p:txBody>
      </p:sp>
      <p:sp>
        <p:nvSpPr>
          <p:cNvPr id="7" name="投影片編號版面配置區 6"/>
          <p:cNvSpPr>
            <a:spLocks noGrp="1"/>
          </p:cNvSpPr>
          <p:nvPr>
            <p:ph type="sldNum" sz="quarter" idx="12"/>
          </p:nvPr>
        </p:nvSpPr>
        <p:spPr/>
        <p:txBody>
          <a:bodyPr/>
          <a:lstStyle/>
          <a:p>
            <a:pPr>
              <a:defRPr/>
            </a:pPr>
            <a:fld id="{436521A8-FAB8-4BAC-95BB-E7A219FDB63E}" type="slidenum">
              <a:rPr lang="en-US" altLang="zh-TW" smtClean="0"/>
              <a:pPr>
                <a:defRPr/>
              </a:pPr>
              <a:t>‹#›</a:t>
            </a:fld>
            <a:endParaRPr lang="en-US" altLang="zh-TW"/>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對">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lvl1pPr>
              <a:defRPr/>
            </a:lvl1pPr>
          </a:lstStyle>
          <a:p>
            <a:r>
              <a:rPr lang="zh-TW" altLang="en-US" smtClean="0"/>
              <a:t>按一下以編輯母片標題樣式</a:t>
            </a:r>
            <a:endParaRPr lang="zh-TW" altLang="en-US"/>
          </a:p>
        </p:txBody>
      </p:sp>
      <p:sp>
        <p:nvSpPr>
          <p:cNvPr id="3" name="文字版面配置區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TW" altLang="en-US" smtClean="0"/>
              <a:t>按一下以編輯母片文字樣式</a:t>
            </a:r>
          </a:p>
        </p:txBody>
      </p:sp>
      <p:sp>
        <p:nvSpPr>
          <p:cNvPr id="4" name="內容版面配置區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5" name="文字版面配置區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TW" altLang="en-US" smtClean="0"/>
              <a:t>按一下以編輯母片文字樣式</a:t>
            </a:r>
          </a:p>
        </p:txBody>
      </p:sp>
      <p:sp>
        <p:nvSpPr>
          <p:cNvPr id="6" name="內容版面配置區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7" name="日期版面配置區 6"/>
          <p:cNvSpPr>
            <a:spLocks noGrp="1"/>
          </p:cNvSpPr>
          <p:nvPr>
            <p:ph type="dt" sz="half" idx="10"/>
          </p:nvPr>
        </p:nvSpPr>
        <p:spPr/>
        <p:txBody>
          <a:bodyPr/>
          <a:lstStyle/>
          <a:p>
            <a:pPr>
              <a:defRPr/>
            </a:pPr>
            <a:fld id="{5B516AD1-6544-4B9A-A6EE-FE0D1D4D80E6}" type="datetime1">
              <a:rPr lang="en-US" altLang="zh-TW" smtClean="0"/>
              <a:pPr>
                <a:defRPr/>
              </a:pPr>
              <a:t>1/17/2017</a:t>
            </a:fld>
            <a:endParaRPr lang="en-US" altLang="zh-TW"/>
          </a:p>
        </p:txBody>
      </p:sp>
      <p:sp>
        <p:nvSpPr>
          <p:cNvPr id="8" name="頁尾版面配置區 7"/>
          <p:cNvSpPr>
            <a:spLocks noGrp="1"/>
          </p:cNvSpPr>
          <p:nvPr>
            <p:ph type="ftr" sz="quarter" idx="11"/>
          </p:nvPr>
        </p:nvSpPr>
        <p:spPr/>
        <p:txBody>
          <a:bodyPr/>
          <a:lstStyle/>
          <a:p>
            <a:pPr>
              <a:defRPr/>
            </a:pPr>
            <a:endParaRPr lang="en-US" altLang="zh-TW"/>
          </a:p>
        </p:txBody>
      </p:sp>
      <p:sp>
        <p:nvSpPr>
          <p:cNvPr id="9" name="投影片編號版面配置區 8"/>
          <p:cNvSpPr>
            <a:spLocks noGrp="1"/>
          </p:cNvSpPr>
          <p:nvPr>
            <p:ph type="sldNum" sz="quarter" idx="12"/>
          </p:nvPr>
        </p:nvSpPr>
        <p:spPr/>
        <p:txBody>
          <a:bodyPr/>
          <a:lstStyle/>
          <a:p>
            <a:pPr>
              <a:defRPr/>
            </a:pPr>
            <a:fld id="{0103DAC6-BADC-48F0-9102-D35442736B0E}" type="slidenum">
              <a:rPr lang="en-US" altLang="zh-TW" smtClean="0"/>
              <a:pPr>
                <a:defRPr/>
              </a:pPr>
              <a:t>‹#›</a:t>
            </a:fld>
            <a:endParaRPr lang="en-US" altLang="zh-TW"/>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只有標題">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日期版面配置區 2"/>
          <p:cNvSpPr>
            <a:spLocks noGrp="1"/>
          </p:cNvSpPr>
          <p:nvPr>
            <p:ph type="dt" sz="half" idx="10"/>
          </p:nvPr>
        </p:nvSpPr>
        <p:spPr/>
        <p:txBody>
          <a:bodyPr/>
          <a:lstStyle/>
          <a:p>
            <a:pPr>
              <a:defRPr/>
            </a:pPr>
            <a:fld id="{87C90D2D-6DC5-4716-9267-98F5A630DC18}" type="datetime1">
              <a:rPr lang="en-US" altLang="zh-TW" smtClean="0"/>
              <a:pPr>
                <a:defRPr/>
              </a:pPr>
              <a:t>1/17/2017</a:t>
            </a:fld>
            <a:endParaRPr lang="en-US" altLang="zh-TW"/>
          </a:p>
        </p:txBody>
      </p:sp>
      <p:sp>
        <p:nvSpPr>
          <p:cNvPr id="4" name="頁尾版面配置區 3"/>
          <p:cNvSpPr>
            <a:spLocks noGrp="1"/>
          </p:cNvSpPr>
          <p:nvPr>
            <p:ph type="ftr" sz="quarter" idx="11"/>
          </p:nvPr>
        </p:nvSpPr>
        <p:spPr/>
        <p:txBody>
          <a:bodyPr/>
          <a:lstStyle/>
          <a:p>
            <a:pPr>
              <a:defRPr/>
            </a:pPr>
            <a:endParaRPr lang="en-US" altLang="zh-TW"/>
          </a:p>
        </p:txBody>
      </p:sp>
      <p:sp>
        <p:nvSpPr>
          <p:cNvPr id="5" name="投影片編號版面配置區 4"/>
          <p:cNvSpPr>
            <a:spLocks noGrp="1"/>
          </p:cNvSpPr>
          <p:nvPr>
            <p:ph type="sldNum" sz="quarter" idx="12"/>
          </p:nvPr>
        </p:nvSpPr>
        <p:spPr/>
        <p:txBody>
          <a:bodyPr/>
          <a:lstStyle/>
          <a:p>
            <a:pPr>
              <a:defRPr/>
            </a:pPr>
            <a:fld id="{D885A492-43C4-48E9-9A35-AC8C77716215}" type="slidenum">
              <a:rPr lang="en-US" altLang="zh-TW" smtClean="0"/>
              <a:pPr>
                <a:defRPr/>
              </a:pPr>
              <a:t>‹#›</a:t>
            </a:fld>
            <a:endParaRPr lang="en-US" altLang="zh-TW"/>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版面配置區 1"/>
          <p:cNvSpPr>
            <a:spLocks noGrp="1"/>
          </p:cNvSpPr>
          <p:nvPr>
            <p:ph type="dt" sz="half" idx="10"/>
          </p:nvPr>
        </p:nvSpPr>
        <p:spPr/>
        <p:txBody>
          <a:bodyPr/>
          <a:lstStyle/>
          <a:p>
            <a:pPr>
              <a:defRPr/>
            </a:pPr>
            <a:fld id="{3619613D-6D39-4463-8C00-BA3944762CBF}" type="datetime1">
              <a:rPr lang="en-US" altLang="zh-TW" smtClean="0"/>
              <a:pPr>
                <a:defRPr/>
              </a:pPr>
              <a:t>1/17/2017</a:t>
            </a:fld>
            <a:endParaRPr lang="en-US" altLang="zh-TW"/>
          </a:p>
        </p:txBody>
      </p:sp>
      <p:sp>
        <p:nvSpPr>
          <p:cNvPr id="3" name="頁尾版面配置區 2"/>
          <p:cNvSpPr>
            <a:spLocks noGrp="1"/>
          </p:cNvSpPr>
          <p:nvPr>
            <p:ph type="ftr" sz="quarter" idx="11"/>
          </p:nvPr>
        </p:nvSpPr>
        <p:spPr/>
        <p:txBody>
          <a:bodyPr/>
          <a:lstStyle/>
          <a:p>
            <a:pPr>
              <a:defRPr/>
            </a:pPr>
            <a:endParaRPr lang="en-US" altLang="zh-TW"/>
          </a:p>
        </p:txBody>
      </p:sp>
      <p:sp>
        <p:nvSpPr>
          <p:cNvPr id="4" name="投影片編號版面配置區 3"/>
          <p:cNvSpPr>
            <a:spLocks noGrp="1"/>
          </p:cNvSpPr>
          <p:nvPr>
            <p:ph type="sldNum" sz="quarter" idx="12"/>
          </p:nvPr>
        </p:nvSpPr>
        <p:spPr/>
        <p:txBody>
          <a:bodyPr/>
          <a:lstStyle/>
          <a:p>
            <a:pPr>
              <a:defRPr/>
            </a:pPr>
            <a:fld id="{D64C0BBD-AADF-4090-BC01-CAA91F838E5B}" type="slidenum">
              <a:rPr lang="en-US" altLang="zh-TW" smtClean="0"/>
              <a:pPr>
                <a:defRPr/>
              </a:pPr>
              <a:t>‹#›</a:t>
            </a:fld>
            <a:endParaRPr lang="en-US" altLang="zh-TW"/>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含標題的內容">
    <p:spTree>
      <p:nvGrpSpPr>
        <p:cNvPr id="1" name=""/>
        <p:cNvGrpSpPr/>
        <p:nvPr/>
      </p:nvGrpSpPr>
      <p:grpSpPr>
        <a:xfrm>
          <a:off x="0" y="0"/>
          <a:ext cx="0" cy="0"/>
          <a:chOff x="0" y="0"/>
          <a:chExt cx="0" cy="0"/>
        </a:xfrm>
      </p:grpSpPr>
      <p:sp>
        <p:nvSpPr>
          <p:cNvPr id="2" name="標題 1"/>
          <p:cNvSpPr>
            <a:spLocks noGrp="1"/>
          </p:cNvSpPr>
          <p:nvPr>
            <p:ph type="title"/>
          </p:nvPr>
        </p:nvSpPr>
        <p:spPr>
          <a:xfrm>
            <a:off x="457200" y="273050"/>
            <a:ext cx="3008313" cy="1162050"/>
          </a:xfrm>
        </p:spPr>
        <p:txBody>
          <a:bodyPr anchor="b"/>
          <a:lstStyle>
            <a:lvl1pPr algn="l">
              <a:defRPr sz="2000" b="1"/>
            </a:lvl1pPr>
          </a:lstStyle>
          <a:p>
            <a:r>
              <a:rPr lang="zh-TW" altLang="en-US" smtClean="0"/>
              <a:t>按一下以編輯母片標題樣式</a:t>
            </a:r>
            <a:endParaRPr lang="zh-TW" altLang="en-US"/>
          </a:p>
        </p:txBody>
      </p:sp>
      <p:sp>
        <p:nvSpPr>
          <p:cNvPr id="3" name="內容版面配置區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文字版面配置區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TW" altLang="en-US" smtClean="0"/>
              <a:t>按一下以編輯母片文字樣式</a:t>
            </a:r>
          </a:p>
        </p:txBody>
      </p:sp>
      <p:sp>
        <p:nvSpPr>
          <p:cNvPr id="5" name="日期版面配置區 4"/>
          <p:cNvSpPr>
            <a:spLocks noGrp="1"/>
          </p:cNvSpPr>
          <p:nvPr>
            <p:ph type="dt" sz="half" idx="10"/>
          </p:nvPr>
        </p:nvSpPr>
        <p:spPr/>
        <p:txBody>
          <a:bodyPr/>
          <a:lstStyle/>
          <a:p>
            <a:pPr>
              <a:defRPr/>
            </a:pPr>
            <a:fld id="{4465B8CF-7F23-4BC5-A0BB-912090E73696}" type="datetime1">
              <a:rPr lang="en-US" altLang="zh-TW" smtClean="0"/>
              <a:pPr>
                <a:defRPr/>
              </a:pPr>
              <a:t>1/17/2017</a:t>
            </a:fld>
            <a:endParaRPr lang="en-US" altLang="zh-TW"/>
          </a:p>
        </p:txBody>
      </p:sp>
      <p:sp>
        <p:nvSpPr>
          <p:cNvPr id="6" name="頁尾版面配置區 5"/>
          <p:cNvSpPr>
            <a:spLocks noGrp="1"/>
          </p:cNvSpPr>
          <p:nvPr>
            <p:ph type="ftr" sz="quarter" idx="11"/>
          </p:nvPr>
        </p:nvSpPr>
        <p:spPr/>
        <p:txBody>
          <a:bodyPr/>
          <a:lstStyle/>
          <a:p>
            <a:pPr>
              <a:defRPr/>
            </a:pPr>
            <a:endParaRPr lang="en-US" altLang="zh-TW"/>
          </a:p>
        </p:txBody>
      </p:sp>
      <p:sp>
        <p:nvSpPr>
          <p:cNvPr id="7" name="投影片編號版面配置區 6"/>
          <p:cNvSpPr>
            <a:spLocks noGrp="1"/>
          </p:cNvSpPr>
          <p:nvPr>
            <p:ph type="sldNum" sz="quarter" idx="12"/>
          </p:nvPr>
        </p:nvSpPr>
        <p:spPr/>
        <p:txBody>
          <a:bodyPr/>
          <a:lstStyle/>
          <a:p>
            <a:pPr>
              <a:defRPr/>
            </a:pPr>
            <a:fld id="{FCCEF2AC-355D-436E-8300-51AA33ED2C02}" type="slidenum">
              <a:rPr lang="en-US" altLang="zh-TW" smtClean="0"/>
              <a:pPr>
                <a:defRPr/>
              </a:pPr>
              <a:t>‹#›</a:t>
            </a:fld>
            <a:endParaRPr lang="en-US" altLang="zh-TW"/>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含標題的圖片">
    <p:spTree>
      <p:nvGrpSpPr>
        <p:cNvPr id="1" name=""/>
        <p:cNvGrpSpPr/>
        <p:nvPr/>
      </p:nvGrpSpPr>
      <p:grpSpPr>
        <a:xfrm>
          <a:off x="0" y="0"/>
          <a:ext cx="0" cy="0"/>
          <a:chOff x="0" y="0"/>
          <a:chExt cx="0" cy="0"/>
        </a:xfrm>
      </p:grpSpPr>
      <p:sp>
        <p:nvSpPr>
          <p:cNvPr id="2" name="標題 1"/>
          <p:cNvSpPr>
            <a:spLocks noGrp="1"/>
          </p:cNvSpPr>
          <p:nvPr>
            <p:ph type="title"/>
          </p:nvPr>
        </p:nvSpPr>
        <p:spPr>
          <a:xfrm>
            <a:off x="1792288" y="4800600"/>
            <a:ext cx="5486400" cy="566738"/>
          </a:xfrm>
        </p:spPr>
        <p:txBody>
          <a:bodyPr anchor="b"/>
          <a:lstStyle>
            <a:lvl1pPr algn="l">
              <a:defRPr sz="2000" b="1"/>
            </a:lvl1pPr>
          </a:lstStyle>
          <a:p>
            <a:r>
              <a:rPr lang="zh-TW" altLang="en-US" smtClean="0"/>
              <a:t>按一下以編輯母片標題樣式</a:t>
            </a:r>
            <a:endParaRPr lang="zh-TW" altLang="en-US"/>
          </a:p>
        </p:txBody>
      </p:sp>
      <p:sp>
        <p:nvSpPr>
          <p:cNvPr id="3" name="圖片版面配置區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TW" altLang="en-US"/>
          </a:p>
        </p:txBody>
      </p:sp>
      <p:sp>
        <p:nvSpPr>
          <p:cNvPr id="4" name="文字版面配置區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TW" altLang="en-US" smtClean="0"/>
              <a:t>按一下以編輯母片文字樣式</a:t>
            </a:r>
          </a:p>
        </p:txBody>
      </p:sp>
      <p:sp>
        <p:nvSpPr>
          <p:cNvPr id="5" name="日期版面配置區 4"/>
          <p:cNvSpPr>
            <a:spLocks noGrp="1"/>
          </p:cNvSpPr>
          <p:nvPr>
            <p:ph type="dt" sz="half" idx="10"/>
          </p:nvPr>
        </p:nvSpPr>
        <p:spPr/>
        <p:txBody>
          <a:bodyPr/>
          <a:lstStyle/>
          <a:p>
            <a:pPr>
              <a:defRPr/>
            </a:pPr>
            <a:fld id="{B97D7844-6220-4A45-9367-5719CDEBBBA4}" type="datetime1">
              <a:rPr lang="en-US" altLang="zh-TW" smtClean="0"/>
              <a:pPr>
                <a:defRPr/>
              </a:pPr>
              <a:t>1/17/2017</a:t>
            </a:fld>
            <a:endParaRPr lang="en-US" altLang="zh-TW"/>
          </a:p>
        </p:txBody>
      </p:sp>
      <p:sp>
        <p:nvSpPr>
          <p:cNvPr id="6" name="頁尾版面配置區 5"/>
          <p:cNvSpPr>
            <a:spLocks noGrp="1"/>
          </p:cNvSpPr>
          <p:nvPr>
            <p:ph type="ftr" sz="quarter" idx="11"/>
          </p:nvPr>
        </p:nvSpPr>
        <p:spPr/>
        <p:txBody>
          <a:bodyPr/>
          <a:lstStyle/>
          <a:p>
            <a:pPr>
              <a:defRPr/>
            </a:pPr>
            <a:endParaRPr lang="en-US" altLang="zh-TW"/>
          </a:p>
        </p:txBody>
      </p:sp>
      <p:sp>
        <p:nvSpPr>
          <p:cNvPr id="7" name="投影片編號版面配置區 6"/>
          <p:cNvSpPr>
            <a:spLocks noGrp="1"/>
          </p:cNvSpPr>
          <p:nvPr>
            <p:ph type="sldNum" sz="quarter" idx="12"/>
          </p:nvPr>
        </p:nvSpPr>
        <p:spPr/>
        <p:txBody>
          <a:bodyPr/>
          <a:lstStyle/>
          <a:p>
            <a:pPr>
              <a:defRPr/>
            </a:pPr>
            <a:fld id="{CA7009AA-906E-4BA7-8F4C-88E8C386BD9B}" type="slidenum">
              <a:rPr lang="en-US" altLang="zh-TW" smtClean="0"/>
              <a:pPr>
                <a:defRPr/>
              </a:pPr>
              <a:t>‹#›</a:t>
            </a:fld>
            <a:endParaRPr lang="en-US" altLang="zh-TW"/>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標題版面配置區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TW" altLang="en-US" dirty="0" smtClean="0"/>
              <a:t>按一下以編輯母片標題樣式</a:t>
            </a:r>
            <a:endParaRPr lang="zh-TW" altLang="en-US" dirty="0"/>
          </a:p>
        </p:txBody>
      </p:sp>
      <p:sp>
        <p:nvSpPr>
          <p:cNvPr id="3" name="文字版面配置區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TW" altLang="en-US" dirty="0" smtClean="0"/>
              <a:t>按一下以編輯母片文字樣式</a:t>
            </a:r>
          </a:p>
          <a:p>
            <a:pPr lvl="1"/>
            <a:r>
              <a:rPr lang="zh-TW" altLang="en-US" dirty="0" smtClean="0"/>
              <a:t>第二層</a:t>
            </a:r>
          </a:p>
          <a:p>
            <a:pPr lvl="2"/>
            <a:r>
              <a:rPr lang="zh-TW" altLang="en-US" dirty="0" smtClean="0"/>
              <a:t>第三層</a:t>
            </a:r>
          </a:p>
          <a:p>
            <a:pPr lvl="3"/>
            <a:r>
              <a:rPr lang="zh-TW" altLang="en-US" dirty="0" smtClean="0"/>
              <a:t>第四層</a:t>
            </a:r>
          </a:p>
          <a:p>
            <a:pPr lvl="4"/>
            <a:r>
              <a:rPr lang="zh-TW" altLang="en-US" dirty="0" smtClean="0"/>
              <a:t>第五層</a:t>
            </a:r>
            <a:endParaRPr lang="zh-TW" altLang="en-US" dirty="0"/>
          </a:p>
        </p:txBody>
      </p:sp>
      <p:sp>
        <p:nvSpPr>
          <p:cNvPr id="4" name="日期版面配置區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a:defRPr/>
            </a:pPr>
            <a:fld id="{82605D5B-1102-4319-BADE-D9FED49D1391}" type="datetime1">
              <a:rPr lang="en-US" altLang="zh-TW" smtClean="0"/>
              <a:pPr>
                <a:defRPr/>
              </a:pPr>
              <a:t>1/17/2017</a:t>
            </a:fld>
            <a:endParaRPr lang="en-US" altLang="zh-TW"/>
          </a:p>
        </p:txBody>
      </p:sp>
      <p:sp>
        <p:nvSpPr>
          <p:cNvPr id="5" name="頁尾版面配置區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a:defRPr/>
            </a:pPr>
            <a:endParaRPr lang="en-US" altLang="zh-TW"/>
          </a:p>
        </p:txBody>
      </p:sp>
      <p:sp>
        <p:nvSpPr>
          <p:cNvPr id="6" name="投影片編號版面配置區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a:defRPr/>
            </a:pPr>
            <a:fld id="{54A57D53-5940-4595-A6C9-27F14D6A4B1E}" type="slidenum">
              <a:rPr lang="en-US" altLang="zh-TW" smtClean="0"/>
              <a:pPr>
                <a:defRPr/>
              </a:pPr>
              <a:t>‹#›</a:t>
            </a:fld>
            <a:endParaRPr lang="en-US" altLang="zh-TW"/>
          </a:p>
        </p:txBody>
      </p:sp>
      <p:pic>
        <p:nvPicPr>
          <p:cNvPr id="7" name="圖片 9"/>
          <p:cNvPicPr>
            <a:picLocks noChangeAspect="1" noChangeArrowheads="1"/>
          </p:cNvPicPr>
          <p:nvPr userDrawn="1"/>
        </p:nvPicPr>
        <p:blipFill>
          <a:blip r:embed="rId13" cstate="print"/>
          <a:srcRect b="8565"/>
          <a:stretch>
            <a:fillRect/>
          </a:stretch>
        </p:blipFill>
        <p:spPr bwMode="auto">
          <a:xfrm>
            <a:off x="179512" y="188640"/>
            <a:ext cx="648072" cy="567062"/>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3814" r:id="rId1"/>
    <p:sldLayoutId id="2147483815" r:id="rId2"/>
    <p:sldLayoutId id="2147483816" r:id="rId3"/>
    <p:sldLayoutId id="2147483817" r:id="rId4"/>
    <p:sldLayoutId id="2147483818" r:id="rId5"/>
    <p:sldLayoutId id="2147483819" r:id="rId6"/>
    <p:sldLayoutId id="2147483820" r:id="rId7"/>
    <p:sldLayoutId id="2147483821" r:id="rId8"/>
    <p:sldLayoutId id="2147483822" r:id="rId9"/>
    <p:sldLayoutId id="2147483823" r:id="rId10"/>
    <p:sldLayoutId id="2147483824" r:id="rId11"/>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標楷體" pitchFamily="65" charset="-120"/>
          <a:ea typeface="標楷體" pitchFamily="65" charset="-120"/>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標楷體" pitchFamily="65" charset="-120"/>
          <a:ea typeface="標楷體" pitchFamily="65" charset="-120"/>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標楷體" pitchFamily="65" charset="-120"/>
          <a:ea typeface="標楷體" pitchFamily="65" charset="-120"/>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標楷體" pitchFamily="65" charset="-120"/>
          <a:ea typeface="標楷體" pitchFamily="65" charset="-120"/>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標楷體" pitchFamily="65" charset="-120"/>
          <a:ea typeface="標楷體" pitchFamily="65" charset="-120"/>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TW"/>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標題版面配置區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TW" altLang="en-US" smtClean="0"/>
              <a:t>按一下以編輯母片標題樣式</a:t>
            </a:r>
            <a:endParaRPr lang="zh-TW" altLang="en-US"/>
          </a:p>
        </p:txBody>
      </p:sp>
      <p:sp>
        <p:nvSpPr>
          <p:cNvPr id="3" name="文字版面配置區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日期版面配置區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1BE7E6D-B81C-4922-B053-62DD17714D20}" type="datetimeFigureOut">
              <a:rPr lang="zh-TW" altLang="en-US" smtClean="0"/>
              <a:pPr/>
              <a:t>2017/1/17</a:t>
            </a:fld>
            <a:endParaRPr lang="zh-TW" altLang="en-US"/>
          </a:p>
        </p:txBody>
      </p:sp>
      <p:sp>
        <p:nvSpPr>
          <p:cNvPr id="5" name="頁尾版面配置區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TW" altLang="en-US"/>
          </a:p>
        </p:txBody>
      </p:sp>
      <p:sp>
        <p:nvSpPr>
          <p:cNvPr id="6" name="投影片編號版面配置區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4DD37E-EDEA-4EEB-A86A-5E8F3A1B1919}" type="slidenum">
              <a:rPr lang="zh-TW" altLang="en-US" smtClean="0"/>
              <a:pPr/>
              <a:t>‹#›</a:t>
            </a:fld>
            <a:endParaRPr lang="zh-TW" altLang="en-US"/>
          </a:p>
        </p:txBody>
      </p:sp>
    </p:spTree>
  </p:cSld>
  <p:clrMap bg1="lt1" tx1="dk1" bg2="lt2" tx2="dk2" accent1="accent1" accent2="accent2" accent3="accent3" accent4="accent4" accent5="accent5" accent6="accent6" hlink="hlink" folHlink="folHlink"/>
  <p:sldLayoutIdLst>
    <p:sldLayoutId id="2147483826" r:id="rId1"/>
    <p:sldLayoutId id="2147483827" r:id="rId2"/>
    <p:sldLayoutId id="2147483828" r:id="rId3"/>
    <p:sldLayoutId id="2147483829" r:id="rId4"/>
    <p:sldLayoutId id="2147483830" r:id="rId5"/>
    <p:sldLayoutId id="2147483831" r:id="rId6"/>
    <p:sldLayoutId id="2147483832" r:id="rId7"/>
    <p:sldLayoutId id="2147483833" r:id="rId8"/>
    <p:sldLayoutId id="2147483834" r:id="rId9"/>
    <p:sldLayoutId id="2147483835" r:id="rId10"/>
    <p:sldLayoutId id="2147483836"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TW"/>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12.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2.gif"/><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2.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58.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2.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59.xml.rels><?xml version="1.0" encoding="UTF-8" standalone="yes"?>
<Relationships xmlns="http://schemas.openxmlformats.org/package/2006/relationships"><Relationship Id="rId3" Type="http://schemas.openxmlformats.org/officeDocument/2006/relationships/diagramLayout" Target="../diagrams/layout5.xml"/><Relationship Id="rId2" Type="http://schemas.openxmlformats.org/officeDocument/2006/relationships/diagramData" Target="../diagrams/data5.xml"/><Relationship Id="rId1" Type="http://schemas.openxmlformats.org/officeDocument/2006/relationships/slideLayout" Target="../slideLayouts/slideLayout2.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diagramLayout" Target="../diagrams/layout6.xml"/><Relationship Id="rId2" Type="http://schemas.openxmlformats.org/officeDocument/2006/relationships/diagramData" Target="../diagrams/data6.xml"/><Relationship Id="rId1" Type="http://schemas.openxmlformats.org/officeDocument/2006/relationships/slideLayout" Target="../slideLayouts/slideLayout2.xml"/><Relationship Id="rId6" Type="http://schemas.microsoft.com/office/2007/relationships/diagramDrawing" Target="../diagrams/drawing6.xml"/><Relationship Id="rId5" Type="http://schemas.openxmlformats.org/officeDocument/2006/relationships/diagramColors" Target="../diagrams/colors6.xml"/><Relationship Id="rId4" Type="http://schemas.openxmlformats.org/officeDocument/2006/relationships/diagramQuickStyle" Target="../diagrams/quickStyle6.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3" Type="http://schemas.openxmlformats.org/officeDocument/2006/relationships/diagramData" Target="../diagrams/data7.xml"/><Relationship Id="rId7" Type="http://schemas.microsoft.com/office/2007/relationships/diagramDrawing" Target="../diagrams/drawing7.xml"/><Relationship Id="rId2" Type="http://schemas.openxmlformats.org/officeDocument/2006/relationships/notesSlide" Target="../notesSlides/notesSlide20.xml"/><Relationship Id="rId1" Type="http://schemas.openxmlformats.org/officeDocument/2006/relationships/slideLayout" Target="../slideLayouts/slideLayout2.xml"/><Relationship Id="rId6" Type="http://schemas.openxmlformats.org/officeDocument/2006/relationships/diagramColors" Target="../diagrams/colors7.xml"/><Relationship Id="rId5" Type="http://schemas.openxmlformats.org/officeDocument/2006/relationships/diagramQuickStyle" Target="../diagrams/quickStyle7.xml"/><Relationship Id="rId4" Type="http://schemas.openxmlformats.org/officeDocument/2006/relationships/diagramLayout" Target="../diagrams/layout7.xml"/></Relationships>
</file>

<file path=ppt/slides/_rels/slide63.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標題 1"/>
          <p:cNvSpPr>
            <a:spLocks noGrp="1"/>
          </p:cNvSpPr>
          <p:nvPr>
            <p:ph type="ctrTitle"/>
          </p:nvPr>
        </p:nvSpPr>
        <p:spPr>
          <a:xfrm>
            <a:off x="683568" y="1484784"/>
            <a:ext cx="7920880" cy="2046089"/>
          </a:xfrm>
        </p:spPr>
        <p:txBody>
          <a:bodyPr>
            <a:normAutofit/>
          </a:bodyPr>
          <a:lstStyle/>
          <a:p>
            <a:r>
              <a:rPr lang="zh-TW" altLang="en-US" sz="4900" b="1" dirty="0" smtClean="0">
                <a:latin typeface="標楷體" pitchFamily="65" charset="-120"/>
                <a:ea typeface="標楷體" pitchFamily="65" charset="-120"/>
              </a:rPr>
              <a:t>「消除對婦女一切形式歧視公約」（</a:t>
            </a:r>
            <a:r>
              <a:rPr lang="en-US" altLang="zh-TW" sz="4900" b="1" dirty="0" smtClean="0">
                <a:latin typeface="標楷體" pitchFamily="65" charset="-120"/>
                <a:ea typeface="標楷體" pitchFamily="65" charset="-120"/>
              </a:rPr>
              <a:t>CEDAW</a:t>
            </a:r>
            <a:r>
              <a:rPr lang="zh-TW" altLang="en-US" sz="4900" b="1" dirty="0" smtClean="0">
                <a:latin typeface="標楷體" pitchFamily="65" charset="-120"/>
                <a:ea typeface="標楷體" pitchFamily="65" charset="-120"/>
              </a:rPr>
              <a:t>）宣導簡報</a:t>
            </a:r>
            <a:endParaRPr lang="zh-TW" altLang="en-US" dirty="0" smtClean="0">
              <a:latin typeface="Times New Roman" pitchFamily="18" charset="0"/>
              <a:cs typeface="Times New Roman" pitchFamily="18" charset="0"/>
            </a:endParaRPr>
          </a:p>
        </p:txBody>
      </p:sp>
      <p:sp>
        <p:nvSpPr>
          <p:cNvPr id="8195" name="副標題 2"/>
          <p:cNvSpPr>
            <a:spLocks noGrp="1"/>
          </p:cNvSpPr>
          <p:nvPr>
            <p:ph type="subTitle" idx="1"/>
          </p:nvPr>
        </p:nvSpPr>
        <p:spPr>
          <a:xfrm>
            <a:off x="1259632" y="4005064"/>
            <a:ext cx="6400800" cy="1752600"/>
          </a:xfrm>
        </p:spPr>
        <p:txBody>
          <a:bodyPr>
            <a:normAutofit/>
          </a:bodyPr>
          <a:lstStyle/>
          <a:p>
            <a:pPr eaLnBrk="1" hangingPunct="1"/>
            <a:r>
              <a:rPr lang="zh-TW" altLang="en-US" sz="2400" b="1" dirty="0" smtClean="0">
                <a:latin typeface="標楷體" pitchFamily="65" charset="-120"/>
                <a:ea typeface="標楷體" pitchFamily="65" charset="-120"/>
              </a:rPr>
              <a:t>台北市七星農田水利會</a:t>
            </a:r>
            <a:endParaRPr lang="zh-TW" altLang="en-US" sz="2400" b="1" dirty="0" smtClean="0">
              <a:latin typeface="標楷體" pitchFamily="65" charset="-120"/>
              <a:ea typeface="標楷體" pitchFamily="65" charset="-120"/>
            </a:endParaRPr>
          </a:p>
        </p:txBody>
      </p:sp>
      <p:sp>
        <p:nvSpPr>
          <p:cNvPr id="8196" name="投影片編號版面配置區 3"/>
          <p:cNvSpPr>
            <a:spLocks noGrp="1"/>
          </p:cNvSpPr>
          <p:nvPr>
            <p:ph type="sldNum" sz="quarter" idx="4294967295"/>
          </p:nvPr>
        </p:nvSpPr>
        <p:spPr bwMode="auto">
          <a:xfrm>
            <a:off x="6553200" y="6356350"/>
            <a:ext cx="2133600" cy="365125"/>
          </a:xfrm>
          <a:noFill/>
          <a:ln>
            <a:miter lim="800000"/>
            <a:headEnd/>
            <a:tailEnd/>
          </a:ln>
        </p:spPr>
        <p:txBody>
          <a:bodyPr/>
          <a:lstStyle/>
          <a:p>
            <a:fld id="{195E9FA0-4487-452B-8D39-00A0E6945BC9}" type="slidenum">
              <a:rPr lang="en-US" altLang="zh-TW" smtClean="0">
                <a:latin typeface="Arial" pitchFamily="34" charset="0"/>
                <a:ea typeface="新細明體" pitchFamily="18" charset="-120"/>
              </a:rPr>
              <a:pPr/>
              <a:t>1</a:t>
            </a:fld>
            <a:endParaRPr lang="en-US" altLang="zh-TW" smtClean="0">
              <a:latin typeface="Arial" pitchFamily="34" charset="0"/>
              <a:ea typeface="新細明體" pitchFamily="18" charset="-120"/>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標題 1"/>
          <p:cNvSpPr>
            <a:spLocks noGrp="1"/>
          </p:cNvSpPr>
          <p:nvPr>
            <p:ph type="title"/>
          </p:nvPr>
        </p:nvSpPr>
        <p:spPr>
          <a:xfrm>
            <a:off x="457200" y="274638"/>
            <a:ext cx="8229600" cy="1143000"/>
          </a:xfrm>
        </p:spPr>
        <p:txBody>
          <a:bodyPr>
            <a:normAutofit/>
          </a:bodyPr>
          <a:lstStyle/>
          <a:p>
            <a:r>
              <a:rPr lang="en-US" altLang="zh-TW" sz="4000" dirty="0" smtClean="0">
                <a:solidFill>
                  <a:srgbClr val="C00000"/>
                </a:solidFill>
                <a:latin typeface="Times New Roman" pitchFamily="18" charset="0"/>
                <a:ea typeface="標楷體" pitchFamily="65" charset="-120"/>
              </a:rPr>
              <a:t>CEDAW</a:t>
            </a:r>
            <a:r>
              <a:rPr lang="zh-TW" altLang="en-US" sz="4000" b="1" dirty="0" smtClean="0">
                <a:solidFill>
                  <a:srgbClr val="C00000"/>
                </a:solidFill>
                <a:latin typeface="Times New Roman" pitchFamily="18" charset="0"/>
                <a:ea typeface="標楷體" pitchFamily="65" charset="-120"/>
              </a:rPr>
              <a:t>三核心概念</a:t>
            </a:r>
          </a:p>
        </p:txBody>
      </p:sp>
      <p:sp>
        <p:nvSpPr>
          <p:cNvPr id="3" name="內容版面配置區 2"/>
          <p:cNvSpPr>
            <a:spLocks noGrp="1"/>
          </p:cNvSpPr>
          <p:nvPr>
            <p:ph idx="1"/>
          </p:nvPr>
        </p:nvSpPr>
        <p:spPr>
          <a:xfrm>
            <a:off x="304800" y="1600200"/>
            <a:ext cx="8659688" cy="4800600"/>
          </a:xfrm>
        </p:spPr>
        <p:txBody>
          <a:bodyPr/>
          <a:lstStyle/>
          <a:p>
            <a:pPr marL="274320" indent="-274320" eaLnBrk="1" fontAlgn="auto" hangingPunct="1">
              <a:spcBef>
                <a:spcPts val="580"/>
              </a:spcBef>
              <a:spcAft>
                <a:spcPts val="0"/>
              </a:spcAft>
              <a:buNone/>
              <a:defRPr/>
            </a:pPr>
            <a:r>
              <a:rPr lang="zh-TW" altLang="en-US" b="1" dirty="0" smtClean="0">
                <a:solidFill>
                  <a:schemeClr val="accent2"/>
                </a:solidFill>
                <a:latin typeface="標楷體" pitchFamily="65" charset="-120"/>
                <a:ea typeface="標楷體" pitchFamily="65" charset="-120"/>
              </a:rPr>
              <a:t>三、國家義務</a:t>
            </a:r>
            <a:endParaRPr lang="en-US" altLang="zh-TW" b="1" dirty="0" smtClean="0">
              <a:solidFill>
                <a:schemeClr val="accent2"/>
              </a:solidFill>
              <a:latin typeface="標楷體" pitchFamily="65" charset="-120"/>
              <a:ea typeface="標楷體" pitchFamily="65" charset="-120"/>
            </a:endParaRPr>
          </a:p>
          <a:p>
            <a:pPr marL="274320" indent="-274320" eaLnBrk="1" fontAlgn="auto" hangingPunct="1">
              <a:spcBef>
                <a:spcPts val="580"/>
              </a:spcBef>
              <a:spcAft>
                <a:spcPts val="0"/>
              </a:spcAft>
              <a:buNone/>
              <a:defRPr/>
            </a:pPr>
            <a:endParaRPr lang="en-US" altLang="zh-TW" b="1" dirty="0" smtClean="0">
              <a:solidFill>
                <a:schemeClr val="accent2"/>
              </a:solidFill>
              <a:latin typeface="+mn-ea"/>
            </a:endParaRPr>
          </a:p>
          <a:p>
            <a:pPr marL="274320" indent="-274320" eaLnBrk="1" fontAlgn="auto" hangingPunct="1">
              <a:lnSpc>
                <a:spcPts val="3500"/>
              </a:lnSpc>
              <a:spcBef>
                <a:spcPts val="580"/>
              </a:spcBef>
              <a:spcAft>
                <a:spcPts val="0"/>
              </a:spcAft>
              <a:buFont typeface="Wingdings"/>
              <a:buNone/>
              <a:defRPr/>
            </a:pPr>
            <a:endParaRPr lang="en-US" altLang="zh-TW" sz="2600" dirty="0" smtClean="0">
              <a:latin typeface="+mn-ea"/>
            </a:endParaRPr>
          </a:p>
          <a:p>
            <a:pPr marL="274320" indent="-274320" eaLnBrk="1" fontAlgn="auto" hangingPunct="1">
              <a:spcBef>
                <a:spcPts val="580"/>
              </a:spcBef>
              <a:spcAft>
                <a:spcPts val="0"/>
              </a:spcAft>
              <a:buFont typeface="Wingdings"/>
              <a:buNone/>
              <a:defRPr/>
            </a:pPr>
            <a:r>
              <a:rPr lang="zh-TW" altLang="en-US" sz="2000" dirty="0" smtClean="0">
                <a:latin typeface="標楷體" pitchFamily="65" charset="-120"/>
                <a:ea typeface="標楷體" pitchFamily="65" charset="-120"/>
              </a:rPr>
              <a:t>                                         </a:t>
            </a:r>
            <a:endParaRPr lang="en-US" altLang="zh-TW" sz="2000" dirty="0" smtClean="0">
              <a:latin typeface="標楷體" pitchFamily="65" charset="-120"/>
              <a:ea typeface="標楷體" pitchFamily="65" charset="-120"/>
            </a:endParaRPr>
          </a:p>
          <a:p>
            <a:pPr marL="274320" indent="-274320" eaLnBrk="1" fontAlgn="auto" hangingPunct="1">
              <a:spcBef>
                <a:spcPts val="580"/>
              </a:spcBef>
              <a:spcAft>
                <a:spcPts val="0"/>
              </a:spcAft>
              <a:buFont typeface="Wingdings"/>
              <a:buNone/>
              <a:defRPr/>
            </a:pPr>
            <a:endParaRPr lang="en-US" altLang="zh-TW" sz="2000" dirty="0" smtClean="0">
              <a:latin typeface="標楷體" pitchFamily="65" charset="-120"/>
              <a:ea typeface="標楷體" pitchFamily="65" charset="-120"/>
            </a:endParaRPr>
          </a:p>
          <a:p>
            <a:pPr marL="274320" indent="-274320" algn="r" eaLnBrk="1" fontAlgn="auto" hangingPunct="1">
              <a:spcBef>
                <a:spcPts val="580"/>
              </a:spcBef>
              <a:spcAft>
                <a:spcPts val="0"/>
              </a:spcAft>
              <a:buFont typeface="Wingdings"/>
              <a:buNone/>
              <a:defRPr/>
            </a:pPr>
            <a:r>
              <a:rPr lang="zh-TW" altLang="en-US" sz="2000" dirty="0" smtClean="0">
                <a:latin typeface="標楷體" pitchFamily="65" charset="-120"/>
                <a:ea typeface="標楷體" pitchFamily="65" charset="-120"/>
              </a:rPr>
              <a:t>  </a:t>
            </a:r>
            <a:endParaRPr lang="en-US" altLang="zh-TW" sz="2000" dirty="0" smtClean="0">
              <a:latin typeface="標楷體" pitchFamily="65" charset="-120"/>
              <a:ea typeface="標楷體" pitchFamily="65" charset="-120"/>
            </a:endParaRPr>
          </a:p>
          <a:p>
            <a:pPr>
              <a:defRPr/>
            </a:pPr>
            <a:endParaRPr lang="zh-TW" altLang="en-US" dirty="0"/>
          </a:p>
        </p:txBody>
      </p:sp>
      <p:sp>
        <p:nvSpPr>
          <p:cNvPr id="17412" name="投影片編號版面配置區 3"/>
          <p:cNvSpPr>
            <a:spLocks noGrp="1"/>
          </p:cNvSpPr>
          <p:nvPr>
            <p:ph type="sldNum" sz="quarter" idx="11"/>
          </p:nvPr>
        </p:nvSpPr>
        <p:spPr bwMode="auto">
          <a:xfrm>
            <a:off x="6553200" y="6356350"/>
            <a:ext cx="2133600" cy="365125"/>
          </a:xfrm>
          <a:noFill/>
          <a:ln>
            <a:miter lim="800000"/>
            <a:headEnd/>
            <a:tailEnd/>
          </a:ln>
        </p:spPr>
        <p:txBody>
          <a:bodyPr/>
          <a:lstStyle/>
          <a:p>
            <a:fld id="{A19A764A-ED85-4963-9BC2-DD34331115F6}" type="slidenum">
              <a:rPr lang="en-US" altLang="zh-TW" smtClean="0">
                <a:latin typeface="Arial" pitchFamily="34" charset="0"/>
                <a:ea typeface="新細明體" pitchFamily="18" charset="-120"/>
              </a:rPr>
              <a:pPr/>
              <a:t>10</a:t>
            </a:fld>
            <a:endParaRPr lang="en-US" altLang="zh-TW" dirty="0" smtClean="0">
              <a:latin typeface="Arial" pitchFamily="34" charset="0"/>
              <a:ea typeface="新細明體" pitchFamily="18" charset="-120"/>
            </a:endParaRPr>
          </a:p>
        </p:txBody>
      </p:sp>
      <p:sp>
        <p:nvSpPr>
          <p:cNvPr id="5" name="矩形 4"/>
          <p:cNvSpPr/>
          <p:nvPr/>
        </p:nvSpPr>
        <p:spPr>
          <a:xfrm>
            <a:off x="5004048" y="6362164"/>
            <a:ext cx="4121641" cy="523220"/>
          </a:xfrm>
          <a:prstGeom prst="rect">
            <a:avLst/>
          </a:prstGeom>
        </p:spPr>
        <p:txBody>
          <a:bodyPr wrap="none">
            <a:spAutoFit/>
          </a:bodyPr>
          <a:lstStyle/>
          <a:p>
            <a:r>
              <a:rPr lang="zh-TW" altLang="en-US" sz="2800" b="1" dirty="0" smtClean="0">
                <a:solidFill>
                  <a:srgbClr val="7030A0"/>
                </a:solidFill>
                <a:latin typeface="Times New Roman" pitchFamily="18" charset="0"/>
                <a:ea typeface="標楷體" pitchFamily="65" charset="-120"/>
                <a:cs typeface="Times New Roman" pitchFamily="18" charset="0"/>
              </a:rPr>
              <a:t> </a:t>
            </a:r>
            <a:r>
              <a:rPr lang="en-US" altLang="zh-TW" b="1" dirty="0" smtClean="0">
                <a:solidFill>
                  <a:schemeClr val="tx1">
                    <a:lumMod val="65000"/>
                    <a:lumOff val="35000"/>
                  </a:schemeClr>
                </a:solidFill>
                <a:latin typeface="Times New Roman" pitchFamily="18" charset="0"/>
                <a:ea typeface="標楷體" pitchFamily="65" charset="-120"/>
                <a:cs typeface="Times New Roman" pitchFamily="18" charset="0"/>
              </a:rPr>
              <a:t>(</a:t>
            </a:r>
            <a:r>
              <a:rPr lang="zh-TW" altLang="en-US" b="1" dirty="0" smtClean="0">
                <a:solidFill>
                  <a:schemeClr val="tx1">
                    <a:lumMod val="65000"/>
                    <a:lumOff val="35000"/>
                  </a:schemeClr>
                </a:solidFill>
                <a:latin typeface="Times New Roman" pitchFamily="18" charset="0"/>
                <a:ea typeface="標楷體" pitchFamily="65" charset="-120"/>
                <a:cs typeface="Times New Roman" pitchFamily="18" charset="0"/>
              </a:rPr>
              <a:t>摘錄自郭玲惠教授、官曉薇教授簡報</a:t>
            </a:r>
            <a:r>
              <a:rPr lang="en-US" altLang="zh-TW" b="1" dirty="0" smtClean="0">
                <a:solidFill>
                  <a:schemeClr val="tx1">
                    <a:lumMod val="65000"/>
                    <a:lumOff val="35000"/>
                  </a:schemeClr>
                </a:solidFill>
                <a:latin typeface="Times New Roman" pitchFamily="18" charset="0"/>
                <a:ea typeface="標楷體" pitchFamily="65" charset="-120"/>
                <a:cs typeface="Times New Roman" pitchFamily="18" charset="0"/>
              </a:rPr>
              <a:t>)</a:t>
            </a:r>
            <a:endParaRPr lang="zh-TW" altLang="en-US" dirty="0"/>
          </a:p>
        </p:txBody>
      </p:sp>
      <p:sp>
        <p:nvSpPr>
          <p:cNvPr id="15" name="圓角矩形 14"/>
          <p:cNvSpPr/>
          <p:nvPr/>
        </p:nvSpPr>
        <p:spPr>
          <a:xfrm>
            <a:off x="3275856" y="2636912"/>
            <a:ext cx="4824536" cy="720080"/>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TW" altLang="en-US" sz="2000" dirty="0" smtClean="0">
                <a:solidFill>
                  <a:schemeClr val="tx1"/>
                </a:solidFill>
                <a:latin typeface="標楷體" pitchFamily="65" charset="-120"/>
                <a:ea typeface="標楷體" pitchFamily="65" charset="-120"/>
              </a:rPr>
              <a:t>法規或政策必須確沒有直接或間接歧視。</a:t>
            </a:r>
            <a:endParaRPr lang="zh-TW" altLang="en-US" sz="2000" dirty="0">
              <a:solidFill>
                <a:schemeClr val="tx1"/>
              </a:solidFill>
              <a:latin typeface="標楷體" pitchFamily="65" charset="-120"/>
              <a:ea typeface="標楷體" pitchFamily="65" charset="-120"/>
            </a:endParaRPr>
          </a:p>
        </p:txBody>
      </p:sp>
      <p:sp>
        <p:nvSpPr>
          <p:cNvPr id="16" name="圓角矩形 15"/>
          <p:cNvSpPr/>
          <p:nvPr/>
        </p:nvSpPr>
        <p:spPr>
          <a:xfrm>
            <a:off x="3275856" y="3717032"/>
            <a:ext cx="4824536" cy="720080"/>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TW" altLang="en-US" sz="2000" dirty="0" smtClean="0">
                <a:solidFill>
                  <a:schemeClr val="tx1"/>
                </a:solidFill>
                <a:latin typeface="標楷體" pitchFamily="65" charset="-120"/>
                <a:ea typeface="標楷體" pitchFamily="65" charset="-120"/>
              </a:rPr>
              <a:t>法律要防止違法行為、提供救濟。</a:t>
            </a:r>
            <a:endParaRPr lang="zh-TW" altLang="en-US" sz="2000" dirty="0">
              <a:solidFill>
                <a:schemeClr val="tx1"/>
              </a:solidFill>
              <a:latin typeface="標楷體" pitchFamily="65" charset="-120"/>
              <a:ea typeface="標楷體" pitchFamily="65" charset="-120"/>
            </a:endParaRPr>
          </a:p>
        </p:txBody>
      </p:sp>
      <p:sp>
        <p:nvSpPr>
          <p:cNvPr id="17" name="圓角矩形 16"/>
          <p:cNvSpPr/>
          <p:nvPr/>
        </p:nvSpPr>
        <p:spPr>
          <a:xfrm>
            <a:off x="3275856" y="4725144"/>
            <a:ext cx="4824536" cy="720080"/>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TW" altLang="en-US" sz="2000" dirty="0" smtClean="0">
                <a:solidFill>
                  <a:schemeClr val="tx1"/>
                </a:solidFill>
                <a:latin typeface="標楷體" pitchFamily="65" charset="-120"/>
                <a:ea typeface="標楷體" pitchFamily="65" charset="-120"/>
              </a:rPr>
              <a:t>創造有利環境，以積極的政策和有效之方案實現婦女權利，改善婦女的狀況。</a:t>
            </a:r>
            <a:endParaRPr lang="zh-TW" altLang="en-US" sz="2000" dirty="0">
              <a:solidFill>
                <a:schemeClr val="tx1"/>
              </a:solidFill>
              <a:latin typeface="標楷體" pitchFamily="65" charset="-120"/>
              <a:ea typeface="標楷體" pitchFamily="65" charset="-120"/>
            </a:endParaRPr>
          </a:p>
        </p:txBody>
      </p:sp>
      <p:sp>
        <p:nvSpPr>
          <p:cNvPr id="18" name="圓角矩形 17"/>
          <p:cNvSpPr/>
          <p:nvPr/>
        </p:nvSpPr>
        <p:spPr>
          <a:xfrm>
            <a:off x="3275856" y="5661248"/>
            <a:ext cx="4824536" cy="720080"/>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TW" altLang="en-US" sz="2000" dirty="0" smtClean="0">
                <a:solidFill>
                  <a:schemeClr val="tx1"/>
                </a:solidFill>
                <a:latin typeface="標楷體" pitchFamily="65" charset="-120"/>
                <a:ea typeface="標楷體" pitchFamily="65" charset="-120"/>
              </a:rPr>
              <a:t>宣傳和提倡</a:t>
            </a:r>
            <a:r>
              <a:rPr lang="en-US" altLang="zh-TW" sz="2000" dirty="0" smtClean="0">
                <a:solidFill>
                  <a:schemeClr val="tx1"/>
                </a:solidFill>
                <a:latin typeface="標楷體" pitchFamily="65" charset="-120"/>
                <a:ea typeface="標楷體" pitchFamily="65" charset="-120"/>
              </a:rPr>
              <a:t>CEDAW</a:t>
            </a:r>
            <a:r>
              <a:rPr lang="zh-TW" altLang="en-US" sz="2000" dirty="0" smtClean="0">
                <a:solidFill>
                  <a:schemeClr val="tx1"/>
                </a:solidFill>
                <a:latin typeface="標楷體" pitchFamily="65" charset="-120"/>
                <a:ea typeface="標楷體" pitchFamily="65" charset="-120"/>
              </a:rPr>
              <a:t>之原則。</a:t>
            </a:r>
            <a:endParaRPr lang="zh-TW" altLang="en-US" sz="2000" dirty="0">
              <a:solidFill>
                <a:schemeClr val="tx1"/>
              </a:solidFill>
              <a:latin typeface="標楷體" pitchFamily="65" charset="-120"/>
              <a:ea typeface="標楷體" pitchFamily="65" charset="-120"/>
            </a:endParaRPr>
          </a:p>
        </p:txBody>
      </p:sp>
      <p:sp>
        <p:nvSpPr>
          <p:cNvPr id="22" name="圓角矩形 21"/>
          <p:cNvSpPr/>
          <p:nvPr/>
        </p:nvSpPr>
        <p:spPr>
          <a:xfrm>
            <a:off x="1043608" y="2636912"/>
            <a:ext cx="1512168" cy="720080"/>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TW" altLang="en-US" sz="2200" dirty="0" smtClean="0">
                <a:solidFill>
                  <a:schemeClr val="tx1"/>
                </a:solidFill>
                <a:latin typeface="標楷體" pitchFamily="65" charset="-120"/>
                <a:ea typeface="標楷體" pitchFamily="65" charset="-120"/>
              </a:rPr>
              <a:t>尊重義務</a:t>
            </a:r>
            <a:endParaRPr lang="zh-TW" altLang="en-US" sz="2200" dirty="0">
              <a:solidFill>
                <a:schemeClr val="tx1"/>
              </a:solidFill>
              <a:latin typeface="標楷體" pitchFamily="65" charset="-120"/>
              <a:ea typeface="標楷體" pitchFamily="65" charset="-120"/>
            </a:endParaRPr>
          </a:p>
        </p:txBody>
      </p:sp>
      <p:sp>
        <p:nvSpPr>
          <p:cNvPr id="23" name="圓角矩形 22"/>
          <p:cNvSpPr/>
          <p:nvPr/>
        </p:nvSpPr>
        <p:spPr>
          <a:xfrm>
            <a:off x="1043608" y="3789040"/>
            <a:ext cx="1512168" cy="720080"/>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TW" altLang="en-US" sz="2200" dirty="0" smtClean="0">
                <a:solidFill>
                  <a:schemeClr val="tx1"/>
                </a:solidFill>
                <a:latin typeface="標楷體" pitchFamily="65" charset="-120"/>
                <a:ea typeface="標楷體" pitchFamily="65" charset="-120"/>
              </a:rPr>
              <a:t>保護義務</a:t>
            </a:r>
            <a:endParaRPr lang="zh-TW" altLang="en-US" sz="2200" dirty="0">
              <a:solidFill>
                <a:schemeClr val="tx1"/>
              </a:solidFill>
              <a:latin typeface="標楷體" pitchFamily="65" charset="-120"/>
              <a:ea typeface="標楷體" pitchFamily="65" charset="-120"/>
            </a:endParaRPr>
          </a:p>
        </p:txBody>
      </p:sp>
      <p:sp>
        <p:nvSpPr>
          <p:cNvPr id="24" name="圓角矩形 23"/>
          <p:cNvSpPr/>
          <p:nvPr/>
        </p:nvSpPr>
        <p:spPr>
          <a:xfrm>
            <a:off x="1043608" y="4725144"/>
            <a:ext cx="1512168" cy="720080"/>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TW" altLang="en-US" sz="2200" dirty="0" smtClean="0">
                <a:solidFill>
                  <a:schemeClr val="tx1"/>
                </a:solidFill>
                <a:latin typeface="標楷體" pitchFamily="65" charset="-120"/>
                <a:ea typeface="標楷體" pitchFamily="65" charset="-120"/>
              </a:rPr>
              <a:t>實現義務</a:t>
            </a:r>
            <a:endParaRPr lang="zh-TW" altLang="en-US" sz="2200" dirty="0">
              <a:solidFill>
                <a:schemeClr val="tx1"/>
              </a:solidFill>
              <a:latin typeface="標楷體" pitchFamily="65" charset="-120"/>
              <a:ea typeface="標楷體" pitchFamily="65" charset="-120"/>
            </a:endParaRPr>
          </a:p>
        </p:txBody>
      </p:sp>
      <p:sp>
        <p:nvSpPr>
          <p:cNvPr id="25" name="圓角矩形 24"/>
          <p:cNvSpPr/>
          <p:nvPr/>
        </p:nvSpPr>
        <p:spPr>
          <a:xfrm>
            <a:off x="1043608" y="5661248"/>
            <a:ext cx="1512168" cy="720080"/>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TW" altLang="en-US" sz="2200" dirty="0" smtClean="0">
                <a:solidFill>
                  <a:schemeClr val="tx1"/>
                </a:solidFill>
                <a:latin typeface="標楷體" pitchFamily="65" charset="-120"/>
                <a:ea typeface="標楷體" pitchFamily="65" charset="-120"/>
              </a:rPr>
              <a:t>促進義務</a:t>
            </a:r>
            <a:endParaRPr lang="zh-TW" altLang="en-US" sz="2200" dirty="0">
              <a:solidFill>
                <a:schemeClr val="tx1"/>
              </a:solidFill>
              <a:latin typeface="標楷體" pitchFamily="65" charset="-120"/>
              <a:ea typeface="標楷體" pitchFamily="65" charset="-120"/>
            </a:endParaRPr>
          </a:p>
        </p:txBody>
      </p:sp>
      <p:sp>
        <p:nvSpPr>
          <p:cNvPr id="26" name="向右箭號 25"/>
          <p:cNvSpPr/>
          <p:nvPr/>
        </p:nvSpPr>
        <p:spPr>
          <a:xfrm>
            <a:off x="2771800" y="2924944"/>
            <a:ext cx="288032" cy="216024"/>
          </a:xfrm>
          <a:prstGeom prst="rightArrow">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27" name="向右箭號 26"/>
          <p:cNvSpPr/>
          <p:nvPr/>
        </p:nvSpPr>
        <p:spPr>
          <a:xfrm>
            <a:off x="2771800" y="4005064"/>
            <a:ext cx="288032" cy="216024"/>
          </a:xfrm>
          <a:prstGeom prst="rightArrow">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28" name="向右箭號 27"/>
          <p:cNvSpPr/>
          <p:nvPr/>
        </p:nvSpPr>
        <p:spPr>
          <a:xfrm>
            <a:off x="2843808" y="4941168"/>
            <a:ext cx="288032" cy="216024"/>
          </a:xfrm>
          <a:prstGeom prst="rightArrow">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29" name="向右箭號 28"/>
          <p:cNvSpPr/>
          <p:nvPr/>
        </p:nvSpPr>
        <p:spPr>
          <a:xfrm>
            <a:off x="2771800" y="5877272"/>
            <a:ext cx="288032" cy="216024"/>
          </a:xfrm>
          <a:prstGeom prst="rightArrow">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內容版面配置區 4"/>
          <p:cNvGraphicFramePr>
            <a:graphicFrameLocks noGrp="1"/>
          </p:cNvGraphicFramePr>
          <p:nvPr>
            <p:ph idx="1"/>
            <p:extLst>
              <p:ext uri="{D42A27DB-BD31-4B8C-83A1-F6EECF244321}">
                <p14:modId xmlns:p14="http://schemas.microsoft.com/office/powerpoint/2010/main" val="3167104843"/>
              </p:ext>
            </p:extLst>
          </p:nvPr>
        </p:nvGraphicFramePr>
        <p:xfrm>
          <a:off x="457200" y="1600200"/>
          <a:ext cx="8229600" cy="452596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投影片編號版面配置區 2"/>
          <p:cNvSpPr>
            <a:spLocks noGrp="1"/>
          </p:cNvSpPr>
          <p:nvPr>
            <p:ph type="sldNum" sz="quarter" idx="11"/>
          </p:nvPr>
        </p:nvSpPr>
        <p:spPr/>
        <p:txBody>
          <a:bodyPr/>
          <a:lstStyle/>
          <a:p>
            <a:pPr>
              <a:defRPr/>
            </a:pPr>
            <a:fld id="{54A57D53-5940-4595-A6C9-27F14D6A4B1E}" type="slidenum">
              <a:rPr lang="en-US" altLang="zh-TW" smtClean="0"/>
              <a:pPr>
                <a:defRPr/>
              </a:pPr>
              <a:t>11</a:t>
            </a:fld>
            <a:endParaRPr lang="en-US" altLang="zh-TW" dirty="0"/>
          </a:p>
        </p:txBody>
      </p:sp>
      <p:sp>
        <p:nvSpPr>
          <p:cNvPr id="4" name="標題 3"/>
          <p:cNvSpPr>
            <a:spLocks noGrp="1"/>
          </p:cNvSpPr>
          <p:nvPr>
            <p:ph type="title"/>
          </p:nvPr>
        </p:nvSpPr>
        <p:spPr/>
        <p:txBody>
          <a:bodyPr>
            <a:normAutofit/>
          </a:bodyPr>
          <a:lstStyle/>
          <a:p>
            <a:r>
              <a:rPr lang="zh-TW" altLang="en-US" sz="4000" b="1" dirty="0" smtClean="0">
                <a:solidFill>
                  <a:srgbClr val="C00000"/>
                </a:solidFill>
                <a:latin typeface="標楷體" pitchFamily="65" charset="-120"/>
                <a:ea typeface="標楷體" pitchFamily="65" charset="-120"/>
              </a:rPr>
              <a:t>國內推動</a:t>
            </a:r>
            <a:r>
              <a:rPr lang="en-US" altLang="zh-TW" sz="4000" b="1" dirty="0" smtClean="0">
                <a:solidFill>
                  <a:srgbClr val="C00000"/>
                </a:solidFill>
                <a:latin typeface="標楷體" pitchFamily="65" charset="-120"/>
                <a:ea typeface="標楷體" pitchFamily="65" charset="-120"/>
              </a:rPr>
              <a:t>CEDAW</a:t>
            </a:r>
            <a:r>
              <a:rPr lang="zh-TW" altLang="en-US" sz="4000" b="1" dirty="0" smtClean="0">
                <a:solidFill>
                  <a:srgbClr val="C00000"/>
                </a:solidFill>
                <a:latin typeface="標楷體" pitchFamily="65" charset="-120"/>
                <a:ea typeface="標楷體" pitchFamily="65" charset="-120"/>
              </a:rPr>
              <a:t>過程</a:t>
            </a:r>
            <a:endParaRPr lang="zh-TW" altLang="en-US" sz="4000"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內容版面配置區 4"/>
          <p:cNvGraphicFramePr>
            <a:graphicFrameLocks noGrp="1"/>
          </p:cNvGraphicFramePr>
          <p:nvPr>
            <p:ph idx="1"/>
          </p:nvPr>
        </p:nvGraphicFramePr>
        <p:xfrm>
          <a:off x="457200" y="1600200"/>
          <a:ext cx="8229600" cy="452596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投影片編號版面配置區 2"/>
          <p:cNvSpPr>
            <a:spLocks noGrp="1"/>
          </p:cNvSpPr>
          <p:nvPr>
            <p:ph type="sldNum" sz="quarter" idx="11"/>
          </p:nvPr>
        </p:nvSpPr>
        <p:spPr/>
        <p:txBody>
          <a:bodyPr/>
          <a:lstStyle/>
          <a:p>
            <a:pPr>
              <a:defRPr/>
            </a:pPr>
            <a:fld id="{54A57D53-5940-4595-A6C9-27F14D6A4B1E}" type="slidenum">
              <a:rPr lang="en-US" altLang="zh-TW" smtClean="0"/>
              <a:pPr>
                <a:defRPr/>
              </a:pPr>
              <a:t>12</a:t>
            </a:fld>
            <a:endParaRPr lang="en-US" altLang="zh-TW" dirty="0"/>
          </a:p>
        </p:txBody>
      </p:sp>
      <p:sp>
        <p:nvSpPr>
          <p:cNvPr id="4" name="標題 3"/>
          <p:cNvSpPr>
            <a:spLocks noGrp="1"/>
          </p:cNvSpPr>
          <p:nvPr>
            <p:ph type="title"/>
          </p:nvPr>
        </p:nvSpPr>
        <p:spPr/>
        <p:txBody>
          <a:bodyPr/>
          <a:lstStyle/>
          <a:p>
            <a:r>
              <a:rPr lang="zh-TW" altLang="en-US" b="1" dirty="0" smtClean="0">
                <a:solidFill>
                  <a:srgbClr val="C00000"/>
                </a:solidFill>
                <a:latin typeface="標楷體" pitchFamily="65" charset="-120"/>
                <a:ea typeface="標楷體" pitchFamily="65" charset="-120"/>
              </a:rPr>
              <a:t>國內推動</a:t>
            </a:r>
            <a:r>
              <a:rPr lang="en-US" altLang="zh-TW" b="1" dirty="0" smtClean="0">
                <a:solidFill>
                  <a:srgbClr val="C00000"/>
                </a:solidFill>
                <a:latin typeface="標楷體" pitchFamily="65" charset="-120"/>
                <a:ea typeface="標楷體" pitchFamily="65" charset="-120"/>
              </a:rPr>
              <a:t>CEDAW</a:t>
            </a:r>
            <a:r>
              <a:rPr lang="zh-TW" altLang="en-US" b="1" dirty="0" smtClean="0">
                <a:solidFill>
                  <a:srgbClr val="C00000"/>
                </a:solidFill>
                <a:latin typeface="標楷體" pitchFamily="65" charset="-120"/>
                <a:ea typeface="標楷體" pitchFamily="65" charset="-120"/>
              </a:rPr>
              <a:t>過程</a:t>
            </a:r>
            <a:endParaRPr lang="zh-TW" altLang="en-US"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內容版面配置區 4"/>
          <p:cNvGraphicFramePr>
            <a:graphicFrameLocks noGrp="1"/>
          </p:cNvGraphicFramePr>
          <p:nvPr>
            <p:ph idx="1"/>
          </p:nvPr>
        </p:nvGraphicFramePr>
        <p:xfrm>
          <a:off x="457200" y="1600200"/>
          <a:ext cx="8229600" cy="4668520"/>
        </p:xfrm>
        <a:graphic>
          <a:graphicData uri="http://schemas.openxmlformats.org/drawingml/2006/table">
            <a:tbl>
              <a:tblPr firstRow="1" bandRow="1">
                <a:tableStyleId>{5940675A-B579-460E-94D1-54222C63F5DA}</a:tableStyleId>
              </a:tblPr>
              <a:tblGrid>
                <a:gridCol w="1378496">
                  <a:extLst>
                    <a:ext uri="{9D8B030D-6E8A-4147-A177-3AD203B41FA5}">
                      <a16:colId xmlns:a16="http://schemas.microsoft.com/office/drawing/2014/main" val="20000"/>
                    </a:ext>
                  </a:extLst>
                </a:gridCol>
                <a:gridCol w="6851104">
                  <a:extLst>
                    <a:ext uri="{9D8B030D-6E8A-4147-A177-3AD203B41FA5}">
                      <a16:colId xmlns:a16="http://schemas.microsoft.com/office/drawing/2014/main" val="20001"/>
                    </a:ext>
                  </a:extLst>
                </a:gridCol>
              </a:tblGrid>
              <a:tr h="370840">
                <a:tc>
                  <a:txBody>
                    <a:bodyPr/>
                    <a:lstStyle/>
                    <a:p>
                      <a:r>
                        <a:rPr lang="zh-TW" altLang="en-US" b="0" dirty="0" smtClean="0">
                          <a:latin typeface="標楷體" pitchFamily="65" charset="-120"/>
                          <a:ea typeface="標楷體" pitchFamily="65" charset="-120"/>
                        </a:rPr>
                        <a:t>條文</a:t>
                      </a:r>
                      <a:endParaRPr lang="zh-TW" altLang="en-US" b="0" dirty="0">
                        <a:latin typeface="標楷體" pitchFamily="65" charset="-120"/>
                        <a:ea typeface="標楷體" pitchFamily="65" charset="-120"/>
                      </a:endParaRPr>
                    </a:p>
                  </a:txBody>
                  <a:tcPr/>
                </a:tc>
                <a:tc>
                  <a:txBody>
                    <a:bodyPr/>
                    <a:lstStyle/>
                    <a:p>
                      <a:r>
                        <a:rPr lang="zh-TW" altLang="en-US" b="0" dirty="0" smtClean="0">
                          <a:latin typeface="標楷體" pitchFamily="65" charset="-120"/>
                          <a:ea typeface="標楷體" pitchFamily="65" charset="-120"/>
                        </a:rPr>
                        <a:t>內容</a:t>
                      </a:r>
                      <a:endParaRPr lang="zh-TW" altLang="en-US" b="0" dirty="0">
                        <a:latin typeface="標楷體" pitchFamily="65" charset="-120"/>
                        <a:ea typeface="標楷體" pitchFamily="65" charset="-120"/>
                      </a:endParaRPr>
                    </a:p>
                  </a:txBody>
                  <a:tcPr/>
                </a:tc>
                <a:extLst>
                  <a:ext uri="{0D108BD9-81ED-4DB2-BD59-A6C34878D82A}">
                    <a16:rowId xmlns:a16="http://schemas.microsoft.com/office/drawing/2014/main" val="10000"/>
                  </a:ext>
                </a:extLst>
              </a:tr>
              <a:tr h="370840">
                <a:tc>
                  <a:txBody>
                    <a:bodyPr/>
                    <a:lstStyle/>
                    <a:p>
                      <a:r>
                        <a:rPr lang="zh-TW" altLang="en-US" b="0" dirty="0" smtClean="0">
                          <a:latin typeface="標楷體" pitchFamily="65" charset="-120"/>
                          <a:ea typeface="標楷體" pitchFamily="65" charset="-120"/>
                        </a:rPr>
                        <a:t>第</a:t>
                      </a:r>
                      <a:r>
                        <a:rPr lang="en-US" altLang="zh-TW" b="0" dirty="0" smtClean="0">
                          <a:latin typeface="標楷體" pitchFamily="65" charset="-120"/>
                          <a:ea typeface="標楷體" pitchFamily="65" charset="-120"/>
                        </a:rPr>
                        <a:t>2</a:t>
                      </a:r>
                      <a:r>
                        <a:rPr lang="zh-TW" altLang="en-US" b="0" dirty="0" smtClean="0">
                          <a:latin typeface="標楷體" pitchFamily="65" charset="-120"/>
                          <a:ea typeface="標楷體" pitchFamily="65" charset="-120"/>
                        </a:rPr>
                        <a:t>條</a:t>
                      </a:r>
                      <a:endParaRPr lang="zh-TW" altLang="en-US" b="0" dirty="0">
                        <a:latin typeface="標楷體" pitchFamily="65" charset="-120"/>
                        <a:ea typeface="標楷體" pitchFamily="65" charset="-120"/>
                      </a:endParaRPr>
                    </a:p>
                  </a:txBody>
                  <a:tcPr/>
                </a:tc>
                <a:tc>
                  <a:txBody>
                    <a:bodyPr/>
                    <a:lstStyle/>
                    <a:p>
                      <a:r>
                        <a:rPr lang="zh-TW" altLang="en-US" sz="1800" b="0" dirty="0" smtClean="0">
                          <a:latin typeface="標楷體" pitchFamily="65" charset="-120"/>
                          <a:ea typeface="標楷體" pitchFamily="65" charset="-120"/>
                        </a:rPr>
                        <a:t>公約所揭示保障性別人權及促進性別平等之規定，具有國內法律之效力。</a:t>
                      </a:r>
                      <a:endParaRPr lang="zh-TW" altLang="en-US" b="0" dirty="0">
                        <a:latin typeface="標楷體" pitchFamily="65" charset="-120"/>
                        <a:ea typeface="標楷體" pitchFamily="65" charset="-120"/>
                      </a:endParaRPr>
                    </a:p>
                  </a:txBody>
                  <a:tcPr/>
                </a:tc>
                <a:extLst>
                  <a:ext uri="{0D108BD9-81ED-4DB2-BD59-A6C34878D82A}">
                    <a16:rowId xmlns:a16="http://schemas.microsoft.com/office/drawing/2014/main" val="10001"/>
                  </a:ext>
                </a:extLst>
              </a:tr>
              <a:tr h="370840">
                <a:tc>
                  <a:txBody>
                    <a:bodyPr/>
                    <a:lstStyle/>
                    <a:p>
                      <a:r>
                        <a:rPr lang="zh-TW" altLang="en-US" b="0" dirty="0" smtClean="0">
                          <a:latin typeface="標楷體" pitchFamily="65" charset="-120"/>
                          <a:ea typeface="標楷體" pitchFamily="65" charset="-120"/>
                        </a:rPr>
                        <a:t>第</a:t>
                      </a:r>
                      <a:r>
                        <a:rPr lang="en-US" altLang="zh-TW" b="0" dirty="0" smtClean="0">
                          <a:latin typeface="標楷體" pitchFamily="65" charset="-120"/>
                          <a:ea typeface="標楷體" pitchFamily="65" charset="-120"/>
                        </a:rPr>
                        <a:t>3</a:t>
                      </a:r>
                      <a:r>
                        <a:rPr lang="zh-TW" altLang="en-US" b="0" dirty="0" smtClean="0">
                          <a:latin typeface="標楷體" pitchFamily="65" charset="-120"/>
                          <a:ea typeface="標楷體" pitchFamily="65" charset="-120"/>
                        </a:rPr>
                        <a:t>條</a:t>
                      </a:r>
                      <a:endParaRPr lang="zh-TW" altLang="en-US" b="0" dirty="0">
                        <a:latin typeface="標楷體" pitchFamily="65" charset="-120"/>
                        <a:ea typeface="標楷體" pitchFamily="65" charset="-120"/>
                      </a:endParaRPr>
                    </a:p>
                  </a:txBody>
                  <a:tcPr/>
                </a:tc>
                <a:tc>
                  <a:txBody>
                    <a:bodyPr/>
                    <a:lstStyle/>
                    <a:p>
                      <a:r>
                        <a:rPr lang="zh-TW" altLang="en-US" sz="1800" kern="1200" baseline="0" dirty="0" smtClean="0">
                          <a:solidFill>
                            <a:schemeClr val="tx1"/>
                          </a:solidFill>
                          <a:latin typeface="標楷體" pitchFamily="65" charset="-120"/>
                          <a:ea typeface="標楷體" pitchFamily="65" charset="-120"/>
                          <a:cs typeface="+mn-cs"/>
                        </a:rPr>
                        <a:t>適用公約規定之法規及行政措施，應參照公約意旨及聯合國消除對婦女歧視委員會對公約之解釋。 </a:t>
                      </a:r>
                      <a:endParaRPr lang="zh-TW" altLang="en-US" b="0" dirty="0">
                        <a:latin typeface="標楷體" pitchFamily="65" charset="-120"/>
                        <a:ea typeface="標楷體" pitchFamily="65" charset="-120"/>
                      </a:endParaRPr>
                    </a:p>
                  </a:txBody>
                  <a:tcPr/>
                </a:tc>
                <a:extLst>
                  <a:ext uri="{0D108BD9-81ED-4DB2-BD59-A6C34878D82A}">
                    <a16:rowId xmlns:a16="http://schemas.microsoft.com/office/drawing/2014/main" val="10002"/>
                  </a:ext>
                </a:extLst>
              </a:tr>
              <a:tr h="370840">
                <a:tc>
                  <a:txBody>
                    <a:bodyPr/>
                    <a:lstStyle/>
                    <a:p>
                      <a:r>
                        <a:rPr lang="zh-TW" altLang="en-US" b="0" dirty="0" smtClean="0">
                          <a:latin typeface="標楷體" pitchFamily="65" charset="-120"/>
                          <a:ea typeface="標楷體" pitchFamily="65" charset="-120"/>
                        </a:rPr>
                        <a:t>第</a:t>
                      </a:r>
                      <a:r>
                        <a:rPr lang="en-US" altLang="zh-TW" b="0" dirty="0" smtClean="0">
                          <a:latin typeface="標楷體" pitchFamily="65" charset="-120"/>
                          <a:ea typeface="標楷體" pitchFamily="65" charset="-120"/>
                        </a:rPr>
                        <a:t>4</a:t>
                      </a:r>
                      <a:r>
                        <a:rPr lang="zh-TW" altLang="en-US" b="0" dirty="0" smtClean="0">
                          <a:latin typeface="標楷體" pitchFamily="65" charset="-120"/>
                          <a:ea typeface="標楷體" pitchFamily="65" charset="-120"/>
                        </a:rPr>
                        <a:t>條</a:t>
                      </a:r>
                      <a:endParaRPr lang="zh-TW" altLang="en-US" b="0" dirty="0">
                        <a:latin typeface="標楷體" pitchFamily="65" charset="-120"/>
                        <a:ea typeface="標楷體" pitchFamily="65" charset="-120"/>
                      </a:endParaRPr>
                    </a:p>
                  </a:txBody>
                  <a:tcPr/>
                </a:tc>
                <a:tc>
                  <a:txBody>
                    <a:bodyPr/>
                    <a:lstStyle/>
                    <a:p>
                      <a:r>
                        <a:rPr lang="zh-TW" altLang="en-US" sz="1800" b="0" kern="1200" baseline="0" dirty="0" smtClean="0">
                          <a:solidFill>
                            <a:schemeClr val="tx1"/>
                          </a:solidFill>
                          <a:latin typeface="標楷體" pitchFamily="65" charset="-120"/>
                          <a:ea typeface="標楷體" pitchFamily="65" charset="-120"/>
                          <a:cs typeface="+mn-cs"/>
                        </a:rPr>
                        <a:t>各級政府機關行使職權，應符合公約有關性別人權保障之規定，消除性別歧視，並積極促進性別平等之實現。 </a:t>
                      </a:r>
                      <a:endParaRPr lang="zh-TW" altLang="en-US" b="0" dirty="0">
                        <a:latin typeface="標楷體" pitchFamily="65" charset="-120"/>
                        <a:ea typeface="標楷體" pitchFamily="65" charset="-120"/>
                      </a:endParaRPr>
                    </a:p>
                  </a:txBody>
                  <a:tcPr/>
                </a:tc>
                <a:extLst>
                  <a:ext uri="{0D108BD9-81ED-4DB2-BD59-A6C34878D82A}">
                    <a16:rowId xmlns:a16="http://schemas.microsoft.com/office/drawing/2014/main" val="10003"/>
                  </a:ext>
                </a:extLst>
              </a:tr>
              <a:tr h="370840">
                <a:tc>
                  <a:txBody>
                    <a:bodyPr/>
                    <a:lstStyle/>
                    <a:p>
                      <a:r>
                        <a:rPr lang="zh-TW" altLang="en-US" b="0" dirty="0" smtClean="0">
                          <a:latin typeface="標楷體" pitchFamily="65" charset="-120"/>
                          <a:ea typeface="標楷體" pitchFamily="65" charset="-120"/>
                        </a:rPr>
                        <a:t>第</a:t>
                      </a:r>
                      <a:r>
                        <a:rPr lang="en-US" altLang="zh-TW" b="0" dirty="0" smtClean="0">
                          <a:latin typeface="標楷體" pitchFamily="65" charset="-120"/>
                          <a:ea typeface="標楷體" pitchFamily="65" charset="-120"/>
                        </a:rPr>
                        <a:t>5</a:t>
                      </a:r>
                      <a:r>
                        <a:rPr lang="zh-TW" altLang="en-US" b="0" dirty="0" smtClean="0">
                          <a:latin typeface="標楷體" pitchFamily="65" charset="-120"/>
                          <a:ea typeface="標楷體" pitchFamily="65" charset="-120"/>
                        </a:rPr>
                        <a:t>條</a:t>
                      </a:r>
                      <a:endParaRPr lang="zh-TW" altLang="en-US" b="0" dirty="0">
                        <a:latin typeface="標楷體" pitchFamily="65" charset="-120"/>
                        <a:ea typeface="標楷體" pitchFamily="65" charset="-120"/>
                      </a:endParaRPr>
                    </a:p>
                  </a:txBody>
                  <a:tcPr/>
                </a:tc>
                <a:tc>
                  <a:txBody>
                    <a:bodyPr/>
                    <a:lstStyle/>
                    <a:p>
                      <a:r>
                        <a:rPr lang="zh-TW" altLang="en-US" sz="1800" b="0" kern="1200" baseline="0" dirty="0" smtClean="0">
                          <a:solidFill>
                            <a:schemeClr val="tx1"/>
                          </a:solidFill>
                          <a:latin typeface="標楷體" pitchFamily="65" charset="-120"/>
                          <a:ea typeface="標楷體" pitchFamily="65" charset="-120"/>
                          <a:cs typeface="+mn-cs"/>
                        </a:rPr>
                        <a:t>各級政府機關應確實依現行法規規定之業務職掌，負責籌劃、推動及執行公約規定事項，並實施考核；其涉及不同機關業務職掌者，相互間應協調連繫辦理。 </a:t>
                      </a:r>
                      <a:endParaRPr lang="en-US" altLang="zh-TW" sz="1800" b="0" kern="1200" baseline="0" dirty="0" smtClean="0">
                        <a:solidFill>
                          <a:schemeClr val="tx1"/>
                        </a:solidFill>
                        <a:latin typeface="標楷體" pitchFamily="65" charset="-120"/>
                        <a:ea typeface="標楷體" pitchFamily="65" charset="-120"/>
                        <a:cs typeface="+mn-cs"/>
                      </a:endParaRPr>
                    </a:p>
                    <a:p>
                      <a:r>
                        <a:rPr lang="zh-TW" altLang="en-US" sz="1800" b="0" kern="1200" baseline="0" dirty="0" smtClean="0">
                          <a:solidFill>
                            <a:schemeClr val="tx1"/>
                          </a:solidFill>
                          <a:latin typeface="標楷體" pitchFamily="65" charset="-120"/>
                          <a:ea typeface="標楷體" pitchFamily="65" charset="-120"/>
                          <a:cs typeface="+mn-cs"/>
                        </a:rPr>
                        <a:t>政府應與各國政府、國內外非政府組織及人權機構共同合作，以保護及促進公約所保障各項性別人權之實現。 </a:t>
                      </a:r>
                      <a:endParaRPr lang="zh-TW" altLang="en-US" b="0" dirty="0">
                        <a:latin typeface="標楷體" pitchFamily="65" charset="-120"/>
                        <a:ea typeface="標楷體" pitchFamily="65" charset="-120"/>
                      </a:endParaRPr>
                    </a:p>
                  </a:txBody>
                  <a:tcPr/>
                </a:tc>
                <a:extLst>
                  <a:ext uri="{0D108BD9-81ED-4DB2-BD59-A6C34878D82A}">
                    <a16:rowId xmlns:a16="http://schemas.microsoft.com/office/drawing/2014/main" val="10004"/>
                  </a:ext>
                </a:extLst>
              </a:tr>
              <a:tr h="370840">
                <a:tc>
                  <a:txBody>
                    <a:bodyPr/>
                    <a:lstStyle/>
                    <a:p>
                      <a:r>
                        <a:rPr lang="zh-TW" altLang="en-US" b="0" dirty="0" smtClean="0">
                          <a:latin typeface="標楷體" pitchFamily="65" charset="-120"/>
                          <a:ea typeface="標楷體" pitchFamily="65" charset="-120"/>
                        </a:rPr>
                        <a:t>第</a:t>
                      </a:r>
                      <a:r>
                        <a:rPr lang="en-US" altLang="zh-TW" b="0" dirty="0" smtClean="0">
                          <a:latin typeface="標楷體" pitchFamily="65" charset="-120"/>
                          <a:ea typeface="標楷體" pitchFamily="65" charset="-120"/>
                        </a:rPr>
                        <a:t>6</a:t>
                      </a:r>
                      <a:r>
                        <a:rPr lang="zh-TW" altLang="en-US" b="0" dirty="0" smtClean="0">
                          <a:latin typeface="標楷體" pitchFamily="65" charset="-120"/>
                          <a:ea typeface="標楷體" pitchFamily="65" charset="-120"/>
                        </a:rPr>
                        <a:t>條</a:t>
                      </a:r>
                      <a:endParaRPr lang="zh-TW" altLang="en-US" b="0" dirty="0">
                        <a:latin typeface="標楷體" pitchFamily="65" charset="-120"/>
                        <a:ea typeface="標楷體" pitchFamily="65" charset="-120"/>
                      </a:endParaRPr>
                    </a:p>
                  </a:txBody>
                  <a:tcPr/>
                </a:tc>
                <a:tc>
                  <a:txBody>
                    <a:bodyPr/>
                    <a:lstStyle/>
                    <a:p>
                      <a:pPr algn="just"/>
                      <a:r>
                        <a:rPr lang="zh-TW" altLang="en-US" sz="1800" kern="1200" baseline="0" dirty="0" smtClean="0">
                          <a:solidFill>
                            <a:schemeClr val="tx1"/>
                          </a:solidFill>
                          <a:latin typeface="標楷體" pitchFamily="65" charset="-120"/>
                          <a:ea typeface="標楷體" pitchFamily="65" charset="-120"/>
                          <a:cs typeface="+mn-cs"/>
                        </a:rPr>
                        <a:t>政府應依公約規定，建立消除對婦女一切形式歧視報告制度，每四年提出國家報告，並邀請相關專家學者及民間團體代表審閱，政府應依審閱意見檢討、研擬後續施政。 </a:t>
                      </a:r>
                      <a:endParaRPr lang="zh-TW" altLang="en-US" b="0" dirty="0">
                        <a:latin typeface="標楷體" pitchFamily="65" charset="-120"/>
                        <a:ea typeface="標楷體" pitchFamily="65" charset="-120"/>
                      </a:endParaRPr>
                    </a:p>
                  </a:txBody>
                  <a:tcPr/>
                </a:tc>
                <a:extLst>
                  <a:ext uri="{0D108BD9-81ED-4DB2-BD59-A6C34878D82A}">
                    <a16:rowId xmlns:a16="http://schemas.microsoft.com/office/drawing/2014/main" val="10005"/>
                  </a:ext>
                </a:extLst>
              </a:tr>
            </a:tbl>
          </a:graphicData>
        </a:graphic>
      </p:graphicFrame>
      <p:sp>
        <p:nvSpPr>
          <p:cNvPr id="3" name="投影片編號版面配置區 2"/>
          <p:cNvSpPr>
            <a:spLocks noGrp="1"/>
          </p:cNvSpPr>
          <p:nvPr>
            <p:ph type="sldNum" sz="quarter" idx="11"/>
          </p:nvPr>
        </p:nvSpPr>
        <p:spPr/>
        <p:txBody>
          <a:bodyPr/>
          <a:lstStyle/>
          <a:p>
            <a:pPr>
              <a:defRPr/>
            </a:pPr>
            <a:fld id="{54A57D53-5940-4595-A6C9-27F14D6A4B1E}" type="slidenum">
              <a:rPr lang="en-US" altLang="zh-TW" smtClean="0"/>
              <a:pPr>
                <a:defRPr/>
              </a:pPr>
              <a:t>13</a:t>
            </a:fld>
            <a:endParaRPr lang="en-US" altLang="zh-TW" dirty="0"/>
          </a:p>
        </p:txBody>
      </p:sp>
      <p:sp>
        <p:nvSpPr>
          <p:cNvPr id="4" name="標題 3"/>
          <p:cNvSpPr>
            <a:spLocks noGrp="1"/>
          </p:cNvSpPr>
          <p:nvPr>
            <p:ph type="title"/>
          </p:nvPr>
        </p:nvSpPr>
        <p:spPr>
          <a:xfrm>
            <a:off x="323528" y="274638"/>
            <a:ext cx="8363272" cy="1143000"/>
          </a:xfrm>
        </p:spPr>
        <p:txBody>
          <a:bodyPr>
            <a:normAutofit/>
          </a:bodyPr>
          <a:lstStyle/>
          <a:p>
            <a:r>
              <a:rPr lang="en-US" altLang="zh-TW" sz="4000" b="1" dirty="0" smtClean="0">
                <a:solidFill>
                  <a:srgbClr val="7030A0"/>
                </a:solidFill>
                <a:latin typeface="Times New Roman" pitchFamily="18" charset="0"/>
                <a:ea typeface="標楷體" pitchFamily="65" charset="-120"/>
                <a:cs typeface="Times New Roman" pitchFamily="18" charset="0"/>
              </a:rPr>
              <a:t>CEDAW</a:t>
            </a:r>
            <a:r>
              <a:rPr lang="zh-TW" altLang="en-US" sz="4000" b="1" dirty="0" smtClean="0">
                <a:solidFill>
                  <a:srgbClr val="7030A0"/>
                </a:solidFill>
                <a:latin typeface="Times New Roman" pitchFamily="18" charset="0"/>
                <a:ea typeface="標楷體" pitchFamily="65" charset="-120"/>
                <a:cs typeface="Times New Roman" pitchFamily="18" charset="0"/>
              </a:rPr>
              <a:t>施行法重要條文</a:t>
            </a:r>
            <a:endParaRPr lang="zh-TW" altLang="en-US" sz="4000"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內容版面配置區 1"/>
          <p:cNvSpPr>
            <a:spLocks noGrp="1"/>
          </p:cNvSpPr>
          <p:nvPr>
            <p:ph idx="1"/>
          </p:nvPr>
        </p:nvSpPr>
        <p:spPr/>
        <p:txBody>
          <a:bodyPr>
            <a:normAutofit/>
          </a:bodyPr>
          <a:lstStyle/>
          <a:p>
            <a:pPr algn="ctr"/>
            <a:endParaRPr lang="en-US" altLang="zh-TW" sz="4000" dirty="0" smtClean="0"/>
          </a:p>
          <a:p>
            <a:pPr algn="ctr"/>
            <a:endParaRPr lang="en-US" altLang="zh-TW" sz="4000" dirty="0" smtClean="0"/>
          </a:p>
          <a:p>
            <a:pPr algn="ctr">
              <a:buNone/>
            </a:pPr>
            <a:r>
              <a:rPr lang="en-US" altLang="zh-TW" sz="4000" dirty="0" smtClean="0">
                <a:solidFill>
                  <a:srgbClr val="0000FF"/>
                </a:solidFill>
                <a:latin typeface="Times New Roman" pitchFamily="18" charset="0"/>
              </a:rPr>
              <a:t>CEDAW</a:t>
            </a:r>
            <a:r>
              <a:rPr lang="zh-TW" altLang="en-US" sz="4000" dirty="0" smtClean="0">
                <a:solidFill>
                  <a:srgbClr val="0000FF"/>
                </a:solidFill>
                <a:latin typeface="Times New Roman" pitchFamily="18" charset="0"/>
              </a:rPr>
              <a:t>條文內容</a:t>
            </a:r>
            <a:endParaRPr lang="zh-TW" altLang="en-US" sz="4000" dirty="0">
              <a:solidFill>
                <a:srgbClr val="0000FF"/>
              </a:solidFill>
              <a:latin typeface="Times New Roman" pitchFamily="18" charset="0"/>
            </a:endParaRPr>
          </a:p>
        </p:txBody>
      </p:sp>
      <p:sp>
        <p:nvSpPr>
          <p:cNvPr id="3" name="投影片編號版面配置區 2"/>
          <p:cNvSpPr>
            <a:spLocks noGrp="1"/>
          </p:cNvSpPr>
          <p:nvPr>
            <p:ph type="sldNum" sz="quarter" idx="11"/>
          </p:nvPr>
        </p:nvSpPr>
        <p:spPr/>
        <p:txBody>
          <a:bodyPr/>
          <a:lstStyle/>
          <a:p>
            <a:pPr>
              <a:defRPr/>
            </a:pPr>
            <a:fld id="{54A57D53-5940-4595-A6C9-27F14D6A4B1E}" type="slidenum">
              <a:rPr lang="en-US" altLang="zh-TW" smtClean="0"/>
              <a:pPr>
                <a:defRPr/>
              </a:pPr>
              <a:t>14</a:t>
            </a:fld>
            <a:endParaRPr lang="en-US" altLang="zh-TW" dirty="0"/>
          </a:p>
        </p:txBody>
      </p:sp>
      <p:sp>
        <p:nvSpPr>
          <p:cNvPr id="4" name="標題 3"/>
          <p:cNvSpPr>
            <a:spLocks noGrp="1"/>
          </p:cNvSpPr>
          <p:nvPr>
            <p:ph type="title"/>
          </p:nvPr>
        </p:nvSpPr>
        <p:spPr/>
        <p:txBody>
          <a:bodyPr/>
          <a:lstStyle/>
          <a:p>
            <a:endParaRPr lang="zh-TW" altLang="en-US"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標題 1"/>
          <p:cNvSpPr>
            <a:spLocks noGrp="1"/>
          </p:cNvSpPr>
          <p:nvPr>
            <p:ph type="title"/>
          </p:nvPr>
        </p:nvSpPr>
        <p:spPr>
          <a:xfrm>
            <a:off x="457200" y="274638"/>
            <a:ext cx="8229600" cy="1143000"/>
          </a:xfrm>
        </p:spPr>
        <p:txBody>
          <a:bodyPr>
            <a:normAutofit/>
          </a:bodyPr>
          <a:lstStyle/>
          <a:p>
            <a:pPr eaLnBrk="1" hangingPunct="1"/>
            <a:r>
              <a:rPr lang="zh-TW" altLang="en-US" sz="4000" b="1" dirty="0" smtClean="0">
                <a:solidFill>
                  <a:srgbClr val="7030A0"/>
                </a:solidFill>
                <a:latin typeface="Times New Roman" pitchFamily="18" charset="0"/>
                <a:ea typeface="標楷體" pitchFamily="65" charset="-120"/>
                <a:cs typeface="Times New Roman" pitchFamily="18" charset="0"/>
              </a:rPr>
              <a:t>第一條　對婦女歧視之定義</a:t>
            </a:r>
          </a:p>
        </p:txBody>
      </p:sp>
      <p:sp>
        <p:nvSpPr>
          <p:cNvPr id="28675" name="內容版面配置區 2"/>
          <p:cNvSpPr>
            <a:spLocks noGrp="1"/>
          </p:cNvSpPr>
          <p:nvPr>
            <p:ph idx="1"/>
          </p:nvPr>
        </p:nvSpPr>
        <p:spPr>
          <a:xfrm>
            <a:off x="251520" y="1600200"/>
            <a:ext cx="8534400" cy="4800600"/>
          </a:xfrm>
        </p:spPr>
        <p:txBody>
          <a:bodyPr/>
          <a:lstStyle/>
          <a:p>
            <a:pPr eaLnBrk="1" hangingPunct="1"/>
            <a:r>
              <a:rPr lang="zh-TW" altLang="en-US" sz="2400" b="1" dirty="0" smtClean="0">
                <a:latin typeface="Times New Roman" pitchFamily="18" charset="0"/>
                <a:ea typeface="標楷體" pitchFamily="65" charset="-120"/>
                <a:cs typeface="Times New Roman" pitchFamily="18" charset="0"/>
              </a:rPr>
              <a:t>第一條</a:t>
            </a:r>
          </a:p>
          <a:p>
            <a:pPr algn="just" eaLnBrk="1" hangingPunct="1">
              <a:lnSpc>
                <a:spcPts val="3500"/>
              </a:lnSpc>
              <a:buFont typeface="Wingdings 2" pitchFamily="18" charset="2"/>
              <a:buNone/>
            </a:pPr>
            <a:r>
              <a:rPr lang="zh-TW" altLang="en-US" b="1" dirty="0" smtClean="0">
                <a:latin typeface="Times New Roman" pitchFamily="18" charset="0"/>
                <a:ea typeface="標楷體" pitchFamily="65" charset="-120"/>
                <a:cs typeface="Times New Roman" pitchFamily="18" charset="0"/>
              </a:rPr>
              <a:t>   </a:t>
            </a:r>
            <a:r>
              <a:rPr lang="zh-TW" altLang="en-US" sz="2400" b="1" dirty="0" smtClean="0">
                <a:latin typeface="Times New Roman" pitchFamily="18" charset="0"/>
                <a:ea typeface="標楷體" pitchFamily="65" charset="-120"/>
                <a:cs typeface="Times New Roman" pitchFamily="18" charset="0"/>
              </a:rPr>
              <a:t>在本公約中，「對婦女的歧視」一詞指基於性別而作的任何區別、排斥或限制，其影響或其目的均足以妨礙或否認婦女不論已婚未婚在男女平等的基礎上認識、享有或行使在政治、經濟、社會、文化、公民或任何其他方面的人權和基本自由。</a:t>
            </a:r>
            <a:endParaRPr lang="en-US" altLang="zh-TW" sz="2400" b="1" dirty="0" smtClean="0">
              <a:latin typeface="Times New Roman" pitchFamily="18" charset="0"/>
              <a:ea typeface="標楷體" pitchFamily="65" charset="-120"/>
              <a:cs typeface="Times New Roman" pitchFamily="18" charset="0"/>
            </a:endParaRPr>
          </a:p>
          <a:p>
            <a:pPr algn="just" eaLnBrk="1" hangingPunct="1">
              <a:lnSpc>
                <a:spcPts val="3500"/>
              </a:lnSpc>
              <a:buFont typeface="Wingdings" pitchFamily="2" charset="2"/>
              <a:buChar char="Ø"/>
            </a:pPr>
            <a:r>
              <a:rPr lang="zh-TW" altLang="zh-TW" sz="2100" b="1" dirty="0" smtClean="0">
                <a:solidFill>
                  <a:srgbClr val="800000"/>
                </a:solidFill>
                <a:latin typeface="+mn-ea"/>
                <a:cs typeface="Times New Roman" pitchFamily="18" charset="0"/>
              </a:rPr>
              <a:t>「基於性別」</a:t>
            </a:r>
            <a:r>
              <a:rPr lang="en-US" altLang="zh-TW" sz="2100" b="1" dirty="0" smtClean="0">
                <a:solidFill>
                  <a:srgbClr val="800000"/>
                </a:solidFill>
                <a:latin typeface="+mn-ea"/>
                <a:cs typeface="Times New Roman" pitchFamily="18" charset="0"/>
              </a:rPr>
              <a:t>(on the basis of sex)</a:t>
            </a:r>
            <a:endParaRPr lang="zh-TW" altLang="en-US" sz="2100" b="1" dirty="0" smtClean="0">
              <a:solidFill>
                <a:srgbClr val="800000"/>
              </a:solidFill>
              <a:latin typeface="+mn-ea"/>
              <a:cs typeface="Times New Roman" pitchFamily="18" charset="0"/>
            </a:endParaRPr>
          </a:p>
          <a:p>
            <a:pPr marL="216000" eaLnBrk="1" hangingPunct="1">
              <a:lnSpc>
                <a:spcPts val="3500"/>
              </a:lnSpc>
              <a:buFont typeface="Wingdings 2" pitchFamily="18" charset="2"/>
              <a:buNone/>
            </a:pPr>
            <a:r>
              <a:rPr lang="zh-TW" altLang="en-US" sz="2100" dirty="0" smtClean="0">
                <a:solidFill>
                  <a:srgbClr val="0000FF"/>
                </a:solidFill>
                <a:latin typeface="+mn-ea"/>
                <a:cs typeface="Times New Roman" pitchFamily="18" charset="0"/>
              </a:rPr>
              <a:t>   </a:t>
            </a:r>
            <a:r>
              <a:rPr lang="zh-TW" altLang="en-US" sz="2000" b="1" dirty="0" smtClean="0">
                <a:solidFill>
                  <a:srgbClr val="0000FF"/>
                </a:solidFill>
                <a:latin typeface="+mn-ea"/>
                <a:cs typeface="Times New Roman" pitchFamily="18" charset="0"/>
              </a:rPr>
              <a:t>原文係以性（</a:t>
            </a:r>
            <a:r>
              <a:rPr lang="en-US" altLang="zh-TW" sz="2000" b="1" dirty="0" smtClean="0">
                <a:solidFill>
                  <a:srgbClr val="0000FF"/>
                </a:solidFill>
                <a:latin typeface="+mn-ea"/>
                <a:cs typeface="Times New Roman" pitchFamily="18" charset="0"/>
              </a:rPr>
              <a:t>sex</a:t>
            </a:r>
            <a:r>
              <a:rPr lang="zh-TW" altLang="en-US" sz="2000" b="1" dirty="0" smtClean="0">
                <a:solidFill>
                  <a:srgbClr val="0000FF"/>
                </a:solidFill>
                <a:latin typeface="+mn-ea"/>
                <a:cs typeface="Times New Roman" pitchFamily="18" charset="0"/>
              </a:rPr>
              <a:t>）所為的歧視，指的是男性與女性的生理差異。而「性別」</a:t>
            </a:r>
            <a:r>
              <a:rPr lang="en-US" altLang="zh-TW" sz="2000" b="1" dirty="0" smtClean="0">
                <a:solidFill>
                  <a:srgbClr val="0000FF"/>
                </a:solidFill>
                <a:latin typeface="+mn-ea"/>
                <a:cs typeface="Times New Roman" pitchFamily="18" charset="0"/>
              </a:rPr>
              <a:t>(gender)</a:t>
            </a:r>
            <a:r>
              <a:rPr lang="zh-TW" altLang="en-US" sz="2000" b="1" dirty="0" smtClean="0">
                <a:solidFill>
                  <a:srgbClr val="0000FF"/>
                </a:solidFill>
                <a:latin typeface="+mn-ea"/>
                <a:cs typeface="Times New Roman" pitchFamily="18" charset="0"/>
              </a:rPr>
              <a:t>一詞指的是社會意義上的身份、地位和男女角色分工，以及社會對這類生理差異賦予的社會和文化意涵</a:t>
            </a:r>
            <a:r>
              <a:rPr lang="en-US" altLang="zh-TW" sz="2000" b="1" dirty="0" smtClean="0">
                <a:solidFill>
                  <a:srgbClr val="0000FF"/>
                </a:solidFill>
                <a:latin typeface="+mn-ea"/>
                <a:cs typeface="Times New Roman" pitchFamily="18" charset="0"/>
              </a:rPr>
              <a:t> (</a:t>
            </a:r>
            <a:r>
              <a:rPr lang="zh-TW" altLang="en-US" sz="2000" b="1" dirty="0" smtClean="0">
                <a:solidFill>
                  <a:srgbClr val="0000FF"/>
                </a:solidFill>
                <a:latin typeface="+mn-ea"/>
                <a:cs typeface="Times New Roman" pitchFamily="18" charset="0"/>
              </a:rPr>
              <a:t>一般性建議</a:t>
            </a:r>
            <a:r>
              <a:rPr lang="en-US" altLang="zh-TW" sz="2000" b="1" dirty="0" smtClean="0">
                <a:solidFill>
                  <a:srgbClr val="0000FF"/>
                </a:solidFill>
                <a:latin typeface="+mn-ea"/>
                <a:cs typeface="Times New Roman" pitchFamily="18" charset="0"/>
              </a:rPr>
              <a:t>28/5)</a:t>
            </a:r>
            <a:endParaRPr lang="zh-TW" altLang="en-US" sz="2000" b="1" dirty="0" smtClean="0">
              <a:solidFill>
                <a:srgbClr val="0000FF"/>
              </a:solidFill>
              <a:latin typeface="+mn-ea"/>
              <a:cs typeface="Times New Roman" pitchFamily="18" charset="0"/>
            </a:endParaRPr>
          </a:p>
          <a:p>
            <a:pPr eaLnBrk="1" hangingPunct="1"/>
            <a:endParaRPr lang="zh-TW" altLang="en-US" dirty="0" smtClean="0"/>
          </a:p>
        </p:txBody>
      </p:sp>
      <p:sp>
        <p:nvSpPr>
          <p:cNvPr id="28676" name="投影片編號版面配置區 3"/>
          <p:cNvSpPr>
            <a:spLocks noGrp="1"/>
          </p:cNvSpPr>
          <p:nvPr>
            <p:ph type="sldNum" sz="quarter" idx="11"/>
          </p:nvPr>
        </p:nvSpPr>
        <p:spPr bwMode="auto">
          <a:xfrm>
            <a:off x="6553200" y="6356350"/>
            <a:ext cx="2133600" cy="365125"/>
          </a:xfrm>
          <a:noFill/>
          <a:ln>
            <a:miter lim="800000"/>
            <a:headEnd/>
            <a:tailEnd/>
          </a:ln>
        </p:spPr>
        <p:txBody>
          <a:bodyPr/>
          <a:lstStyle/>
          <a:p>
            <a:fld id="{C5310A5B-4C96-48E6-B01B-B291EB5F27B1}" type="slidenum">
              <a:rPr lang="en-US" altLang="zh-TW" smtClean="0">
                <a:latin typeface="Arial" pitchFamily="34" charset="0"/>
                <a:ea typeface="新細明體" pitchFamily="18" charset="-120"/>
              </a:rPr>
              <a:pPr/>
              <a:t>15</a:t>
            </a:fld>
            <a:endParaRPr lang="en-US" altLang="zh-TW" smtClean="0">
              <a:latin typeface="Arial" pitchFamily="34" charset="0"/>
              <a:ea typeface="新細明體" pitchFamily="18" charset="-120"/>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標題 1"/>
          <p:cNvSpPr>
            <a:spLocks noGrp="1"/>
          </p:cNvSpPr>
          <p:nvPr>
            <p:ph type="title"/>
          </p:nvPr>
        </p:nvSpPr>
        <p:spPr>
          <a:xfrm>
            <a:off x="457200" y="274638"/>
            <a:ext cx="8229600" cy="1143000"/>
          </a:xfrm>
        </p:spPr>
        <p:txBody>
          <a:bodyPr>
            <a:normAutofit/>
          </a:bodyPr>
          <a:lstStyle/>
          <a:p>
            <a:pPr eaLnBrk="1" hangingPunct="1"/>
            <a:r>
              <a:rPr lang="zh-TW" altLang="en-US" sz="4000" b="1" dirty="0" smtClean="0">
                <a:solidFill>
                  <a:srgbClr val="7030A0"/>
                </a:solidFill>
                <a:latin typeface="Times New Roman" pitchFamily="18" charset="0"/>
                <a:ea typeface="標楷體" pitchFamily="65" charset="-120"/>
                <a:cs typeface="Times New Roman" pitchFamily="18" charset="0"/>
              </a:rPr>
              <a:t>第一條　對婦女歧視之定義</a:t>
            </a:r>
          </a:p>
        </p:txBody>
      </p:sp>
      <p:sp>
        <p:nvSpPr>
          <p:cNvPr id="29699" name="內容版面配置區 2"/>
          <p:cNvSpPr>
            <a:spLocks noGrp="1"/>
          </p:cNvSpPr>
          <p:nvPr>
            <p:ph idx="1"/>
          </p:nvPr>
        </p:nvSpPr>
        <p:spPr/>
        <p:txBody>
          <a:bodyPr/>
          <a:lstStyle/>
          <a:p>
            <a:pPr algn="just" eaLnBrk="1" hangingPunct="1">
              <a:lnSpc>
                <a:spcPts val="3500"/>
              </a:lnSpc>
              <a:buFont typeface="Wingdings" pitchFamily="2" charset="2"/>
              <a:buChar char="Ø"/>
            </a:pPr>
            <a:r>
              <a:rPr lang="zh-TW" altLang="en-US" sz="2400" b="1" dirty="0" smtClean="0">
                <a:solidFill>
                  <a:srgbClr val="800000"/>
                </a:solidFill>
                <a:latin typeface="+mn-ea"/>
                <a:cs typeface="Times New Roman" pitchFamily="18" charset="0"/>
              </a:rPr>
              <a:t>「任何」</a:t>
            </a:r>
            <a:r>
              <a:rPr lang="en-US" altLang="zh-TW" sz="2400" b="1" dirty="0" smtClean="0">
                <a:solidFill>
                  <a:srgbClr val="800000"/>
                </a:solidFill>
                <a:latin typeface="+mn-ea"/>
                <a:cs typeface="Times New Roman" pitchFamily="18" charset="0"/>
              </a:rPr>
              <a:t>(any)</a:t>
            </a:r>
            <a:r>
              <a:rPr lang="zh-TW" altLang="en-US" sz="2400" b="1" dirty="0" smtClean="0">
                <a:solidFill>
                  <a:srgbClr val="800000"/>
                </a:solidFill>
                <a:latin typeface="+mn-ea"/>
                <a:cs typeface="Times New Roman" pitchFamily="18" charset="0"/>
              </a:rPr>
              <a:t>指基於性別而為之任何區別、排斥和限制</a:t>
            </a:r>
            <a:endParaRPr lang="en-US" altLang="zh-TW" sz="2400" b="1" dirty="0" smtClean="0">
              <a:solidFill>
                <a:srgbClr val="800000"/>
              </a:solidFill>
              <a:latin typeface="+mn-ea"/>
              <a:cs typeface="Times New Roman" pitchFamily="18" charset="0"/>
            </a:endParaRPr>
          </a:p>
          <a:p>
            <a:pPr algn="just" eaLnBrk="1" hangingPunct="1">
              <a:lnSpc>
                <a:spcPts val="3500"/>
              </a:lnSpc>
              <a:buFont typeface="Wingdings 2" pitchFamily="18" charset="2"/>
              <a:buNone/>
            </a:pPr>
            <a:r>
              <a:rPr lang="en-US" altLang="zh-TW" sz="2400" b="1" dirty="0" smtClean="0">
                <a:solidFill>
                  <a:srgbClr val="0000FF"/>
                </a:solidFill>
                <a:latin typeface="+mn-ea"/>
                <a:cs typeface="Times New Roman" pitchFamily="18" charset="0"/>
              </a:rPr>
              <a:t>     </a:t>
            </a:r>
            <a:r>
              <a:rPr lang="zh-TW" altLang="en-US" sz="2400" b="1" dirty="0" smtClean="0">
                <a:solidFill>
                  <a:srgbClr val="0000FF"/>
                </a:solidFill>
                <a:latin typeface="+mn-ea"/>
                <a:cs typeface="Times New Roman" pitchFamily="18" charset="0"/>
              </a:rPr>
              <a:t>包含任何有意或無意區別、排斥或限制 </a:t>
            </a:r>
            <a:r>
              <a:rPr lang="en-US" altLang="zh-TW" sz="2400" b="1" dirty="0" smtClean="0">
                <a:solidFill>
                  <a:srgbClr val="0000FF"/>
                </a:solidFill>
                <a:latin typeface="+mn-ea"/>
                <a:cs typeface="Times New Roman" pitchFamily="18" charset="0"/>
              </a:rPr>
              <a:t>(</a:t>
            </a:r>
            <a:r>
              <a:rPr lang="zh-TW" altLang="en-US" sz="2400" b="1" dirty="0" smtClean="0">
                <a:solidFill>
                  <a:srgbClr val="0000FF"/>
                </a:solidFill>
                <a:latin typeface="+mn-ea"/>
                <a:cs typeface="Times New Roman" pitchFamily="18" charset="0"/>
              </a:rPr>
              <a:t>一般性建議</a:t>
            </a:r>
            <a:r>
              <a:rPr lang="en-US" altLang="zh-TW" sz="2400" b="1" dirty="0" smtClean="0">
                <a:solidFill>
                  <a:srgbClr val="0000FF"/>
                </a:solidFill>
                <a:latin typeface="+mn-ea"/>
                <a:cs typeface="Times New Roman" pitchFamily="18" charset="0"/>
              </a:rPr>
              <a:t>28/5)</a:t>
            </a:r>
          </a:p>
          <a:p>
            <a:pPr algn="just" eaLnBrk="1" hangingPunct="1">
              <a:lnSpc>
                <a:spcPts val="3500"/>
              </a:lnSpc>
              <a:buFont typeface="Wingdings 2" pitchFamily="18" charset="2"/>
              <a:buNone/>
            </a:pPr>
            <a:r>
              <a:rPr lang="en-US" altLang="zh-TW" sz="2400" b="1" dirty="0" smtClean="0">
                <a:solidFill>
                  <a:srgbClr val="0000FF"/>
                </a:solidFill>
                <a:latin typeface="+mn-ea"/>
                <a:cs typeface="Times New Roman" pitchFamily="18" charset="0"/>
              </a:rPr>
              <a:t>     </a:t>
            </a:r>
            <a:r>
              <a:rPr lang="zh-TW" altLang="en-US" sz="2400" b="1" dirty="0" smtClean="0">
                <a:solidFill>
                  <a:srgbClr val="0000FF"/>
                </a:solidFill>
                <a:latin typeface="+mn-ea"/>
                <a:cs typeface="Times New Roman" pitchFamily="18" charset="0"/>
              </a:rPr>
              <a:t>包含政府行為及私人行為</a:t>
            </a:r>
            <a:r>
              <a:rPr lang="en-US" altLang="zh-TW" sz="2400" b="1" dirty="0" smtClean="0">
                <a:solidFill>
                  <a:srgbClr val="0000FF"/>
                </a:solidFill>
                <a:latin typeface="+mn-ea"/>
                <a:cs typeface="Times New Roman" pitchFamily="18" charset="0"/>
              </a:rPr>
              <a:t>(</a:t>
            </a:r>
            <a:r>
              <a:rPr lang="zh-TW" altLang="en-US" sz="2400" b="1" dirty="0" smtClean="0">
                <a:solidFill>
                  <a:srgbClr val="0000FF"/>
                </a:solidFill>
                <a:latin typeface="+mn-ea"/>
                <a:cs typeface="Times New Roman" pitchFamily="18" charset="0"/>
              </a:rPr>
              <a:t>一般性建議</a:t>
            </a:r>
            <a:r>
              <a:rPr lang="en-US" altLang="zh-TW" sz="2400" b="1" dirty="0" smtClean="0">
                <a:solidFill>
                  <a:srgbClr val="0000FF"/>
                </a:solidFill>
                <a:latin typeface="+mn-ea"/>
                <a:cs typeface="Times New Roman" pitchFamily="18" charset="0"/>
              </a:rPr>
              <a:t>19/9)</a:t>
            </a:r>
          </a:p>
          <a:p>
            <a:pPr algn="just" eaLnBrk="1" hangingPunct="1">
              <a:lnSpc>
                <a:spcPts val="3500"/>
              </a:lnSpc>
              <a:buFont typeface="Wingdings" pitchFamily="2" charset="2"/>
              <a:buChar char="Ø"/>
            </a:pPr>
            <a:r>
              <a:rPr lang="zh-TW" altLang="en-US" sz="2400" b="1" dirty="0" smtClean="0">
                <a:solidFill>
                  <a:srgbClr val="800000"/>
                </a:solidFill>
                <a:latin typeface="+mn-ea"/>
                <a:cs typeface="Times New Roman" pitchFamily="18" charset="0"/>
              </a:rPr>
              <a:t>「人權和基本自由」</a:t>
            </a:r>
            <a:endParaRPr lang="en-US" altLang="zh-TW" sz="2400" b="1" dirty="0" smtClean="0">
              <a:solidFill>
                <a:srgbClr val="800000"/>
              </a:solidFill>
              <a:latin typeface="+mn-ea"/>
              <a:cs typeface="Times New Roman" pitchFamily="18" charset="0"/>
            </a:endParaRPr>
          </a:p>
          <a:p>
            <a:pPr algn="just" eaLnBrk="1" hangingPunct="1">
              <a:lnSpc>
                <a:spcPts val="3500"/>
              </a:lnSpc>
              <a:buFont typeface="Wingdings 2" pitchFamily="18" charset="2"/>
              <a:buNone/>
            </a:pPr>
            <a:r>
              <a:rPr lang="zh-TW" altLang="en-US" sz="2400" b="1" dirty="0" smtClean="0">
                <a:solidFill>
                  <a:srgbClr val="0000FF"/>
                </a:solidFill>
                <a:latin typeface="+mn-ea"/>
                <a:cs typeface="Times New Roman" pitchFamily="18" charset="0"/>
              </a:rPr>
              <a:t>     包括生命權、免於遭受酷刑、人身安全等</a:t>
            </a:r>
            <a:r>
              <a:rPr lang="en-US" altLang="zh-TW" sz="2400" b="1" dirty="0" smtClean="0">
                <a:solidFill>
                  <a:srgbClr val="0000FF"/>
                </a:solidFill>
                <a:latin typeface="+mn-ea"/>
                <a:cs typeface="Times New Roman" pitchFamily="18" charset="0"/>
              </a:rPr>
              <a:t>(</a:t>
            </a:r>
            <a:r>
              <a:rPr lang="zh-TW" altLang="en-US" sz="2400" b="1" dirty="0" smtClean="0">
                <a:solidFill>
                  <a:srgbClr val="0000FF"/>
                </a:solidFill>
                <a:latin typeface="+mn-ea"/>
                <a:cs typeface="Times New Roman" pitchFamily="18" charset="0"/>
              </a:rPr>
              <a:t>一般性建議</a:t>
            </a:r>
            <a:r>
              <a:rPr lang="en-US" altLang="zh-TW" sz="2400" b="1" dirty="0" smtClean="0">
                <a:solidFill>
                  <a:srgbClr val="0000FF"/>
                </a:solidFill>
                <a:latin typeface="+mn-ea"/>
                <a:cs typeface="Times New Roman" pitchFamily="18" charset="0"/>
              </a:rPr>
              <a:t>19/7)</a:t>
            </a:r>
          </a:p>
          <a:p>
            <a:pPr algn="just" eaLnBrk="1" hangingPunct="1">
              <a:lnSpc>
                <a:spcPts val="3500"/>
              </a:lnSpc>
              <a:buFont typeface="Wingdings 2" pitchFamily="18" charset="2"/>
              <a:buNone/>
            </a:pPr>
            <a:endParaRPr lang="en-US" altLang="zh-TW" sz="2400" b="1" dirty="0" smtClean="0">
              <a:solidFill>
                <a:srgbClr val="0000FF"/>
              </a:solidFill>
              <a:latin typeface="+mn-ea"/>
              <a:cs typeface="Times New Roman" pitchFamily="18" charset="0"/>
            </a:endParaRPr>
          </a:p>
          <a:p>
            <a:pPr algn="just" eaLnBrk="1" hangingPunct="1">
              <a:lnSpc>
                <a:spcPts val="3500"/>
              </a:lnSpc>
              <a:buSzPct val="60000"/>
              <a:buFont typeface="Wingdings" pitchFamily="2" charset="2"/>
              <a:buChar char="l"/>
            </a:pPr>
            <a:r>
              <a:rPr lang="zh-TW" altLang="en-US" sz="2400" b="1" dirty="0" smtClean="0">
                <a:solidFill>
                  <a:srgbClr val="660066"/>
                </a:solidFill>
                <a:latin typeface="+mn-ea"/>
                <a:cs typeface="Times New Roman" pitchFamily="18" charset="0"/>
              </a:rPr>
              <a:t>相關一般性建議：第</a:t>
            </a:r>
            <a:r>
              <a:rPr lang="en-US" altLang="zh-TW" sz="2400" b="1" dirty="0" smtClean="0">
                <a:solidFill>
                  <a:srgbClr val="660066"/>
                </a:solidFill>
                <a:latin typeface="+mn-ea"/>
                <a:cs typeface="Times New Roman" pitchFamily="18" charset="0"/>
              </a:rPr>
              <a:t>19</a:t>
            </a:r>
            <a:r>
              <a:rPr lang="zh-TW" altLang="en-US" sz="2400" b="1" dirty="0" smtClean="0">
                <a:solidFill>
                  <a:srgbClr val="660066"/>
                </a:solidFill>
                <a:latin typeface="+mn-ea"/>
                <a:cs typeface="Times New Roman" pitchFamily="18" charset="0"/>
              </a:rPr>
              <a:t>號</a:t>
            </a:r>
            <a:r>
              <a:rPr lang="en-US" altLang="zh-TW" sz="2400" b="1" dirty="0" smtClean="0">
                <a:solidFill>
                  <a:srgbClr val="660066"/>
                </a:solidFill>
                <a:latin typeface="+mn-ea"/>
                <a:cs typeface="Times New Roman" pitchFamily="18" charset="0"/>
              </a:rPr>
              <a:t>(</a:t>
            </a:r>
            <a:r>
              <a:rPr lang="zh-TW" altLang="en-US" sz="2400" b="1" dirty="0" smtClean="0">
                <a:solidFill>
                  <a:srgbClr val="660066"/>
                </a:solidFill>
                <a:latin typeface="+mn-ea"/>
                <a:cs typeface="Times New Roman" pitchFamily="18" charset="0"/>
              </a:rPr>
              <a:t>暴力行為</a:t>
            </a:r>
            <a:r>
              <a:rPr lang="en-US" altLang="zh-TW" sz="2400" b="1" dirty="0" smtClean="0">
                <a:solidFill>
                  <a:srgbClr val="660066"/>
                </a:solidFill>
                <a:latin typeface="+mn-ea"/>
                <a:cs typeface="Times New Roman" pitchFamily="18" charset="0"/>
              </a:rPr>
              <a:t>)</a:t>
            </a:r>
            <a:r>
              <a:rPr lang="zh-TW" altLang="en-US" sz="2400" b="1" dirty="0" smtClean="0">
                <a:solidFill>
                  <a:srgbClr val="660066"/>
                </a:solidFill>
                <a:latin typeface="+mn-ea"/>
                <a:cs typeface="Times New Roman" pitchFamily="18" charset="0"/>
              </a:rPr>
              <a:t>、第</a:t>
            </a:r>
            <a:r>
              <a:rPr lang="en-US" altLang="zh-TW" sz="2400" b="1" dirty="0" smtClean="0">
                <a:solidFill>
                  <a:srgbClr val="660066"/>
                </a:solidFill>
                <a:latin typeface="+mn-ea"/>
                <a:cs typeface="Times New Roman" pitchFamily="18" charset="0"/>
              </a:rPr>
              <a:t>28</a:t>
            </a:r>
            <a:r>
              <a:rPr lang="zh-TW" altLang="en-US" sz="2400" b="1" dirty="0" smtClean="0">
                <a:solidFill>
                  <a:srgbClr val="660066"/>
                </a:solidFill>
                <a:latin typeface="+mn-ea"/>
                <a:cs typeface="Times New Roman" pitchFamily="18" charset="0"/>
              </a:rPr>
              <a:t>號</a:t>
            </a:r>
            <a:r>
              <a:rPr lang="en-US" altLang="zh-TW" sz="2400" b="1" dirty="0" smtClean="0">
                <a:solidFill>
                  <a:srgbClr val="660066"/>
                </a:solidFill>
                <a:latin typeface="+mn-ea"/>
                <a:cs typeface="Times New Roman" pitchFamily="18" charset="0"/>
              </a:rPr>
              <a:t>(</a:t>
            </a:r>
            <a:r>
              <a:rPr lang="zh-TW" altLang="en-US" sz="2400" b="1" dirty="0" smtClean="0">
                <a:solidFill>
                  <a:srgbClr val="660066"/>
                </a:solidFill>
                <a:latin typeface="+mn-ea"/>
                <a:cs typeface="Times New Roman" pitchFamily="18" charset="0"/>
              </a:rPr>
              <a:t>締約國核心義務</a:t>
            </a:r>
            <a:r>
              <a:rPr lang="en-US" altLang="zh-TW" sz="2400" b="1" dirty="0" smtClean="0">
                <a:solidFill>
                  <a:srgbClr val="660066"/>
                </a:solidFill>
                <a:latin typeface="+mn-ea"/>
                <a:cs typeface="Times New Roman" pitchFamily="18" charset="0"/>
              </a:rPr>
              <a:t>)</a:t>
            </a:r>
            <a:endParaRPr lang="zh-TW" altLang="en-US" sz="2400" b="1" dirty="0" smtClean="0">
              <a:solidFill>
                <a:srgbClr val="660066"/>
              </a:solidFill>
              <a:latin typeface="+mn-ea"/>
              <a:cs typeface="Times New Roman" pitchFamily="18" charset="0"/>
            </a:endParaRPr>
          </a:p>
          <a:p>
            <a:pPr algn="just" eaLnBrk="1" hangingPunct="1">
              <a:lnSpc>
                <a:spcPts val="3500"/>
              </a:lnSpc>
              <a:buFont typeface="Wingdings 2" pitchFamily="18" charset="2"/>
              <a:buNone/>
            </a:pPr>
            <a:endParaRPr lang="zh-TW" altLang="en-US" sz="2000" b="1" dirty="0" smtClean="0">
              <a:latin typeface="Times New Roman" pitchFamily="18" charset="0"/>
              <a:ea typeface="標楷體" pitchFamily="65" charset="-120"/>
              <a:cs typeface="Times New Roman" pitchFamily="18" charset="0"/>
            </a:endParaRPr>
          </a:p>
          <a:p>
            <a:pPr eaLnBrk="1" hangingPunct="1"/>
            <a:endParaRPr lang="zh-TW" altLang="en-US" dirty="0" smtClean="0">
              <a:cs typeface="Times New Roman" pitchFamily="18" charset="0"/>
            </a:endParaRPr>
          </a:p>
          <a:p>
            <a:pPr eaLnBrk="1" hangingPunct="1"/>
            <a:endParaRPr lang="zh-TW" altLang="en-US" dirty="0" smtClean="0">
              <a:cs typeface="Times New Roman" pitchFamily="18" charset="0"/>
            </a:endParaRPr>
          </a:p>
        </p:txBody>
      </p:sp>
      <p:sp>
        <p:nvSpPr>
          <p:cNvPr id="29700" name="投影片編號版面配置區 3"/>
          <p:cNvSpPr>
            <a:spLocks noGrp="1"/>
          </p:cNvSpPr>
          <p:nvPr>
            <p:ph type="sldNum" sz="quarter" idx="11"/>
          </p:nvPr>
        </p:nvSpPr>
        <p:spPr bwMode="auto">
          <a:xfrm>
            <a:off x="6553200" y="6356350"/>
            <a:ext cx="2133600" cy="365125"/>
          </a:xfrm>
          <a:noFill/>
          <a:ln>
            <a:miter lim="800000"/>
            <a:headEnd/>
            <a:tailEnd/>
          </a:ln>
        </p:spPr>
        <p:txBody>
          <a:bodyPr/>
          <a:lstStyle/>
          <a:p>
            <a:fld id="{9A8E00BD-8505-443D-AADD-E3C77FDE3A9F}" type="slidenum">
              <a:rPr lang="en-US" altLang="zh-TW" smtClean="0">
                <a:latin typeface="Arial" pitchFamily="34" charset="0"/>
                <a:ea typeface="新細明體" pitchFamily="18" charset="-120"/>
              </a:rPr>
              <a:pPr/>
              <a:t>16</a:t>
            </a:fld>
            <a:endParaRPr lang="en-US" altLang="zh-TW" smtClean="0">
              <a:latin typeface="Arial" pitchFamily="34" charset="0"/>
              <a:ea typeface="新細明體" pitchFamily="18" charset="-120"/>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標題 1"/>
          <p:cNvSpPr>
            <a:spLocks noGrp="1"/>
          </p:cNvSpPr>
          <p:nvPr>
            <p:ph type="title"/>
          </p:nvPr>
        </p:nvSpPr>
        <p:spPr>
          <a:xfrm>
            <a:off x="457200" y="274638"/>
            <a:ext cx="8229600" cy="1143000"/>
          </a:xfrm>
        </p:spPr>
        <p:txBody>
          <a:bodyPr>
            <a:normAutofit/>
          </a:bodyPr>
          <a:lstStyle/>
          <a:p>
            <a:pPr eaLnBrk="1" hangingPunct="1"/>
            <a:r>
              <a:rPr lang="zh-TW" altLang="en-US" sz="4000" b="1" dirty="0" smtClean="0">
                <a:solidFill>
                  <a:srgbClr val="7030A0"/>
                </a:solidFill>
                <a:latin typeface="Times New Roman" pitchFamily="18" charset="0"/>
                <a:ea typeface="標楷體" pitchFamily="65" charset="-120"/>
                <a:cs typeface="Times New Roman" pitchFamily="18" charset="0"/>
              </a:rPr>
              <a:t>第二條　消除歧視之義務（一）</a:t>
            </a:r>
            <a:endParaRPr lang="zh-TW" altLang="en-US" sz="4000" dirty="0" smtClean="0">
              <a:solidFill>
                <a:srgbClr val="7030A0"/>
              </a:solidFill>
              <a:cs typeface="Times New Roman" pitchFamily="18" charset="0"/>
            </a:endParaRPr>
          </a:p>
        </p:txBody>
      </p:sp>
      <p:sp>
        <p:nvSpPr>
          <p:cNvPr id="30723" name="內容版面配置區 2"/>
          <p:cNvSpPr>
            <a:spLocks noGrp="1"/>
          </p:cNvSpPr>
          <p:nvPr>
            <p:ph idx="1"/>
          </p:nvPr>
        </p:nvSpPr>
        <p:spPr/>
        <p:txBody>
          <a:bodyPr>
            <a:normAutofit fontScale="77500" lnSpcReduction="20000"/>
          </a:bodyPr>
          <a:lstStyle/>
          <a:p>
            <a:pPr eaLnBrk="1" hangingPunct="1"/>
            <a:r>
              <a:rPr lang="zh-TW" altLang="en-US" sz="3000" b="1" dirty="0" smtClean="0">
                <a:latin typeface="Times New Roman" pitchFamily="18" charset="0"/>
                <a:ea typeface="標楷體" pitchFamily="65" charset="-120"/>
                <a:cs typeface="Times New Roman" pitchFamily="18" charset="0"/>
              </a:rPr>
              <a:t>第二條</a:t>
            </a:r>
          </a:p>
          <a:p>
            <a:pPr algn="just" eaLnBrk="1" hangingPunct="1">
              <a:lnSpc>
                <a:spcPts val="3500"/>
              </a:lnSpc>
              <a:buFont typeface="Wingdings 2" pitchFamily="18" charset="2"/>
              <a:buNone/>
            </a:pPr>
            <a:r>
              <a:rPr lang="zh-TW" altLang="en-US" sz="3000" b="1" dirty="0" smtClean="0">
                <a:latin typeface="Times New Roman" pitchFamily="18" charset="0"/>
                <a:ea typeface="標楷體" pitchFamily="65" charset="-120"/>
                <a:cs typeface="Times New Roman" pitchFamily="18" charset="0"/>
              </a:rPr>
              <a:t>     締約各國譴責對婦女一切形式的歧視，協議</a:t>
            </a:r>
            <a:r>
              <a:rPr lang="zh-TW" altLang="en-US" sz="3000" b="1" dirty="0" smtClean="0">
                <a:solidFill>
                  <a:srgbClr val="FF0000"/>
                </a:solidFill>
                <a:latin typeface="Times New Roman" pitchFamily="18" charset="0"/>
                <a:ea typeface="標楷體" pitchFamily="65" charset="-120"/>
                <a:cs typeface="Times New Roman" pitchFamily="18" charset="0"/>
              </a:rPr>
              <a:t>立即用一切適當辦法，推行消除對婦女歧視</a:t>
            </a:r>
            <a:r>
              <a:rPr lang="zh-TW" altLang="en-US" sz="3000" b="1" dirty="0" smtClean="0">
                <a:latin typeface="Times New Roman" pitchFamily="18" charset="0"/>
                <a:ea typeface="標楷體" pitchFamily="65" charset="-120"/>
                <a:cs typeface="Times New Roman" pitchFamily="18" charset="0"/>
              </a:rPr>
              <a:t>的政策。為此目的，承擔：</a:t>
            </a:r>
            <a:endParaRPr lang="en-US" altLang="zh-TW" sz="3000" b="1" dirty="0" smtClean="0">
              <a:latin typeface="Times New Roman" pitchFamily="18" charset="0"/>
              <a:ea typeface="標楷體" pitchFamily="65" charset="-120"/>
              <a:cs typeface="Times New Roman" pitchFamily="18" charset="0"/>
            </a:endParaRPr>
          </a:p>
          <a:p>
            <a:pPr algn="just" eaLnBrk="1" hangingPunct="1">
              <a:lnSpc>
                <a:spcPts val="3500"/>
              </a:lnSpc>
              <a:buFont typeface="Wingdings 2" pitchFamily="18" charset="2"/>
              <a:buNone/>
            </a:pPr>
            <a:r>
              <a:rPr lang="en-US" altLang="zh-TW" sz="3000" b="1" dirty="0" smtClean="0">
                <a:latin typeface="Times New Roman" pitchFamily="18" charset="0"/>
                <a:ea typeface="標楷體" pitchFamily="65" charset="-120"/>
                <a:cs typeface="Times New Roman" pitchFamily="18" charset="0"/>
              </a:rPr>
              <a:t>(a)</a:t>
            </a:r>
            <a:r>
              <a:rPr lang="zh-TW" altLang="en-US" sz="3000" b="1" dirty="0" smtClean="0">
                <a:latin typeface="Times New Roman" pitchFamily="18" charset="0"/>
                <a:ea typeface="標楷體" pitchFamily="65" charset="-120"/>
                <a:cs typeface="Times New Roman" pitchFamily="18" charset="0"/>
              </a:rPr>
              <a:t>男女平等的原則如尚未列入本國憲法或其他有關法律者，應將其列入，並以法律或其他適當方法，保證實現這項原則；</a:t>
            </a:r>
          </a:p>
          <a:p>
            <a:pPr algn="just" eaLnBrk="1" hangingPunct="1">
              <a:lnSpc>
                <a:spcPts val="3500"/>
              </a:lnSpc>
              <a:buFont typeface="Wingdings 2" pitchFamily="18" charset="2"/>
              <a:buNone/>
            </a:pPr>
            <a:r>
              <a:rPr lang="en-US" altLang="zh-TW" sz="3000" b="1" dirty="0" smtClean="0">
                <a:latin typeface="Times New Roman" pitchFamily="18" charset="0"/>
                <a:ea typeface="標楷體" pitchFamily="65" charset="-120"/>
                <a:cs typeface="Times New Roman" pitchFamily="18" charset="0"/>
              </a:rPr>
              <a:t>(b)</a:t>
            </a:r>
            <a:r>
              <a:rPr lang="zh-TW" altLang="en-US" sz="3000" b="1" dirty="0" smtClean="0">
                <a:latin typeface="Times New Roman" pitchFamily="18" charset="0"/>
                <a:ea typeface="標楷體" pitchFamily="65" charset="-120"/>
                <a:cs typeface="Times New Roman" pitchFamily="18" charset="0"/>
              </a:rPr>
              <a:t>採取適當立法和其他措施，包括在適當情況下實行制裁，以禁止對婦女的一切歧視；</a:t>
            </a:r>
          </a:p>
          <a:p>
            <a:pPr algn="just" eaLnBrk="1" hangingPunct="1">
              <a:lnSpc>
                <a:spcPts val="3500"/>
              </a:lnSpc>
              <a:buFont typeface="Wingdings 2" pitchFamily="18" charset="2"/>
              <a:buNone/>
            </a:pPr>
            <a:r>
              <a:rPr lang="en-US" altLang="zh-TW" sz="3000" b="1" dirty="0" smtClean="0">
                <a:latin typeface="Times New Roman" pitchFamily="18" charset="0"/>
                <a:ea typeface="標楷體" pitchFamily="65" charset="-120"/>
                <a:cs typeface="Times New Roman" pitchFamily="18" charset="0"/>
              </a:rPr>
              <a:t>(c)</a:t>
            </a:r>
            <a:r>
              <a:rPr lang="zh-TW" altLang="en-US" sz="3000" b="1" dirty="0" smtClean="0">
                <a:latin typeface="Times New Roman" pitchFamily="18" charset="0"/>
                <a:ea typeface="標楷體" pitchFamily="65" charset="-120"/>
                <a:cs typeface="Times New Roman" pitchFamily="18" charset="0"/>
              </a:rPr>
              <a:t>為婦女確立與男子平等權利的法律保護，通過各國的主管法庭及其他公共機構，保證切實保護婦女不受任何歧視；</a:t>
            </a:r>
          </a:p>
          <a:p>
            <a:pPr algn="just" eaLnBrk="1" hangingPunct="1">
              <a:lnSpc>
                <a:spcPts val="2200"/>
              </a:lnSpc>
              <a:buFont typeface="Wingdings 2" pitchFamily="18" charset="2"/>
              <a:buNone/>
            </a:pPr>
            <a:endParaRPr lang="zh-TW" altLang="en-US" sz="2000" dirty="0" smtClean="0">
              <a:cs typeface="Times New Roman" pitchFamily="18" charset="0"/>
            </a:endParaRPr>
          </a:p>
        </p:txBody>
      </p:sp>
      <p:sp>
        <p:nvSpPr>
          <p:cNvPr id="30724" name="投影片編號版面配置區 3"/>
          <p:cNvSpPr>
            <a:spLocks noGrp="1"/>
          </p:cNvSpPr>
          <p:nvPr>
            <p:ph type="sldNum" sz="quarter" idx="11"/>
          </p:nvPr>
        </p:nvSpPr>
        <p:spPr bwMode="auto">
          <a:xfrm>
            <a:off x="6553200" y="6356350"/>
            <a:ext cx="2133600" cy="365125"/>
          </a:xfrm>
          <a:noFill/>
          <a:ln>
            <a:miter lim="800000"/>
            <a:headEnd/>
            <a:tailEnd/>
          </a:ln>
        </p:spPr>
        <p:txBody>
          <a:bodyPr/>
          <a:lstStyle/>
          <a:p>
            <a:fld id="{5C35F66B-E5FC-459A-B1BB-BC6580256224}" type="slidenum">
              <a:rPr lang="en-US" altLang="zh-TW" smtClean="0">
                <a:latin typeface="Arial" pitchFamily="34" charset="0"/>
                <a:ea typeface="新細明體" pitchFamily="18" charset="-120"/>
              </a:rPr>
              <a:pPr/>
              <a:t>17</a:t>
            </a:fld>
            <a:endParaRPr lang="en-US" altLang="zh-TW" smtClean="0">
              <a:latin typeface="Arial" pitchFamily="34" charset="0"/>
              <a:ea typeface="新細明體" pitchFamily="18" charset="-120"/>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標題 1"/>
          <p:cNvSpPr>
            <a:spLocks noGrp="1"/>
          </p:cNvSpPr>
          <p:nvPr>
            <p:ph type="title"/>
          </p:nvPr>
        </p:nvSpPr>
        <p:spPr>
          <a:xfrm>
            <a:off x="457200" y="274638"/>
            <a:ext cx="8229600" cy="1143000"/>
          </a:xfrm>
        </p:spPr>
        <p:txBody>
          <a:bodyPr>
            <a:normAutofit/>
          </a:bodyPr>
          <a:lstStyle/>
          <a:p>
            <a:pPr eaLnBrk="1" hangingPunct="1"/>
            <a:r>
              <a:rPr lang="zh-TW" altLang="en-US" sz="4000" b="1" dirty="0" smtClean="0">
                <a:solidFill>
                  <a:srgbClr val="7030A0"/>
                </a:solidFill>
                <a:latin typeface="Times New Roman" pitchFamily="18" charset="0"/>
                <a:ea typeface="標楷體" pitchFamily="65" charset="-120"/>
                <a:cs typeface="Times New Roman" pitchFamily="18" charset="0"/>
              </a:rPr>
              <a:t>第二條　消除歧視之義務（二）</a:t>
            </a:r>
            <a:endParaRPr lang="zh-TW" altLang="en-US" sz="4000" dirty="0" smtClean="0">
              <a:solidFill>
                <a:schemeClr val="tx1"/>
              </a:solidFill>
              <a:cs typeface="Times New Roman" pitchFamily="18" charset="0"/>
            </a:endParaRPr>
          </a:p>
        </p:txBody>
      </p:sp>
      <p:sp>
        <p:nvSpPr>
          <p:cNvPr id="21507" name="內容版面配置區 2"/>
          <p:cNvSpPr>
            <a:spLocks noGrp="1"/>
          </p:cNvSpPr>
          <p:nvPr>
            <p:ph idx="1"/>
          </p:nvPr>
        </p:nvSpPr>
        <p:spPr/>
        <p:txBody>
          <a:bodyPr>
            <a:normAutofit fontScale="25000" lnSpcReduction="20000"/>
          </a:bodyPr>
          <a:lstStyle/>
          <a:p>
            <a:pPr algn="just" eaLnBrk="1" hangingPunct="1">
              <a:lnSpc>
                <a:spcPts val="3100"/>
              </a:lnSpc>
              <a:buFont typeface="Wingdings 2" pitchFamily="18" charset="2"/>
              <a:buNone/>
              <a:defRPr/>
            </a:pPr>
            <a:r>
              <a:rPr lang="en-US" altLang="zh-TW" sz="8800" b="1" dirty="0" smtClean="0">
                <a:latin typeface="標楷體" pitchFamily="65" charset="-120"/>
                <a:ea typeface="標楷體" pitchFamily="65" charset="-120"/>
                <a:cs typeface="Times New Roman" pitchFamily="18" charset="0"/>
              </a:rPr>
              <a:t>(d)</a:t>
            </a:r>
            <a:r>
              <a:rPr lang="zh-TW" altLang="en-US" sz="8800" b="1" dirty="0" smtClean="0">
                <a:latin typeface="標楷體" pitchFamily="65" charset="-120"/>
                <a:ea typeface="標楷體" pitchFamily="65" charset="-120"/>
                <a:cs typeface="Times New Roman" pitchFamily="18" charset="0"/>
              </a:rPr>
              <a:t>不採取任何歧視婦女的行為或做法，並保證政府當局和公共機構的行動都不違背這項義務；</a:t>
            </a:r>
          </a:p>
          <a:p>
            <a:pPr algn="just" eaLnBrk="1" hangingPunct="1">
              <a:lnSpc>
                <a:spcPts val="3100"/>
              </a:lnSpc>
              <a:buFont typeface="Wingdings 2" pitchFamily="18" charset="2"/>
              <a:buNone/>
              <a:defRPr/>
            </a:pPr>
            <a:r>
              <a:rPr lang="en-US" altLang="zh-TW" sz="8800" b="1" dirty="0" smtClean="0">
                <a:latin typeface="標楷體" pitchFamily="65" charset="-120"/>
                <a:ea typeface="標楷體" pitchFamily="65" charset="-120"/>
                <a:cs typeface="Times New Roman" pitchFamily="18" charset="0"/>
              </a:rPr>
              <a:t>(e)</a:t>
            </a:r>
            <a:r>
              <a:rPr lang="zh-TW" altLang="en-US" sz="8800" b="1" dirty="0" smtClean="0">
                <a:latin typeface="標楷體" pitchFamily="65" charset="-120"/>
                <a:ea typeface="標楷體" pitchFamily="65" charset="-120"/>
                <a:cs typeface="Times New Roman" pitchFamily="18" charset="0"/>
              </a:rPr>
              <a:t>採取一切適當措施，消除</a:t>
            </a:r>
            <a:r>
              <a:rPr lang="zh-TW" altLang="en-US" sz="8800" b="1" dirty="0" smtClean="0">
                <a:solidFill>
                  <a:srgbClr val="FF0000"/>
                </a:solidFill>
                <a:latin typeface="標楷體" pitchFamily="65" charset="-120"/>
                <a:ea typeface="標楷體" pitchFamily="65" charset="-120"/>
                <a:cs typeface="Times New Roman" pitchFamily="18" charset="0"/>
              </a:rPr>
              <a:t>任何個人、組織或企業</a:t>
            </a:r>
            <a:r>
              <a:rPr lang="zh-TW" altLang="en-US" sz="8800" b="1" dirty="0" smtClean="0">
                <a:latin typeface="標楷體" pitchFamily="65" charset="-120"/>
                <a:ea typeface="標楷體" pitchFamily="65" charset="-120"/>
                <a:cs typeface="Times New Roman" pitchFamily="18" charset="0"/>
              </a:rPr>
              <a:t>對婦女的歧視；</a:t>
            </a:r>
            <a:endParaRPr lang="en-US" altLang="zh-TW" sz="8800" b="1" dirty="0" smtClean="0">
              <a:latin typeface="標楷體" pitchFamily="65" charset="-120"/>
              <a:ea typeface="標楷體" pitchFamily="65" charset="-120"/>
              <a:cs typeface="Times New Roman" pitchFamily="18" charset="0"/>
            </a:endParaRPr>
          </a:p>
          <a:p>
            <a:pPr algn="just" eaLnBrk="1" hangingPunct="1">
              <a:lnSpc>
                <a:spcPts val="3100"/>
              </a:lnSpc>
              <a:buFont typeface="Wingdings 2" pitchFamily="18" charset="2"/>
              <a:buNone/>
              <a:defRPr/>
            </a:pPr>
            <a:r>
              <a:rPr lang="en-US" altLang="zh-TW" sz="8800" b="1" dirty="0" smtClean="0">
                <a:latin typeface="標楷體" pitchFamily="65" charset="-120"/>
                <a:ea typeface="標楷體" pitchFamily="65" charset="-120"/>
                <a:cs typeface="Times New Roman" pitchFamily="18" charset="0"/>
              </a:rPr>
              <a:t>(f)</a:t>
            </a:r>
            <a:r>
              <a:rPr lang="zh-TW" altLang="en-US" sz="8800" b="1" dirty="0" smtClean="0">
                <a:latin typeface="標楷體" pitchFamily="65" charset="-120"/>
                <a:ea typeface="標楷體" pitchFamily="65" charset="-120"/>
                <a:cs typeface="Times New Roman" pitchFamily="18" charset="0"/>
              </a:rPr>
              <a:t>採取一切適當措施，包括制定法律，以修改或廢除構成對婦女歧視的現行</a:t>
            </a:r>
            <a:r>
              <a:rPr lang="zh-TW" altLang="en-US" sz="8800" b="1" dirty="0" smtClean="0">
                <a:solidFill>
                  <a:srgbClr val="FF0000"/>
                </a:solidFill>
                <a:latin typeface="標楷體" pitchFamily="65" charset="-120"/>
                <a:ea typeface="標楷體" pitchFamily="65" charset="-120"/>
                <a:cs typeface="Times New Roman" pitchFamily="18" charset="0"/>
              </a:rPr>
              <a:t>法律、規章、習俗和慣例</a:t>
            </a:r>
            <a:r>
              <a:rPr lang="zh-TW" altLang="en-US" sz="8800" b="1" dirty="0" smtClean="0">
                <a:latin typeface="標楷體" pitchFamily="65" charset="-120"/>
                <a:ea typeface="標楷體" pitchFamily="65" charset="-120"/>
                <a:cs typeface="Times New Roman" pitchFamily="18" charset="0"/>
              </a:rPr>
              <a:t>；</a:t>
            </a:r>
          </a:p>
          <a:p>
            <a:pPr algn="just" eaLnBrk="1" hangingPunct="1">
              <a:lnSpc>
                <a:spcPts val="3100"/>
              </a:lnSpc>
              <a:buFont typeface="Wingdings 2" pitchFamily="18" charset="2"/>
              <a:buNone/>
              <a:defRPr/>
            </a:pPr>
            <a:r>
              <a:rPr lang="en-US" altLang="zh-TW" sz="8800" b="1" dirty="0" smtClean="0">
                <a:latin typeface="標楷體" pitchFamily="65" charset="-120"/>
                <a:ea typeface="標楷體" pitchFamily="65" charset="-120"/>
                <a:cs typeface="Times New Roman" pitchFamily="18" charset="0"/>
              </a:rPr>
              <a:t>(g)</a:t>
            </a:r>
            <a:r>
              <a:rPr lang="zh-TW" altLang="en-US" sz="8800" b="1" dirty="0" smtClean="0">
                <a:latin typeface="標楷體" pitchFamily="65" charset="-120"/>
                <a:ea typeface="標楷體" pitchFamily="65" charset="-120"/>
                <a:cs typeface="Times New Roman" pitchFamily="18" charset="0"/>
              </a:rPr>
              <a:t>廢止本國刑法內構成對婦女歧視的一切規定。</a:t>
            </a:r>
            <a:endParaRPr lang="en-US" altLang="zh-TW" sz="8800" b="1" dirty="0" smtClean="0">
              <a:latin typeface="標楷體" pitchFamily="65" charset="-120"/>
              <a:ea typeface="標楷體" pitchFamily="65" charset="-120"/>
              <a:cs typeface="Times New Roman" pitchFamily="18" charset="0"/>
            </a:endParaRPr>
          </a:p>
          <a:p>
            <a:pPr algn="just" eaLnBrk="1" hangingPunct="1">
              <a:lnSpc>
                <a:spcPts val="3500"/>
              </a:lnSpc>
              <a:buFont typeface="Wingdings" pitchFamily="2" charset="2"/>
              <a:buChar char="Ø"/>
              <a:defRPr/>
            </a:pPr>
            <a:r>
              <a:rPr lang="zh-TW" altLang="zh-TW" sz="8800" b="1" dirty="0" smtClean="0">
                <a:solidFill>
                  <a:srgbClr val="800000"/>
                </a:solidFill>
                <a:latin typeface="+mn-ea"/>
                <a:cs typeface="Times New Roman" pitchFamily="18" charset="0"/>
              </a:rPr>
              <a:t>「對婦女一切形式的歧視」</a:t>
            </a:r>
            <a:endParaRPr lang="en-US" altLang="zh-TW" sz="8800" b="1" dirty="0" smtClean="0">
              <a:solidFill>
                <a:srgbClr val="800000"/>
              </a:solidFill>
              <a:latin typeface="+mn-ea"/>
              <a:cs typeface="Times New Roman" pitchFamily="18" charset="0"/>
            </a:endParaRPr>
          </a:p>
          <a:p>
            <a:pPr algn="just" eaLnBrk="1" hangingPunct="1">
              <a:lnSpc>
                <a:spcPts val="3200"/>
              </a:lnSpc>
              <a:buNone/>
              <a:defRPr/>
            </a:pPr>
            <a:r>
              <a:rPr lang="zh-TW" altLang="en-US" sz="8800" spc="-200" dirty="0" smtClean="0">
                <a:solidFill>
                  <a:srgbClr val="1F7EE7"/>
                </a:solidFill>
                <a:latin typeface="+mn-ea"/>
              </a:rPr>
              <a:t>   </a:t>
            </a:r>
            <a:r>
              <a:rPr lang="zh-TW" altLang="en-US" sz="8800" b="1" spc="-200" dirty="0" smtClean="0">
                <a:solidFill>
                  <a:srgbClr val="0000FF"/>
                </a:solidFill>
                <a:latin typeface="+mn-ea"/>
              </a:rPr>
              <a:t>一切形式的歧視，包含透過作為或不作為所導致，包括由於國家或私人行為所造成</a:t>
            </a:r>
            <a:r>
              <a:rPr lang="en-US" altLang="zh-TW" sz="8800" b="1" dirty="0" smtClean="0">
                <a:solidFill>
                  <a:srgbClr val="0000FF"/>
                </a:solidFill>
                <a:latin typeface="+mn-ea"/>
                <a:cs typeface="Times New Roman" pitchFamily="18" charset="0"/>
              </a:rPr>
              <a:t>(</a:t>
            </a:r>
            <a:r>
              <a:rPr lang="zh-TW" altLang="zh-TW" sz="8800" b="1" dirty="0" smtClean="0">
                <a:solidFill>
                  <a:srgbClr val="0000FF"/>
                </a:solidFill>
                <a:latin typeface="+mn-ea"/>
                <a:cs typeface="Times New Roman" pitchFamily="18" charset="0"/>
              </a:rPr>
              <a:t>一般性建議</a:t>
            </a:r>
            <a:r>
              <a:rPr lang="en-US" altLang="zh-TW" sz="8800" b="1" dirty="0" smtClean="0">
                <a:solidFill>
                  <a:srgbClr val="0000FF"/>
                </a:solidFill>
                <a:latin typeface="+mn-ea"/>
                <a:cs typeface="Times New Roman" pitchFamily="18" charset="0"/>
              </a:rPr>
              <a:t>28/10)</a:t>
            </a:r>
            <a:endParaRPr lang="en-US" altLang="zh-TW" sz="8800" b="1" dirty="0" smtClean="0">
              <a:solidFill>
                <a:srgbClr val="800000"/>
              </a:solidFill>
              <a:latin typeface="+mn-ea"/>
              <a:cs typeface="Times New Roman" pitchFamily="18" charset="0"/>
            </a:endParaRPr>
          </a:p>
          <a:p>
            <a:pPr algn="just" eaLnBrk="1" hangingPunct="1">
              <a:lnSpc>
                <a:spcPts val="3200"/>
              </a:lnSpc>
              <a:buFont typeface="Wingdings 2" pitchFamily="18" charset="2"/>
              <a:buNone/>
              <a:defRPr/>
            </a:pPr>
            <a:r>
              <a:rPr lang="en-US" altLang="zh-TW" sz="8800" b="1" dirty="0" smtClean="0">
                <a:solidFill>
                  <a:srgbClr val="0000FF"/>
                </a:solidFill>
                <a:latin typeface="+mn-ea"/>
                <a:cs typeface="Times New Roman" pitchFamily="18" charset="0"/>
              </a:rPr>
              <a:t>     </a:t>
            </a:r>
            <a:r>
              <a:rPr lang="zh-TW" altLang="en-US" sz="8800" b="1" dirty="0" smtClean="0">
                <a:solidFill>
                  <a:srgbClr val="0000FF"/>
                </a:solidFill>
                <a:latin typeface="+mn-ea"/>
                <a:cs typeface="Times New Roman" pitchFamily="18" charset="0"/>
              </a:rPr>
              <a:t>國家義務擴及私人行為所造成之歧視</a:t>
            </a:r>
            <a:r>
              <a:rPr lang="en-US" altLang="zh-TW" sz="8800" b="1" dirty="0" smtClean="0">
                <a:solidFill>
                  <a:srgbClr val="0000FF"/>
                </a:solidFill>
                <a:latin typeface="+mn-ea"/>
                <a:cs typeface="Times New Roman" pitchFamily="18" charset="0"/>
              </a:rPr>
              <a:t>(</a:t>
            </a:r>
            <a:r>
              <a:rPr lang="zh-TW" altLang="zh-TW" sz="8800" b="1" dirty="0" smtClean="0">
                <a:solidFill>
                  <a:srgbClr val="0000FF"/>
                </a:solidFill>
                <a:latin typeface="+mn-ea"/>
                <a:cs typeface="Times New Roman" pitchFamily="18" charset="0"/>
              </a:rPr>
              <a:t>一般性建議</a:t>
            </a:r>
            <a:r>
              <a:rPr lang="en-US" altLang="zh-TW" sz="8800" b="1" dirty="0" smtClean="0">
                <a:solidFill>
                  <a:srgbClr val="0000FF"/>
                </a:solidFill>
                <a:latin typeface="+mn-ea"/>
                <a:cs typeface="Times New Roman" pitchFamily="18" charset="0"/>
              </a:rPr>
              <a:t>28/13)</a:t>
            </a:r>
          </a:p>
          <a:p>
            <a:pPr algn="just" eaLnBrk="1" hangingPunct="1">
              <a:lnSpc>
                <a:spcPts val="3500"/>
              </a:lnSpc>
              <a:buFont typeface="Wingdings 2" pitchFamily="18" charset="2"/>
              <a:buNone/>
              <a:defRPr/>
            </a:pPr>
            <a:r>
              <a:rPr lang="en-US" altLang="zh-TW" sz="8800" b="1" dirty="0" smtClean="0">
                <a:solidFill>
                  <a:srgbClr val="0000FF"/>
                </a:solidFill>
                <a:latin typeface="Times New Roman" pitchFamily="18" charset="0"/>
                <a:ea typeface="標楷體" pitchFamily="65" charset="-120"/>
                <a:cs typeface="Times New Roman" pitchFamily="18" charset="0"/>
              </a:rPr>
              <a:t>     </a:t>
            </a:r>
            <a:endParaRPr lang="zh-TW" altLang="zh-TW" sz="8800" b="1" dirty="0" smtClean="0">
              <a:solidFill>
                <a:srgbClr val="0000FF"/>
              </a:solidFill>
              <a:latin typeface="Times New Roman" pitchFamily="18" charset="0"/>
              <a:ea typeface="標楷體" pitchFamily="65" charset="-120"/>
              <a:cs typeface="Times New Roman" pitchFamily="18" charset="0"/>
            </a:endParaRPr>
          </a:p>
          <a:p>
            <a:pPr algn="just" eaLnBrk="1" hangingPunct="1">
              <a:lnSpc>
                <a:spcPts val="3500"/>
              </a:lnSpc>
              <a:buFont typeface="Wingdings 2" pitchFamily="18" charset="2"/>
              <a:buNone/>
              <a:defRPr/>
            </a:pPr>
            <a:endParaRPr lang="en-US" altLang="zh-TW" sz="2000" b="1" dirty="0" smtClean="0">
              <a:solidFill>
                <a:srgbClr val="0000FF"/>
              </a:solidFill>
              <a:latin typeface="Times New Roman" pitchFamily="18" charset="0"/>
              <a:ea typeface="標楷體" pitchFamily="65" charset="-120"/>
              <a:cs typeface="Times New Roman" pitchFamily="18" charset="0"/>
            </a:endParaRPr>
          </a:p>
          <a:p>
            <a:pPr algn="just" eaLnBrk="1" hangingPunct="1">
              <a:lnSpc>
                <a:spcPts val="3500"/>
              </a:lnSpc>
              <a:buFont typeface="Wingdings 2" pitchFamily="18" charset="2"/>
              <a:buNone/>
              <a:defRPr/>
            </a:pPr>
            <a:endParaRPr lang="zh-TW" altLang="en-US" sz="2000" dirty="0" smtClean="0">
              <a:cs typeface="Times New Roman" pitchFamily="18" charset="0"/>
            </a:endParaRPr>
          </a:p>
        </p:txBody>
      </p:sp>
      <p:sp>
        <p:nvSpPr>
          <p:cNvPr id="31748" name="投影片編號版面配置區 3"/>
          <p:cNvSpPr>
            <a:spLocks noGrp="1"/>
          </p:cNvSpPr>
          <p:nvPr>
            <p:ph type="sldNum" sz="quarter" idx="11"/>
          </p:nvPr>
        </p:nvSpPr>
        <p:spPr bwMode="auto">
          <a:xfrm>
            <a:off x="6553200" y="6356350"/>
            <a:ext cx="2133600" cy="365125"/>
          </a:xfrm>
          <a:noFill/>
          <a:ln>
            <a:miter lim="800000"/>
            <a:headEnd/>
            <a:tailEnd/>
          </a:ln>
        </p:spPr>
        <p:txBody>
          <a:bodyPr/>
          <a:lstStyle/>
          <a:p>
            <a:fld id="{19758BAC-E2F7-4478-99DB-34D9BA35C474}" type="slidenum">
              <a:rPr lang="en-US" altLang="zh-TW" smtClean="0">
                <a:latin typeface="Arial" pitchFamily="34" charset="0"/>
                <a:ea typeface="新細明體" pitchFamily="18" charset="-120"/>
              </a:rPr>
              <a:pPr/>
              <a:t>18</a:t>
            </a:fld>
            <a:endParaRPr lang="en-US" altLang="zh-TW" smtClean="0">
              <a:latin typeface="Arial" pitchFamily="34" charset="0"/>
              <a:ea typeface="新細明體" pitchFamily="18" charset="-120"/>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標題 1"/>
          <p:cNvSpPr>
            <a:spLocks noGrp="1"/>
          </p:cNvSpPr>
          <p:nvPr>
            <p:ph type="title"/>
          </p:nvPr>
        </p:nvSpPr>
        <p:spPr>
          <a:xfrm>
            <a:off x="457200" y="274638"/>
            <a:ext cx="8229600" cy="1143000"/>
          </a:xfrm>
        </p:spPr>
        <p:txBody>
          <a:bodyPr>
            <a:normAutofit/>
          </a:bodyPr>
          <a:lstStyle/>
          <a:p>
            <a:pPr eaLnBrk="1" hangingPunct="1"/>
            <a:r>
              <a:rPr lang="zh-TW" altLang="en-US" sz="4000" b="1" dirty="0" smtClean="0">
                <a:solidFill>
                  <a:srgbClr val="7030A0"/>
                </a:solidFill>
                <a:latin typeface="Times New Roman" pitchFamily="18" charset="0"/>
                <a:ea typeface="標楷體" pitchFamily="65" charset="-120"/>
                <a:cs typeface="Times New Roman" pitchFamily="18" charset="0"/>
              </a:rPr>
              <a:t>第二條　消除歧視之義務（三）</a:t>
            </a:r>
            <a:endParaRPr lang="zh-TW" altLang="en-US" sz="4000" dirty="0" smtClean="0">
              <a:solidFill>
                <a:schemeClr val="tx1"/>
              </a:solidFill>
              <a:cs typeface="Times New Roman" pitchFamily="18" charset="0"/>
            </a:endParaRPr>
          </a:p>
        </p:txBody>
      </p:sp>
      <p:sp>
        <p:nvSpPr>
          <p:cNvPr id="33795" name="內容版面配置區 2"/>
          <p:cNvSpPr>
            <a:spLocks noGrp="1"/>
          </p:cNvSpPr>
          <p:nvPr>
            <p:ph idx="1"/>
          </p:nvPr>
        </p:nvSpPr>
        <p:spPr/>
        <p:txBody>
          <a:bodyPr/>
          <a:lstStyle/>
          <a:p>
            <a:pPr algn="just" eaLnBrk="1" hangingPunct="1">
              <a:lnSpc>
                <a:spcPts val="3200"/>
              </a:lnSpc>
              <a:buFont typeface="Wingdings" pitchFamily="2" charset="2"/>
              <a:buChar char="Ø"/>
            </a:pPr>
            <a:r>
              <a:rPr lang="zh-TW" altLang="en-US" sz="2400" b="1" dirty="0" smtClean="0">
                <a:solidFill>
                  <a:srgbClr val="800000"/>
                </a:solidFill>
                <a:latin typeface="+mn-ea"/>
                <a:cs typeface="Times New Roman" pitchFamily="18" charset="0"/>
              </a:rPr>
              <a:t>「譴責」</a:t>
            </a:r>
            <a:r>
              <a:rPr lang="en-US" altLang="zh-TW" sz="2400" b="1" dirty="0" smtClean="0">
                <a:solidFill>
                  <a:srgbClr val="800000"/>
                </a:solidFill>
                <a:latin typeface="+mn-ea"/>
                <a:cs typeface="Times New Roman" pitchFamily="18" charset="0"/>
              </a:rPr>
              <a:t>(condemn)</a:t>
            </a:r>
          </a:p>
          <a:p>
            <a:pPr algn="just" eaLnBrk="1" hangingPunct="1">
              <a:lnSpc>
                <a:spcPts val="3200"/>
              </a:lnSpc>
              <a:buFont typeface="Wingdings 2" pitchFamily="18" charset="2"/>
              <a:buNone/>
            </a:pPr>
            <a:r>
              <a:rPr lang="zh-TW" altLang="en-US" sz="2100" b="1" dirty="0" smtClean="0">
                <a:solidFill>
                  <a:srgbClr val="800000"/>
                </a:solidFill>
                <a:latin typeface="+mn-ea"/>
                <a:cs typeface="Times New Roman" pitchFamily="18" charset="0"/>
              </a:rPr>
              <a:t>    </a:t>
            </a:r>
            <a:r>
              <a:rPr lang="zh-TW" altLang="en-US" sz="2100" b="1" dirty="0" smtClean="0">
                <a:solidFill>
                  <a:srgbClr val="0000FF"/>
                </a:solidFill>
                <a:latin typeface="+mn-ea"/>
                <a:cs typeface="Times New Roman" pitchFamily="18" charset="0"/>
              </a:rPr>
              <a:t>締約國有立即和持續譴責歧視的義務</a:t>
            </a:r>
            <a:r>
              <a:rPr lang="en-US" altLang="zh-TW" sz="2100" b="1" dirty="0" smtClean="0">
                <a:solidFill>
                  <a:srgbClr val="0000FF"/>
                </a:solidFill>
                <a:latin typeface="+mn-ea"/>
                <a:cs typeface="Times New Roman" pitchFamily="18" charset="0"/>
              </a:rPr>
              <a:t>(</a:t>
            </a:r>
            <a:r>
              <a:rPr lang="zh-TW" altLang="en-US" sz="2100" b="1" dirty="0" smtClean="0">
                <a:solidFill>
                  <a:srgbClr val="0000FF"/>
                </a:solidFill>
                <a:latin typeface="+mn-ea"/>
                <a:cs typeface="Times New Roman" pitchFamily="18" charset="0"/>
              </a:rPr>
              <a:t>一般性建議</a:t>
            </a:r>
            <a:r>
              <a:rPr lang="en-US" altLang="zh-TW" sz="2100" b="1" dirty="0" smtClean="0">
                <a:solidFill>
                  <a:srgbClr val="0000FF"/>
                </a:solidFill>
                <a:latin typeface="+mn-ea"/>
                <a:cs typeface="Times New Roman" pitchFamily="18" charset="0"/>
              </a:rPr>
              <a:t>28/15)</a:t>
            </a:r>
          </a:p>
          <a:p>
            <a:pPr algn="just" eaLnBrk="1" hangingPunct="1">
              <a:lnSpc>
                <a:spcPts val="3200"/>
              </a:lnSpc>
              <a:buFont typeface="Wingdings" pitchFamily="2" charset="2"/>
              <a:buChar char="Ø"/>
            </a:pPr>
            <a:r>
              <a:rPr lang="zh-TW" altLang="en-US" sz="2400" b="1" dirty="0" smtClean="0">
                <a:solidFill>
                  <a:srgbClr val="800000"/>
                </a:solidFill>
                <a:latin typeface="+mn-ea"/>
                <a:cs typeface="Times New Roman" pitchFamily="18" charset="0"/>
              </a:rPr>
              <a:t>「立即」</a:t>
            </a:r>
            <a:r>
              <a:rPr lang="en-US" altLang="zh-TW" sz="2400" b="1" dirty="0" smtClean="0">
                <a:solidFill>
                  <a:srgbClr val="800000"/>
                </a:solidFill>
                <a:latin typeface="+mn-ea"/>
                <a:cs typeface="Times New Roman" pitchFamily="18" charset="0"/>
              </a:rPr>
              <a:t>(without delay)</a:t>
            </a:r>
          </a:p>
          <a:p>
            <a:pPr algn="just" eaLnBrk="1" hangingPunct="1">
              <a:lnSpc>
                <a:spcPts val="3200"/>
              </a:lnSpc>
              <a:buNone/>
            </a:pPr>
            <a:r>
              <a:rPr lang="zh-TW" altLang="en-US" sz="2100" b="1" dirty="0" smtClean="0">
                <a:solidFill>
                  <a:srgbClr val="0000FF"/>
                </a:solidFill>
                <a:latin typeface="+mn-ea"/>
                <a:cs typeface="Times New Roman" pitchFamily="18" charset="0"/>
              </a:rPr>
              <a:t>     締約國所承擔的義務具有急迫性，應無條件執行， 不得推遲</a:t>
            </a:r>
            <a:r>
              <a:rPr lang="en-US" altLang="zh-TW" sz="2100" b="1" dirty="0" smtClean="0">
                <a:solidFill>
                  <a:srgbClr val="0000FF"/>
                </a:solidFill>
                <a:latin typeface="+mn-ea"/>
                <a:cs typeface="Times New Roman" pitchFamily="18" charset="0"/>
              </a:rPr>
              <a:t>(</a:t>
            </a:r>
            <a:r>
              <a:rPr lang="zh-TW" altLang="en-US" sz="2100" b="1" dirty="0" smtClean="0">
                <a:solidFill>
                  <a:srgbClr val="0000FF"/>
                </a:solidFill>
                <a:latin typeface="+mn-ea"/>
                <a:cs typeface="Times New Roman" pitchFamily="18" charset="0"/>
              </a:rPr>
              <a:t>一般性建議</a:t>
            </a:r>
            <a:r>
              <a:rPr lang="en-US" altLang="zh-TW" sz="2100" b="1" dirty="0" smtClean="0">
                <a:solidFill>
                  <a:srgbClr val="0000FF"/>
                </a:solidFill>
                <a:latin typeface="+mn-ea"/>
                <a:cs typeface="Times New Roman" pitchFamily="18" charset="0"/>
              </a:rPr>
              <a:t>28/29)</a:t>
            </a:r>
          </a:p>
          <a:p>
            <a:pPr algn="just" eaLnBrk="1" hangingPunct="1">
              <a:lnSpc>
                <a:spcPts val="3200"/>
              </a:lnSpc>
              <a:buFont typeface="Wingdings" pitchFamily="2" charset="2"/>
              <a:buChar char="Ø"/>
            </a:pPr>
            <a:r>
              <a:rPr lang="zh-TW" altLang="zh-TW" sz="2400" b="1" dirty="0" smtClean="0">
                <a:solidFill>
                  <a:srgbClr val="800000"/>
                </a:solidFill>
                <a:latin typeface="+mn-ea"/>
                <a:cs typeface="Times New Roman" pitchFamily="18" charset="0"/>
              </a:rPr>
              <a:t>「一切適當辦法」</a:t>
            </a:r>
            <a:r>
              <a:rPr lang="en-US" altLang="zh-TW" sz="2400" b="1" dirty="0" smtClean="0">
                <a:solidFill>
                  <a:srgbClr val="800000"/>
                </a:solidFill>
                <a:latin typeface="+mn-ea"/>
                <a:cs typeface="Times New Roman" pitchFamily="18" charset="0"/>
              </a:rPr>
              <a:t>(appropriate means)</a:t>
            </a:r>
            <a:r>
              <a:rPr lang="zh-TW" altLang="zh-TW" sz="2400" b="1" dirty="0" smtClean="0">
                <a:solidFill>
                  <a:srgbClr val="800000"/>
                </a:solidFill>
                <a:latin typeface="+mn-ea"/>
                <a:cs typeface="Times New Roman" pitchFamily="18" charset="0"/>
              </a:rPr>
              <a:t>或「適當措施」</a:t>
            </a:r>
            <a:r>
              <a:rPr lang="en-US" altLang="zh-TW" sz="2400" b="1" dirty="0" smtClean="0">
                <a:solidFill>
                  <a:srgbClr val="800000"/>
                </a:solidFill>
                <a:latin typeface="+mn-ea"/>
                <a:cs typeface="Times New Roman" pitchFamily="18" charset="0"/>
              </a:rPr>
              <a:t>(appropriate measures)</a:t>
            </a:r>
          </a:p>
          <a:p>
            <a:pPr algn="just" eaLnBrk="1" hangingPunct="1">
              <a:lnSpc>
                <a:spcPts val="3200"/>
              </a:lnSpc>
              <a:buFont typeface="Wingdings 2" pitchFamily="18" charset="2"/>
              <a:buNone/>
            </a:pPr>
            <a:r>
              <a:rPr lang="en-US" altLang="zh-TW" sz="2100" b="1" dirty="0" smtClean="0">
                <a:solidFill>
                  <a:srgbClr val="800000"/>
                </a:solidFill>
                <a:latin typeface="+mn-ea"/>
                <a:cs typeface="Times New Roman" pitchFamily="18" charset="0"/>
              </a:rPr>
              <a:t>    </a:t>
            </a:r>
            <a:r>
              <a:rPr lang="zh-TW" altLang="en-US" sz="2100" b="1" dirty="0" smtClean="0">
                <a:solidFill>
                  <a:srgbClr val="0000FF"/>
                </a:solidFill>
                <a:latin typeface="+mn-ea"/>
                <a:cs typeface="Times New Roman" pitchFamily="18" charset="0"/>
              </a:rPr>
              <a:t>在消除對婦女歧視所存在的障礙和阻力制訂政策</a:t>
            </a:r>
            <a:r>
              <a:rPr lang="en-US" altLang="zh-TW" sz="2100" b="1" dirty="0" smtClean="0">
                <a:solidFill>
                  <a:srgbClr val="0000FF"/>
                </a:solidFill>
                <a:latin typeface="+mn-ea"/>
                <a:cs typeface="Times New Roman" pitchFamily="18" charset="0"/>
              </a:rPr>
              <a:t>(</a:t>
            </a:r>
            <a:r>
              <a:rPr lang="zh-TW" altLang="en-US" sz="2100" b="1" dirty="0" smtClean="0">
                <a:solidFill>
                  <a:srgbClr val="0000FF"/>
                </a:solidFill>
                <a:latin typeface="+mn-ea"/>
                <a:cs typeface="Times New Roman" pitchFamily="18" charset="0"/>
              </a:rPr>
              <a:t>一般性建議</a:t>
            </a:r>
            <a:r>
              <a:rPr lang="en-US" altLang="zh-TW" sz="2100" b="1" dirty="0" smtClean="0">
                <a:solidFill>
                  <a:srgbClr val="0000FF"/>
                </a:solidFill>
                <a:latin typeface="+mn-ea"/>
                <a:cs typeface="Times New Roman" pitchFamily="18" charset="0"/>
              </a:rPr>
              <a:t>28/23)</a:t>
            </a:r>
          </a:p>
          <a:p>
            <a:pPr algn="just" eaLnBrk="1" hangingPunct="1">
              <a:lnSpc>
                <a:spcPts val="3200"/>
              </a:lnSpc>
              <a:buFont typeface="Wingdings 2" pitchFamily="18" charset="2"/>
              <a:buNone/>
            </a:pPr>
            <a:r>
              <a:rPr lang="zh-TW" altLang="en-US" sz="2100" b="1" dirty="0" smtClean="0">
                <a:solidFill>
                  <a:srgbClr val="0000FF"/>
                </a:solidFill>
                <a:latin typeface="+mn-ea"/>
                <a:cs typeface="Times New Roman" pitchFamily="18" charset="0"/>
              </a:rPr>
              <a:t>    </a:t>
            </a:r>
            <a:r>
              <a:rPr lang="en-US" altLang="zh-TW" sz="2100" b="1" dirty="0" smtClean="0">
                <a:solidFill>
                  <a:srgbClr val="0000FF"/>
                </a:solidFill>
                <a:latin typeface="+mn-ea"/>
                <a:cs typeface="Times New Roman" pitchFamily="18" charset="0"/>
              </a:rPr>
              <a:t> </a:t>
            </a:r>
            <a:r>
              <a:rPr lang="zh-TW" altLang="en-US" sz="2100" b="1" dirty="0" smtClean="0">
                <a:solidFill>
                  <a:srgbClr val="0000FF"/>
                </a:solidFill>
                <a:latin typeface="+mn-ea"/>
                <a:cs typeface="Times New Roman" pitchFamily="18" charset="0"/>
              </a:rPr>
              <a:t>必須與主要的預算配合以確保得到充分財源</a:t>
            </a:r>
            <a:r>
              <a:rPr lang="en-US" altLang="zh-TW" sz="2100" b="1" dirty="0" smtClean="0">
                <a:solidFill>
                  <a:srgbClr val="0000FF"/>
                </a:solidFill>
                <a:latin typeface="+mn-ea"/>
                <a:cs typeface="Times New Roman" pitchFamily="18" charset="0"/>
              </a:rPr>
              <a:t>(</a:t>
            </a:r>
            <a:r>
              <a:rPr lang="zh-TW" altLang="en-US" sz="2100" b="1" dirty="0" smtClean="0">
                <a:solidFill>
                  <a:srgbClr val="0000FF"/>
                </a:solidFill>
                <a:latin typeface="+mn-ea"/>
                <a:cs typeface="Times New Roman" pitchFamily="18" charset="0"/>
              </a:rPr>
              <a:t>一般性建議</a:t>
            </a:r>
            <a:r>
              <a:rPr lang="en-US" altLang="zh-TW" sz="2100" b="1" dirty="0" smtClean="0">
                <a:solidFill>
                  <a:srgbClr val="0000FF"/>
                </a:solidFill>
                <a:latin typeface="+mn-ea"/>
                <a:cs typeface="Times New Roman" pitchFamily="18" charset="0"/>
              </a:rPr>
              <a:t>28/28)</a:t>
            </a:r>
          </a:p>
          <a:p>
            <a:pPr algn="just" eaLnBrk="1" hangingPunct="1">
              <a:lnSpc>
                <a:spcPts val="3500"/>
              </a:lnSpc>
              <a:buFont typeface="Wingdings 2" pitchFamily="18" charset="2"/>
              <a:buNone/>
            </a:pPr>
            <a:endParaRPr lang="zh-TW" altLang="en-US" sz="2100" dirty="0" smtClean="0">
              <a:cs typeface="Times New Roman" pitchFamily="18" charset="0"/>
            </a:endParaRPr>
          </a:p>
        </p:txBody>
      </p:sp>
      <p:sp>
        <p:nvSpPr>
          <p:cNvPr id="33796" name="投影片編號版面配置區 3"/>
          <p:cNvSpPr>
            <a:spLocks noGrp="1"/>
          </p:cNvSpPr>
          <p:nvPr>
            <p:ph type="sldNum" sz="quarter" idx="11"/>
          </p:nvPr>
        </p:nvSpPr>
        <p:spPr bwMode="auto">
          <a:xfrm>
            <a:off x="6553200" y="6356350"/>
            <a:ext cx="2133600" cy="365125"/>
          </a:xfrm>
          <a:noFill/>
          <a:ln>
            <a:miter lim="800000"/>
            <a:headEnd/>
            <a:tailEnd/>
          </a:ln>
        </p:spPr>
        <p:txBody>
          <a:bodyPr/>
          <a:lstStyle/>
          <a:p>
            <a:fld id="{556E58FF-A7B1-44FB-89BD-794A3C09F126}" type="slidenum">
              <a:rPr lang="en-US" altLang="zh-TW" smtClean="0">
                <a:latin typeface="Arial" pitchFamily="34" charset="0"/>
                <a:ea typeface="新細明體" pitchFamily="18" charset="-120"/>
              </a:rPr>
              <a:pPr/>
              <a:t>19</a:t>
            </a:fld>
            <a:endParaRPr lang="en-US" altLang="zh-TW" smtClean="0">
              <a:latin typeface="Arial" pitchFamily="34" charset="0"/>
              <a:ea typeface="新細明體" pitchFamily="18" charset="-12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標題 1"/>
          <p:cNvSpPr>
            <a:spLocks noGrp="1"/>
          </p:cNvSpPr>
          <p:nvPr>
            <p:ph type="title"/>
          </p:nvPr>
        </p:nvSpPr>
        <p:spPr>
          <a:xfrm>
            <a:off x="457200" y="274638"/>
            <a:ext cx="8229600" cy="1143000"/>
          </a:xfrm>
        </p:spPr>
        <p:txBody>
          <a:bodyPr>
            <a:normAutofit/>
          </a:bodyPr>
          <a:lstStyle/>
          <a:p>
            <a:pPr eaLnBrk="1" hangingPunct="1"/>
            <a:r>
              <a:rPr lang="zh-TW" altLang="en-US" sz="4000" b="1" dirty="0" smtClean="0">
                <a:latin typeface="標楷體" pitchFamily="65" charset="-120"/>
                <a:ea typeface="標楷體" pitchFamily="65" charset="-120"/>
              </a:rPr>
              <a:t>大　綱</a:t>
            </a:r>
          </a:p>
        </p:txBody>
      </p:sp>
      <p:sp>
        <p:nvSpPr>
          <p:cNvPr id="9219" name="內容版面配置區 2"/>
          <p:cNvSpPr>
            <a:spLocks noGrp="1"/>
          </p:cNvSpPr>
          <p:nvPr>
            <p:ph idx="1"/>
          </p:nvPr>
        </p:nvSpPr>
        <p:spPr>
          <a:xfrm>
            <a:off x="179512" y="1600200"/>
            <a:ext cx="8856984" cy="4525963"/>
          </a:xfrm>
        </p:spPr>
        <p:txBody>
          <a:bodyPr>
            <a:normAutofit/>
          </a:bodyPr>
          <a:lstStyle/>
          <a:p>
            <a:pPr>
              <a:lnSpc>
                <a:spcPct val="150000"/>
              </a:lnSpc>
            </a:pPr>
            <a:r>
              <a:rPr lang="en-US" altLang="zh-TW" b="1" dirty="0" smtClean="0">
                <a:cs typeface="Times New Roman" pitchFamily="18" charset="0"/>
              </a:rPr>
              <a:t>《CEDAW》</a:t>
            </a:r>
            <a:r>
              <a:rPr lang="zh-TW" altLang="en-US" sz="3200" b="1" dirty="0" smtClean="0">
                <a:latin typeface="標楷體" pitchFamily="65" charset="-120"/>
                <a:ea typeface="標楷體" pitchFamily="65" charset="-120"/>
                <a:cs typeface="Times New Roman" pitchFamily="18" charset="0"/>
              </a:rPr>
              <a:t>核心</a:t>
            </a:r>
            <a:r>
              <a:rPr lang="zh-TW" altLang="en-US" b="1" dirty="0" smtClean="0">
                <a:cs typeface="Times New Roman" pitchFamily="18" charset="0"/>
              </a:rPr>
              <a:t>概念、</a:t>
            </a:r>
            <a:r>
              <a:rPr lang="en-US" altLang="zh-TW" b="1" dirty="0" smtClean="0">
                <a:cs typeface="Times New Roman" pitchFamily="18" charset="0"/>
              </a:rPr>
              <a:t>《CEDAW》</a:t>
            </a:r>
            <a:r>
              <a:rPr lang="zh-TW" altLang="en-US" b="1" dirty="0" smtClean="0">
                <a:cs typeface="Times New Roman" pitchFamily="18" charset="0"/>
              </a:rPr>
              <a:t>推動過程及</a:t>
            </a:r>
            <a:r>
              <a:rPr lang="en-US" altLang="zh-TW" b="1" dirty="0" smtClean="0">
                <a:cs typeface="Times New Roman" pitchFamily="18" charset="0"/>
              </a:rPr>
              <a:t>《CEDAW》</a:t>
            </a:r>
            <a:r>
              <a:rPr lang="zh-TW" altLang="en-US" b="1" dirty="0" smtClean="0">
                <a:cs typeface="Times New Roman" pitchFamily="18" charset="0"/>
              </a:rPr>
              <a:t>施行</a:t>
            </a:r>
            <a:r>
              <a:rPr lang="zh-TW" altLang="en-US" b="1" dirty="0" smtClean="0">
                <a:cs typeface="Times New Roman" pitchFamily="18" charset="0"/>
              </a:rPr>
              <a:t>法</a:t>
            </a:r>
            <a:endParaRPr lang="en-US" altLang="zh-TW" b="1" dirty="0" smtClean="0">
              <a:cs typeface="Times New Roman" pitchFamily="18" charset="0"/>
            </a:endParaRPr>
          </a:p>
          <a:p>
            <a:pPr>
              <a:lnSpc>
                <a:spcPct val="150000"/>
              </a:lnSpc>
            </a:pPr>
            <a:r>
              <a:rPr lang="en-US" altLang="zh-TW" b="1" dirty="0" smtClean="0">
                <a:cs typeface="Times New Roman" pitchFamily="18" charset="0"/>
              </a:rPr>
              <a:t>《</a:t>
            </a:r>
            <a:r>
              <a:rPr lang="en-US" altLang="zh-TW" b="1" dirty="0" smtClean="0">
                <a:cs typeface="Times New Roman" pitchFamily="18" charset="0"/>
              </a:rPr>
              <a:t>CEDAW》</a:t>
            </a:r>
            <a:r>
              <a:rPr lang="zh-TW" altLang="en-US" b="1" dirty="0" smtClean="0">
                <a:cs typeface="Times New Roman" pitchFamily="18" charset="0"/>
              </a:rPr>
              <a:t>條文</a:t>
            </a:r>
            <a:r>
              <a:rPr lang="zh-TW" altLang="en-US" b="1" dirty="0" smtClean="0">
                <a:cs typeface="Times New Roman" pitchFamily="18" charset="0"/>
              </a:rPr>
              <a:t>內容</a:t>
            </a:r>
            <a:endParaRPr lang="en-US" altLang="zh-TW" b="1" dirty="0" smtClean="0">
              <a:cs typeface="Times New Roman" pitchFamily="18" charset="0"/>
            </a:endParaRPr>
          </a:p>
          <a:p>
            <a:pPr>
              <a:lnSpc>
                <a:spcPct val="150000"/>
              </a:lnSpc>
            </a:pPr>
            <a:r>
              <a:rPr lang="zh-TW" altLang="en-US" b="1" dirty="0" smtClean="0">
                <a:cs typeface="Times New Roman" pitchFamily="18" charset="0"/>
              </a:rPr>
              <a:t>直接</a:t>
            </a:r>
            <a:r>
              <a:rPr lang="zh-TW" altLang="en-US" b="1" dirty="0">
                <a:cs typeface="Times New Roman" pitchFamily="18" charset="0"/>
              </a:rPr>
              <a:t>歧視與間接</a:t>
            </a:r>
            <a:r>
              <a:rPr lang="zh-TW" altLang="en-US" b="1" dirty="0" smtClean="0">
                <a:cs typeface="Times New Roman" pitchFamily="18" charset="0"/>
              </a:rPr>
              <a:t>歧視</a:t>
            </a:r>
            <a:endParaRPr lang="en-US" altLang="zh-TW" b="1" dirty="0" smtClean="0">
              <a:cs typeface="Times New Roman" pitchFamily="18" charset="0"/>
            </a:endParaRPr>
          </a:p>
        </p:txBody>
      </p:sp>
      <p:sp>
        <p:nvSpPr>
          <p:cNvPr id="9220" name="投影片編號版面配置區 3"/>
          <p:cNvSpPr>
            <a:spLocks noGrp="1"/>
          </p:cNvSpPr>
          <p:nvPr>
            <p:ph type="sldNum" sz="quarter" idx="11"/>
          </p:nvPr>
        </p:nvSpPr>
        <p:spPr bwMode="auto">
          <a:xfrm>
            <a:off x="6553200" y="6356350"/>
            <a:ext cx="2133600" cy="365125"/>
          </a:xfrm>
          <a:noFill/>
          <a:ln>
            <a:miter lim="800000"/>
            <a:headEnd/>
            <a:tailEnd/>
          </a:ln>
        </p:spPr>
        <p:txBody>
          <a:bodyPr/>
          <a:lstStyle/>
          <a:p>
            <a:fld id="{206E0B9F-5597-4543-89B8-BF8A49DD2D45}" type="slidenum">
              <a:rPr lang="en-US" altLang="zh-TW" smtClean="0">
                <a:latin typeface="Arial" pitchFamily="34" charset="0"/>
                <a:ea typeface="新細明體" pitchFamily="18" charset="-120"/>
              </a:rPr>
              <a:pPr/>
              <a:t>2</a:t>
            </a:fld>
            <a:endParaRPr lang="en-US" altLang="zh-TW" smtClean="0">
              <a:latin typeface="Arial" pitchFamily="34" charset="0"/>
              <a:ea typeface="新細明體" pitchFamily="18" charset="-120"/>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標題 1"/>
          <p:cNvSpPr>
            <a:spLocks noGrp="1"/>
          </p:cNvSpPr>
          <p:nvPr>
            <p:ph type="title"/>
          </p:nvPr>
        </p:nvSpPr>
        <p:spPr>
          <a:xfrm>
            <a:off x="457200" y="274638"/>
            <a:ext cx="8229600" cy="1143000"/>
          </a:xfrm>
        </p:spPr>
        <p:txBody>
          <a:bodyPr>
            <a:normAutofit/>
          </a:bodyPr>
          <a:lstStyle/>
          <a:p>
            <a:pPr eaLnBrk="1" hangingPunct="1"/>
            <a:r>
              <a:rPr lang="zh-TW" altLang="en-US" sz="4000" b="1" dirty="0" smtClean="0">
                <a:solidFill>
                  <a:srgbClr val="7030A0"/>
                </a:solidFill>
                <a:latin typeface="Times New Roman" pitchFamily="18" charset="0"/>
                <a:ea typeface="標楷體" pitchFamily="65" charset="-120"/>
                <a:cs typeface="Times New Roman" pitchFamily="18" charset="0"/>
              </a:rPr>
              <a:t>第二條　消除歧視之義務（四）</a:t>
            </a:r>
            <a:endParaRPr lang="zh-TW" altLang="en-US" sz="4000" dirty="0" smtClean="0">
              <a:solidFill>
                <a:schemeClr val="tx1"/>
              </a:solidFill>
              <a:cs typeface="Times New Roman" pitchFamily="18" charset="0"/>
            </a:endParaRPr>
          </a:p>
        </p:txBody>
      </p:sp>
      <p:sp>
        <p:nvSpPr>
          <p:cNvPr id="34819" name="內容版面配置區 2"/>
          <p:cNvSpPr>
            <a:spLocks noGrp="1"/>
          </p:cNvSpPr>
          <p:nvPr>
            <p:ph idx="1"/>
          </p:nvPr>
        </p:nvSpPr>
        <p:spPr/>
        <p:txBody>
          <a:bodyPr/>
          <a:lstStyle/>
          <a:p>
            <a:pPr algn="just" eaLnBrk="1" hangingPunct="1">
              <a:lnSpc>
                <a:spcPts val="3500"/>
              </a:lnSpc>
              <a:buSzPct val="60000"/>
              <a:buFont typeface="Wingdings" pitchFamily="2" charset="2"/>
              <a:buChar char="Ø"/>
            </a:pPr>
            <a:r>
              <a:rPr lang="zh-TW" altLang="en-US" sz="2400" b="1" dirty="0" smtClean="0">
                <a:solidFill>
                  <a:srgbClr val="800000"/>
                </a:solidFill>
                <a:latin typeface="+mn-ea"/>
                <a:cs typeface="Times New Roman" pitchFamily="18" charset="0"/>
              </a:rPr>
              <a:t>「男女平等的原則」</a:t>
            </a:r>
            <a:endParaRPr lang="en-US" altLang="zh-TW" sz="2400" b="1" dirty="0" smtClean="0">
              <a:solidFill>
                <a:srgbClr val="800000"/>
              </a:solidFill>
              <a:latin typeface="+mn-ea"/>
              <a:cs typeface="Times New Roman" pitchFamily="18" charset="0"/>
            </a:endParaRPr>
          </a:p>
          <a:p>
            <a:pPr algn="just" eaLnBrk="1" hangingPunct="1">
              <a:lnSpc>
                <a:spcPts val="3500"/>
              </a:lnSpc>
              <a:buSzPct val="60000"/>
              <a:buFont typeface="Wingdings 2" pitchFamily="18" charset="2"/>
              <a:buNone/>
            </a:pPr>
            <a:r>
              <a:rPr lang="zh-TW" altLang="en-US" sz="2400" b="1" dirty="0" smtClean="0">
                <a:solidFill>
                  <a:srgbClr val="800000"/>
                </a:solidFill>
                <a:latin typeface="+mn-ea"/>
                <a:cs typeface="Times New Roman" pitchFamily="18" charset="0"/>
              </a:rPr>
              <a:t>    </a:t>
            </a:r>
            <a:r>
              <a:rPr lang="zh-TW" altLang="en-US" sz="2100" b="1" dirty="0" smtClean="0">
                <a:solidFill>
                  <a:srgbClr val="0000FF"/>
                </a:solidFill>
                <a:latin typeface="+mn-ea"/>
                <a:cs typeface="Times New Roman" pitchFamily="18" charset="0"/>
              </a:rPr>
              <a:t>所有人類，不論其性別，都有發展個人能力、從事專業和作出選擇的自由，不受任何性別刻板印象、僵化性別角色和偏見的限制</a:t>
            </a:r>
            <a:r>
              <a:rPr lang="en-US" altLang="zh-TW" sz="2100" b="1" dirty="0" smtClean="0">
                <a:solidFill>
                  <a:srgbClr val="0000FF"/>
                </a:solidFill>
                <a:latin typeface="+mn-ea"/>
                <a:cs typeface="Times New Roman" pitchFamily="18" charset="0"/>
              </a:rPr>
              <a:t>(</a:t>
            </a:r>
            <a:r>
              <a:rPr lang="zh-TW" altLang="en-US" sz="2100" b="1" dirty="0" smtClean="0">
                <a:solidFill>
                  <a:srgbClr val="0000FF"/>
                </a:solidFill>
                <a:latin typeface="+mn-ea"/>
                <a:cs typeface="Times New Roman" pitchFamily="18" charset="0"/>
              </a:rPr>
              <a:t>一般性建議</a:t>
            </a:r>
            <a:r>
              <a:rPr lang="en-US" altLang="zh-TW" sz="2100" b="1" dirty="0" smtClean="0">
                <a:solidFill>
                  <a:srgbClr val="0000FF"/>
                </a:solidFill>
                <a:latin typeface="+mn-ea"/>
                <a:cs typeface="Times New Roman" pitchFamily="18" charset="0"/>
              </a:rPr>
              <a:t>28/22)</a:t>
            </a:r>
          </a:p>
          <a:p>
            <a:pPr algn="just" eaLnBrk="1" hangingPunct="1">
              <a:lnSpc>
                <a:spcPts val="3500"/>
              </a:lnSpc>
              <a:buSzPct val="60000"/>
              <a:buFont typeface="Wingdings 2" pitchFamily="18" charset="2"/>
              <a:buNone/>
            </a:pPr>
            <a:endParaRPr lang="en-US" altLang="zh-TW" sz="2400" b="1" dirty="0" smtClean="0">
              <a:solidFill>
                <a:srgbClr val="0000FF"/>
              </a:solidFill>
              <a:latin typeface="+mn-ea"/>
              <a:cs typeface="Times New Roman" pitchFamily="18" charset="0"/>
            </a:endParaRPr>
          </a:p>
          <a:p>
            <a:pPr algn="just" eaLnBrk="1" hangingPunct="1">
              <a:lnSpc>
                <a:spcPts val="3500"/>
              </a:lnSpc>
              <a:buSzPct val="60000"/>
              <a:buFont typeface="Wingdings" pitchFamily="2" charset="2"/>
              <a:buChar char="l"/>
            </a:pPr>
            <a:r>
              <a:rPr lang="zh-TW" altLang="en-US" sz="2200" b="1" dirty="0" smtClean="0">
                <a:solidFill>
                  <a:srgbClr val="660066"/>
                </a:solidFill>
                <a:latin typeface="+mn-ea"/>
                <a:cs typeface="Times New Roman" pitchFamily="18" charset="0"/>
              </a:rPr>
              <a:t>相關一般性建議：第</a:t>
            </a:r>
            <a:r>
              <a:rPr lang="en-US" altLang="zh-TW" sz="2200" b="1" dirty="0" smtClean="0">
                <a:solidFill>
                  <a:srgbClr val="660066"/>
                </a:solidFill>
                <a:latin typeface="+mn-ea"/>
                <a:cs typeface="Times New Roman" pitchFamily="18" charset="0"/>
              </a:rPr>
              <a:t>21</a:t>
            </a:r>
            <a:r>
              <a:rPr lang="zh-TW" altLang="en-US" sz="2200" b="1" dirty="0" smtClean="0">
                <a:solidFill>
                  <a:srgbClr val="660066"/>
                </a:solidFill>
                <a:latin typeface="+mn-ea"/>
                <a:cs typeface="Times New Roman" pitchFamily="18" charset="0"/>
              </a:rPr>
              <a:t>號</a:t>
            </a:r>
            <a:r>
              <a:rPr lang="en-US" altLang="zh-TW" sz="2200" b="1" dirty="0" smtClean="0">
                <a:solidFill>
                  <a:srgbClr val="660066"/>
                </a:solidFill>
                <a:latin typeface="+mn-ea"/>
                <a:cs typeface="Times New Roman" pitchFamily="18" charset="0"/>
              </a:rPr>
              <a:t>(</a:t>
            </a:r>
            <a:r>
              <a:rPr lang="zh-TW" altLang="en-US" sz="2200" b="1" dirty="0" smtClean="0">
                <a:solidFill>
                  <a:srgbClr val="660066"/>
                </a:solidFill>
                <a:latin typeface="+mn-ea"/>
                <a:cs typeface="Times New Roman" pitchFamily="18" charset="0"/>
              </a:rPr>
              <a:t>婚姻和家庭關係中的平等</a:t>
            </a:r>
            <a:r>
              <a:rPr lang="en-US" altLang="zh-TW" sz="2200" b="1" dirty="0" smtClean="0">
                <a:solidFill>
                  <a:srgbClr val="660066"/>
                </a:solidFill>
                <a:latin typeface="+mn-ea"/>
                <a:cs typeface="Times New Roman" pitchFamily="18" charset="0"/>
              </a:rPr>
              <a:t>)</a:t>
            </a:r>
            <a:r>
              <a:rPr lang="zh-TW" altLang="en-US" sz="2200" b="1" dirty="0" smtClean="0">
                <a:solidFill>
                  <a:srgbClr val="660066"/>
                </a:solidFill>
                <a:latin typeface="+mn-ea"/>
                <a:cs typeface="Times New Roman" pitchFamily="18" charset="0"/>
              </a:rPr>
              <a:t>、第</a:t>
            </a:r>
            <a:r>
              <a:rPr lang="en-US" altLang="zh-TW" sz="2200" b="1" dirty="0" smtClean="0">
                <a:solidFill>
                  <a:srgbClr val="660066"/>
                </a:solidFill>
                <a:latin typeface="+mn-ea"/>
                <a:cs typeface="Times New Roman" pitchFamily="18" charset="0"/>
              </a:rPr>
              <a:t>28</a:t>
            </a:r>
            <a:r>
              <a:rPr lang="zh-TW" altLang="en-US" sz="2200" b="1" dirty="0" smtClean="0">
                <a:solidFill>
                  <a:srgbClr val="660066"/>
                </a:solidFill>
                <a:latin typeface="+mn-ea"/>
                <a:cs typeface="Times New Roman" pitchFamily="18" charset="0"/>
              </a:rPr>
              <a:t>號</a:t>
            </a:r>
            <a:r>
              <a:rPr lang="en-US" altLang="zh-TW" sz="2200" b="1" dirty="0" smtClean="0">
                <a:solidFill>
                  <a:srgbClr val="660066"/>
                </a:solidFill>
                <a:latin typeface="+mn-ea"/>
                <a:cs typeface="Times New Roman" pitchFamily="18" charset="0"/>
              </a:rPr>
              <a:t>(</a:t>
            </a:r>
            <a:r>
              <a:rPr lang="zh-TW" altLang="en-US" sz="2200" b="1" dirty="0" smtClean="0">
                <a:solidFill>
                  <a:srgbClr val="660066"/>
                </a:solidFill>
                <a:latin typeface="+mn-ea"/>
                <a:cs typeface="Times New Roman" pitchFamily="18" charset="0"/>
              </a:rPr>
              <a:t>締約國核心義務</a:t>
            </a:r>
            <a:r>
              <a:rPr lang="en-US" altLang="zh-TW" sz="2200" b="1" dirty="0" smtClean="0">
                <a:solidFill>
                  <a:srgbClr val="660066"/>
                </a:solidFill>
                <a:latin typeface="+mn-ea"/>
                <a:cs typeface="Times New Roman" pitchFamily="18" charset="0"/>
              </a:rPr>
              <a:t>)</a:t>
            </a:r>
            <a:endParaRPr lang="zh-TW" altLang="en-US" sz="2200" b="1" dirty="0" smtClean="0">
              <a:solidFill>
                <a:srgbClr val="660066"/>
              </a:solidFill>
              <a:latin typeface="+mn-ea"/>
              <a:cs typeface="Times New Roman" pitchFamily="18" charset="0"/>
            </a:endParaRPr>
          </a:p>
          <a:p>
            <a:pPr algn="just" eaLnBrk="1" hangingPunct="1">
              <a:lnSpc>
                <a:spcPts val="3500"/>
              </a:lnSpc>
              <a:buFont typeface="Wingdings 2" pitchFamily="18" charset="2"/>
              <a:buNone/>
            </a:pPr>
            <a:endParaRPr lang="zh-TW" altLang="en-US" sz="2000" dirty="0" smtClean="0">
              <a:cs typeface="Times New Roman" pitchFamily="18" charset="0"/>
            </a:endParaRPr>
          </a:p>
        </p:txBody>
      </p:sp>
      <p:sp>
        <p:nvSpPr>
          <p:cNvPr id="34820" name="投影片編號版面配置區 3"/>
          <p:cNvSpPr>
            <a:spLocks noGrp="1"/>
          </p:cNvSpPr>
          <p:nvPr>
            <p:ph type="sldNum" sz="quarter" idx="11"/>
          </p:nvPr>
        </p:nvSpPr>
        <p:spPr bwMode="auto">
          <a:xfrm>
            <a:off x="6553200" y="6356350"/>
            <a:ext cx="2133600" cy="365125"/>
          </a:xfrm>
          <a:noFill/>
          <a:ln>
            <a:miter lim="800000"/>
            <a:headEnd/>
            <a:tailEnd/>
          </a:ln>
        </p:spPr>
        <p:txBody>
          <a:bodyPr/>
          <a:lstStyle/>
          <a:p>
            <a:fld id="{AA4C5770-CC7F-4F14-BC15-734686E85E04}" type="slidenum">
              <a:rPr lang="en-US" altLang="zh-TW" smtClean="0">
                <a:latin typeface="Arial" pitchFamily="34" charset="0"/>
                <a:ea typeface="新細明體" pitchFamily="18" charset="-120"/>
              </a:rPr>
              <a:pPr/>
              <a:t>20</a:t>
            </a:fld>
            <a:endParaRPr lang="en-US" altLang="zh-TW" smtClean="0">
              <a:latin typeface="Arial" pitchFamily="34" charset="0"/>
              <a:ea typeface="新細明體" pitchFamily="18" charset="-120"/>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標題 1"/>
          <p:cNvSpPr>
            <a:spLocks noGrp="1"/>
          </p:cNvSpPr>
          <p:nvPr>
            <p:ph type="title"/>
          </p:nvPr>
        </p:nvSpPr>
        <p:spPr>
          <a:xfrm>
            <a:off x="457200" y="274638"/>
            <a:ext cx="8229600" cy="1143000"/>
          </a:xfrm>
        </p:spPr>
        <p:txBody>
          <a:bodyPr>
            <a:noAutofit/>
          </a:bodyPr>
          <a:lstStyle/>
          <a:p>
            <a:pPr eaLnBrk="1" hangingPunct="1"/>
            <a:r>
              <a:rPr lang="zh-TW" altLang="en-US" sz="4000" b="1" dirty="0" smtClean="0">
                <a:solidFill>
                  <a:srgbClr val="7030A0"/>
                </a:solidFill>
                <a:latin typeface="Times New Roman" pitchFamily="18" charset="0"/>
                <a:ea typeface="標楷體" pitchFamily="65" charset="-120"/>
                <a:cs typeface="Times New Roman" pitchFamily="18" charset="0"/>
              </a:rPr>
              <a:t>第三條　婦女享有人權和基本自由</a:t>
            </a:r>
            <a:endParaRPr lang="zh-TW" altLang="en-US" sz="4000" dirty="0" smtClean="0">
              <a:solidFill>
                <a:srgbClr val="7030A0"/>
              </a:solidFill>
              <a:cs typeface="Times New Roman" pitchFamily="18" charset="0"/>
            </a:endParaRPr>
          </a:p>
        </p:txBody>
      </p:sp>
      <p:sp>
        <p:nvSpPr>
          <p:cNvPr id="35843" name="內容版面配置區 2"/>
          <p:cNvSpPr>
            <a:spLocks noGrp="1"/>
          </p:cNvSpPr>
          <p:nvPr>
            <p:ph idx="1"/>
          </p:nvPr>
        </p:nvSpPr>
        <p:spPr/>
        <p:txBody>
          <a:bodyPr>
            <a:normAutofit fontScale="40000" lnSpcReduction="20000"/>
          </a:bodyPr>
          <a:lstStyle/>
          <a:p>
            <a:pPr eaLnBrk="1" hangingPunct="1"/>
            <a:r>
              <a:rPr lang="zh-TW" altLang="en-US" sz="5300" b="1" dirty="0" smtClean="0">
                <a:latin typeface="Times New Roman" pitchFamily="18" charset="0"/>
                <a:ea typeface="標楷體" pitchFamily="65" charset="-120"/>
                <a:cs typeface="Times New Roman" pitchFamily="18" charset="0"/>
              </a:rPr>
              <a:t>第三條</a:t>
            </a:r>
          </a:p>
          <a:p>
            <a:pPr marL="0" algn="just" eaLnBrk="1" hangingPunct="1">
              <a:lnSpc>
                <a:spcPts val="3500"/>
              </a:lnSpc>
              <a:buFont typeface="Wingdings 2" pitchFamily="18" charset="2"/>
              <a:buNone/>
            </a:pPr>
            <a:r>
              <a:rPr lang="zh-TW" altLang="en-US" sz="5300" b="1" dirty="0" smtClean="0">
                <a:latin typeface="Times New Roman" pitchFamily="18" charset="0"/>
                <a:ea typeface="標楷體" pitchFamily="65" charset="-120"/>
                <a:cs typeface="Times New Roman" pitchFamily="18" charset="0"/>
              </a:rPr>
              <a:t>締約各國應承擔在所有領域，特別是在政治、社會、經濟、文化領域，取一切適當措施，包括制定法律，保證婦女得到充分發展和進步，以確保婦女在與男子平等的基礎上，行使和享有人權和基本自由。</a:t>
            </a:r>
            <a:endParaRPr lang="en-US" altLang="zh-TW" sz="5300" b="1" dirty="0" smtClean="0">
              <a:latin typeface="Times New Roman" pitchFamily="18" charset="0"/>
              <a:ea typeface="標楷體" pitchFamily="65" charset="-120"/>
              <a:cs typeface="Times New Roman" pitchFamily="18" charset="0"/>
            </a:endParaRPr>
          </a:p>
          <a:p>
            <a:pPr marL="0" algn="just" eaLnBrk="1" hangingPunct="1">
              <a:lnSpc>
                <a:spcPts val="3500"/>
              </a:lnSpc>
              <a:spcBef>
                <a:spcPts val="2400"/>
              </a:spcBef>
              <a:buFont typeface="Wingdings 2" pitchFamily="18" charset="2"/>
              <a:buNone/>
            </a:pPr>
            <a:r>
              <a:rPr lang="zh-TW" altLang="en-US" sz="5300" b="1" dirty="0" smtClean="0">
                <a:latin typeface="+mn-ea"/>
                <a:cs typeface="Times New Roman" pitchFamily="18" charset="0"/>
              </a:rPr>
              <a:t>與第二條規定政府應採取一切適當措施「消除對婦女一切歧視」之作為比較，本條更強調政府應採取一切適當措施積極推動婦女與男子平等發展及享有人權和基本自由。</a:t>
            </a:r>
            <a:endParaRPr lang="en-US" altLang="zh-TW" sz="5300" b="1" dirty="0" smtClean="0">
              <a:latin typeface="+mn-ea"/>
              <a:cs typeface="Times New Roman" pitchFamily="18" charset="0"/>
            </a:endParaRPr>
          </a:p>
          <a:p>
            <a:pPr marL="0" algn="just" eaLnBrk="1" hangingPunct="1">
              <a:lnSpc>
                <a:spcPts val="3500"/>
              </a:lnSpc>
              <a:spcBef>
                <a:spcPts val="0"/>
              </a:spcBef>
              <a:buFont typeface="Wingdings 2" pitchFamily="18" charset="2"/>
              <a:buNone/>
            </a:pPr>
            <a:r>
              <a:rPr lang="zh-TW" altLang="en-US" sz="5300" b="1" dirty="0" smtClean="0">
                <a:solidFill>
                  <a:srgbClr val="660066"/>
                </a:solidFill>
                <a:latin typeface="+mn-ea"/>
                <a:cs typeface="Times New Roman" pitchFamily="18" charset="0"/>
              </a:rPr>
              <a:t>相關一般性建議：第</a:t>
            </a:r>
            <a:r>
              <a:rPr lang="en-US" altLang="zh-TW" sz="5300" b="1" dirty="0" smtClean="0">
                <a:solidFill>
                  <a:srgbClr val="660066"/>
                </a:solidFill>
                <a:latin typeface="+mn-ea"/>
                <a:cs typeface="Times New Roman" pitchFamily="18" charset="0"/>
              </a:rPr>
              <a:t>21</a:t>
            </a:r>
            <a:r>
              <a:rPr lang="zh-TW" altLang="en-US" sz="5300" b="1" dirty="0" smtClean="0">
                <a:solidFill>
                  <a:srgbClr val="660066"/>
                </a:solidFill>
                <a:latin typeface="+mn-ea"/>
                <a:cs typeface="Times New Roman" pitchFamily="18" charset="0"/>
              </a:rPr>
              <a:t>號</a:t>
            </a:r>
            <a:r>
              <a:rPr lang="en-US" altLang="zh-TW" sz="5300" b="1" dirty="0" smtClean="0">
                <a:solidFill>
                  <a:srgbClr val="660066"/>
                </a:solidFill>
                <a:latin typeface="+mn-ea"/>
                <a:cs typeface="Times New Roman" pitchFamily="18" charset="0"/>
              </a:rPr>
              <a:t>(</a:t>
            </a:r>
            <a:r>
              <a:rPr lang="zh-TW" altLang="en-US" sz="5300" b="1" dirty="0" smtClean="0">
                <a:solidFill>
                  <a:srgbClr val="660066"/>
                </a:solidFill>
                <a:latin typeface="+mn-ea"/>
                <a:cs typeface="Times New Roman" pitchFamily="18" charset="0"/>
              </a:rPr>
              <a:t>婚姻和家庭關係中的平等</a:t>
            </a:r>
            <a:r>
              <a:rPr lang="en-US" altLang="zh-TW" sz="5300" b="1" dirty="0" smtClean="0">
                <a:solidFill>
                  <a:srgbClr val="660066"/>
                </a:solidFill>
                <a:latin typeface="+mn-ea"/>
                <a:cs typeface="Times New Roman" pitchFamily="18" charset="0"/>
              </a:rPr>
              <a:t>)</a:t>
            </a:r>
            <a:r>
              <a:rPr lang="zh-TW" altLang="en-US" sz="5300" b="1" dirty="0" smtClean="0">
                <a:solidFill>
                  <a:srgbClr val="660066"/>
                </a:solidFill>
                <a:latin typeface="+mn-ea"/>
                <a:cs typeface="Times New Roman" pitchFamily="18" charset="0"/>
              </a:rPr>
              <a:t>、第</a:t>
            </a:r>
            <a:r>
              <a:rPr lang="en-US" altLang="zh-TW" sz="5300" b="1" dirty="0" smtClean="0">
                <a:solidFill>
                  <a:srgbClr val="660066"/>
                </a:solidFill>
                <a:latin typeface="+mn-ea"/>
                <a:cs typeface="Times New Roman" pitchFamily="18" charset="0"/>
              </a:rPr>
              <a:t>25</a:t>
            </a:r>
            <a:r>
              <a:rPr lang="zh-TW" altLang="en-US" sz="5300" b="1" dirty="0" smtClean="0">
                <a:solidFill>
                  <a:srgbClr val="660066"/>
                </a:solidFill>
                <a:latin typeface="+mn-ea"/>
                <a:cs typeface="Times New Roman" pitchFamily="18" charset="0"/>
              </a:rPr>
              <a:t>號</a:t>
            </a:r>
            <a:r>
              <a:rPr lang="en-US" altLang="zh-TW" sz="5300" b="1" dirty="0" smtClean="0">
                <a:solidFill>
                  <a:srgbClr val="660066"/>
                </a:solidFill>
                <a:latin typeface="+mn-ea"/>
                <a:cs typeface="Times New Roman" pitchFamily="18" charset="0"/>
              </a:rPr>
              <a:t>(</a:t>
            </a:r>
            <a:r>
              <a:rPr lang="zh-TW" altLang="en-US" sz="5300" b="1" dirty="0" smtClean="0">
                <a:solidFill>
                  <a:srgbClr val="660066"/>
                </a:solidFill>
                <a:latin typeface="+mn-ea"/>
                <a:cs typeface="Times New Roman" pitchFamily="18" charset="0"/>
              </a:rPr>
              <a:t>暫行特別措施</a:t>
            </a:r>
            <a:r>
              <a:rPr lang="en-US" altLang="zh-TW" sz="5300" b="1" dirty="0" smtClean="0">
                <a:solidFill>
                  <a:srgbClr val="660066"/>
                </a:solidFill>
                <a:latin typeface="+mn-ea"/>
                <a:cs typeface="Times New Roman" pitchFamily="18" charset="0"/>
              </a:rPr>
              <a:t>)</a:t>
            </a:r>
            <a:r>
              <a:rPr lang="zh-TW" altLang="en-US" sz="5300" b="1" dirty="0" smtClean="0">
                <a:solidFill>
                  <a:srgbClr val="660066"/>
                </a:solidFill>
                <a:latin typeface="+mn-ea"/>
                <a:cs typeface="Times New Roman" pitchFamily="18" charset="0"/>
              </a:rPr>
              <a:t>、第</a:t>
            </a:r>
            <a:r>
              <a:rPr lang="en-US" altLang="zh-TW" sz="5300" b="1" dirty="0" smtClean="0">
                <a:solidFill>
                  <a:srgbClr val="660066"/>
                </a:solidFill>
                <a:latin typeface="+mn-ea"/>
                <a:cs typeface="Times New Roman" pitchFamily="18" charset="0"/>
              </a:rPr>
              <a:t>28</a:t>
            </a:r>
            <a:r>
              <a:rPr lang="zh-TW" altLang="en-US" sz="5300" b="1" dirty="0" smtClean="0">
                <a:solidFill>
                  <a:srgbClr val="660066"/>
                </a:solidFill>
                <a:latin typeface="+mn-ea"/>
                <a:cs typeface="Times New Roman" pitchFamily="18" charset="0"/>
              </a:rPr>
              <a:t>號</a:t>
            </a:r>
            <a:r>
              <a:rPr lang="en-US" altLang="zh-TW" sz="5300" b="1" dirty="0" smtClean="0">
                <a:solidFill>
                  <a:srgbClr val="660066"/>
                </a:solidFill>
                <a:latin typeface="+mn-ea"/>
                <a:cs typeface="Times New Roman" pitchFamily="18" charset="0"/>
              </a:rPr>
              <a:t>(</a:t>
            </a:r>
            <a:r>
              <a:rPr lang="zh-TW" altLang="en-US" sz="5300" b="1" dirty="0" smtClean="0">
                <a:solidFill>
                  <a:srgbClr val="660066"/>
                </a:solidFill>
                <a:latin typeface="+mn-ea"/>
                <a:cs typeface="Times New Roman" pitchFamily="18" charset="0"/>
              </a:rPr>
              <a:t>締約國核心義務</a:t>
            </a:r>
            <a:r>
              <a:rPr lang="en-US" altLang="zh-TW" sz="5300" b="1" dirty="0" smtClean="0">
                <a:solidFill>
                  <a:srgbClr val="660066"/>
                </a:solidFill>
                <a:latin typeface="+mn-ea"/>
                <a:cs typeface="Times New Roman" pitchFamily="18" charset="0"/>
              </a:rPr>
              <a:t>)</a:t>
            </a:r>
            <a:endParaRPr lang="zh-TW" altLang="en-US" sz="5300" b="1" dirty="0" smtClean="0">
              <a:solidFill>
                <a:srgbClr val="660066"/>
              </a:solidFill>
              <a:latin typeface="+mn-ea"/>
              <a:cs typeface="Times New Roman" pitchFamily="18" charset="0"/>
            </a:endParaRPr>
          </a:p>
          <a:p>
            <a:pPr algn="just" eaLnBrk="1" hangingPunct="1">
              <a:lnSpc>
                <a:spcPts val="3500"/>
              </a:lnSpc>
              <a:buFont typeface="Wingdings 2" pitchFamily="18" charset="2"/>
              <a:buNone/>
            </a:pPr>
            <a:endParaRPr lang="zh-TW" altLang="en-US" sz="2000" b="1" dirty="0" smtClean="0">
              <a:latin typeface="Times New Roman" pitchFamily="18" charset="0"/>
              <a:ea typeface="標楷體" pitchFamily="65" charset="-120"/>
              <a:cs typeface="Times New Roman" pitchFamily="18" charset="0"/>
            </a:endParaRPr>
          </a:p>
          <a:p>
            <a:pPr algn="just" eaLnBrk="1" hangingPunct="1">
              <a:lnSpc>
                <a:spcPts val="3500"/>
              </a:lnSpc>
              <a:buFont typeface="Wingdings 2" pitchFamily="18" charset="2"/>
              <a:buNone/>
            </a:pPr>
            <a:endParaRPr lang="zh-TW" altLang="en-US" b="1" dirty="0" smtClean="0">
              <a:latin typeface="Times New Roman" pitchFamily="18" charset="0"/>
              <a:ea typeface="標楷體" pitchFamily="65" charset="-120"/>
              <a:cs typeface="Times New Roman" pitchFamily="18" charset="0"/>
            </a:endParaRPr>
          </a:p>
          <a:p>
            <a:pPr algn="just" eaLnBrk="1" hangingPunct="1">
              <a:lnSpc>
                <a:spcPts val="3500"/>
              </a:lnSpc>
              <a:buFont typeface="Wingdings 2" pitchFamily="18" charset="2"/>
              <a:buNone/>
            </a:pPr>
            <a:endParaRPr lang="zh-TW" altLang="en-US" sz="2000" b="1" dirty="0" smtClean="0">
              <a:latin typeface="Times New Roman" pitchFamily="18" charset="0"/>
              <a:ea typeface="標楷體" pitchFamily="65" charset="-120"/>
              <a:cs typeface="Times New Roman" pitchFamily="18" charset="0"/>
            </a:endParaRPr>
          </a:p>
          <a:p>
            <a:pPr eaLnBrk="1" hangingPunct="1"/>
            <a:endParaRPr lang="zh-TW" altLang="en-US" dirty="0" smtClean="0">
              <a:cs typeface="Times New Roman" pitchFamily="18" charset="0"/>
            </a:endParaRPr>
          </a:p>
          <a:p>
            <a:pPr eaLnBrk="1" hangingPunct="1"/>
            <a:endParaRPr lang="zh-TW" altLang="en-US" dirty="0" smtClean="0">
              <a:cs typeface="Times New Roman" pitchFamily="18" charset="0"/>
            </a:endParaRPr>
          </a:p>
        </p:txBody>
      </p:sp>
      <p:sp>
        <p:nvSpPr>
          <p:cNvPr id="35844" name="投影片編號版面配置區 3"/>
          <p:cNvSpPr>
            <a:spLocks noGrp="1"/>
          </p:cNvSpPr>
          <p:nvPr>
            <p:ph type="sldNum" sz="quarter" idx="11"/>
          </p:nvPr>
        </p:nvSpPr>
        <p:spPr bwMode="auto">
          <a:xfrm>
            <a:off x="6553200" y="6356350"/>
            <a:ext cx="2133600" cy="365125"/>
          </a:xfrm>
          <a:noFill/>
          <a:ln>
            <a:miter lim="800000"/>
            <a:headEnd/>
            <a:tailEnd/>
          </a:ln>
        </p:spPr>
        <p:txBody>
          <a:bodyPr/>
          <a:lstStyle/>
          <a:p>
            <a:fld id="{81022D18-3F6A-4F4E-9013-77DCFF14983E}" type="slidenum">
              <a:rPr lang="en-US" altLang="zh-TW" smtClean="0">
                <a:latin typeface="Arial" pitchFamily="34" charset="0"/>
                <a:ea typeface="新細明體" pitchFamily="18" charset="-120"/>
              </a:rPr>
              <a:pPr/>
              <a:t>21</a:t>
            </a:fld>
            <a:endParaRPr lang="en-US" altLang="zh-TW" smtClean="0">
              <a:latin typeface="Arial" pitchFamily="34" charset="0"/>
              <a:ea typeface="新細明體" pitchFamily="18" charset="-120"/>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標題 1"/>
          <p:cNvSpPr>
            <a:spLocks noGrp="1"/>
          </p:cNvSpPr>
          <p:nvPr>
            <p:ph type="title"/>
          </p:nvPr>
        </p:nvSpPr>
        <p:spPr>
          <a:xfrm>
            <a:off x="457200" y="274638"/>
            <a:ext cx="8229600" cy="1143000"/>
          </a:xfrm>
        </p:spPr>
        <p:txBody>
          <a:bodyPr>
            <a:normAutofit/>
          </a:bodyPr>
          <a:lstStyle/>
          <a:p>
            <a:pPr eaLnBrk="1" hangingPunct="1"/>
            <a:r>
              <a:rPr lang="zh-TW" altLang="en-US" sz="4000" b="1" dirty="0" smtClean="0">
                <a:solidFill>
                  <a:srgbClr val="7030A0"/>
                </a:solidFill>
                <a:latin typeface="Times New Roman" pitchFamily="18" charset="0"/>
                <a:ea typeface="標楷體" pitchFamily="65" charset="-120"/>
                <a:cs typeface="Times New Roman" pitchFamily="18" charset="0"/>
              </a:rPr>
              <a:t>第四條　暫行特別措施（一）</a:t>
            </a:r>
            <a:endParaRPr lang="zh-TW" altLang="en-US" sz="4000" dirty="0" smtClean="0">
              <a:solidFill>
                <a:srgbClr val="7030A0"/>
              </a:solidFill>
              <a:cs typeface="Times New Roman" pitchFamily="18" charset="0"/>
            </a:endParaRPr>
          </a:p>
        </p:txBody>
      </p:sp>
      <p:sp>
        <p:nvSpPr>
          <p:cNvPr id="36867" name="內容版面配置區 2"/>
          <p:cNvSpPr>
            <a:spLocks noGrp="1"/>
          </p:cNvSpPr>
          <p:nvPr>
            <p:ph idx="1"/>
          </p:nvPr>
        </p:nvSpPr>
        <p:spPr/>
        <p:txBody>
          <a:bodyPr/>
          <a:lstStyle/>
          <a:p>
            <a:pPr eaLnBrk="1" hangingPunct="1"/>
            <a:r>
              <a:rPr lang="zh-TW" altLang="en-US" sz="2400" b="1" dirty="0" smtClean="0">
                <a:latin typeface="Times New Roman" pitchFamily="18" charset="0"/>
                <a:ea typeface="標楷體" pitchFamily="65" charset="-120"/>
                <a:cs typeface="Times New Roman" pitchFamily="18" charset="0"/>
              </a:rPr>
              <a:t>第四條</a:t>
            </a:r>
          </a:p>
          <a:p>
            <a:pPr algn="just" eaLnBrk="1" hangingPunct="1">
              <a:lnSpc>
                <a:spcPts val="3500"/>
              </a:lnSpc>
              <a:buFont typeface="Wingdings 2" pitchFamily="18" charset="2"/>
              <a:buNone/>
            </a:pPr>
            <a:r>
              <a:rPr lang="en-US" altLang="zh-TW" sz="2400" b="1" dirty="0" smtClean="0">
                <a:latin typeface="標楷體" pitchFamily="65" charset="-120"/>
                <a:ea typeface="標楷體" pitchFamily="65" charset="-120"/>
                <a:cs typeface="Times New Roman" pitchFamily="18" charset="0"/>
              </a:rPr>
              <a:t>1.</a:t>
            </a:r>
            <a:r>
              <a:rPr lang="zh-TW" altLang="en-US" sz="2400" b="1" dirty="0" smtClean="0">
                <a:latin typeface="標楷體" pitchFamily="65" charset="-120"/>
                <a:ea typeface="標楷體" pitchFamily="65" charset="-120"/>
                <a:cs typeface="Times New Roman" pitchFamily="18" charset="0"/>
              </a:rPr>
              <a:t>締約各國為</a:t>
            </a:r>
            <a:r>
              <a:rPr lang="zh-TW" altLang="en-US" sz="2400" b="1" dirty="0" smtClean="0">
                <a:solidFill>
                  <a:srgbClr val="C00000"/>
                </a:solidFill>
                <a:latin typeface="標楷體" pitchFamily="65" charset="-120"/>
                <a:ea typeface="標楷體" pitchFamily="65" charset="-120"/>
                <a:cs typeface="Times New Roman" pitchFamily="18" charset="0"/>
              </a:rPr>
              <a:t>加速實現男女事實上的平等</a:t>
            </a:r>
            <a:r>
              <a:rPr lang="zh-TW" altLang="en-US" sz="2400" b="1" dirty="0" smtClean="0">
                <a:latin typeface="標楷體" pitchFamily="65" charset="-120"/>
                <a:ea typeface="標楷體" pitchFamily="65" charset="-120"/>
                <a:cs typeface="Times New Roman" pitchFamily="18" charset="0"/>
              </a:rPr>
              <a:t>而採取的</a:t>
            </a:r>
            <a:r>
              <a:rPr lang="zh-TW" altLang="en-US" sz="2400" b="1" dirty="0" smtClean="0">
                <a:solidFill>
                  <a:srgbClr val="C00000"/>
                </a:solidFill>
                <a:latin typeface="標楷體" pitchFamily="65" charset="-120"/>
                <a:ea typeface="標楷體" pitchFamily="65" charset="-120"/>
                <a:cs typeface="Times New Roman" pitchFamily="18" charset="0"/>
              </a:rPr>
              <a:t>暫行特別措施</a:t>
            </a:r>
            <a:r>
              <a:rPr lang="zh-TW" altLang="en-US" sz="2400" b="1" dirty="0" smtClean="0">
                <a:latin typeface="標楷體" pitchFamily="65" charset="-120"/>
                <a:ea typeface="標楷體" pitchFamily="65" charset="-120"/>
                <a:cs typeface="Times New Roman" pitchFamily="18" charset="0"/>
              </a:rPr>
              <a:t>，不得視為本公約所指的歧視，亦不得因此導致維持不平等的標準或另立標準；這些措施應在男女機會和待遇平等的目的達到之後，停止採用。 </a:t>
            </a:r>
          </a:p>
          <a:p>
            <a:pPr algn="just" eaLnBrk="1" hangingPunct="1">
              <a:lnSpc>
                <a:spcPts val="3500"/>
              </a:lnSpc>
              <a:buFont typeface="Wingdings 2" pitchFamily="18" charset="2"/>
              <a:buNone/>
            </a:pPr>
            <a:r>
              <a:rPr lang="en-US" altLang="zh-TW" sz="2400" b="1" dirty="0" smtClean="0">
                <a:latin typeface="標楷體" pitchFamily="65" charset="-120"/>
                <a:ea typeface="標楷體" pitchFamily="65" charset="-120"/>
                <a:cs typeface="Times New Roman" pitchFamily="18" charset="0"/>
              </a:rPr>
              <a:t>2.</a:t>
            </a:r>
            <a:r>
              <a:rPr lang="zh-TW" altLang="en-US" sz="2400" b="1" dirty="0" smtClean="0">
                <a:latin typeface="標楷體" pitchFamily="65" charset="-120"/>
                <a:ea typeface="標楷體" pitchFamily="65" charset="-120"/>
                <a:cs typeface="Times New Roman" pitchFamily="18" charset="0"/>
              </a:rPr>
              <a:t>締約各國</a:t>
            </a:r>
            <a:r>
              <a:rPr lang="zh-TW" altLang="en-US" sz="2400" b="1" dirty="0" smtClean="0">
                <a:solidFill>
                  <a:srgbClr val="C00000"/>
                </a:solidFill>
                <a:latin typeface="標楷體" pitchFamily="65" charset="-120"/>
                <a:ea typeface="標楷體" pitchFamily="65" charset="-120"/>
                <a:cs typeface="Times New Roman" pitchFamily="18" charset="0"/>
              </a:rPr>
              <a:t>為保護母性</a:t>
            </a:r>
            <a:r>
              <a:rPr lang="zh-TW" altLang="en-US" sz="2400" b="1" dirty="0" smtClean="0">
                <a:latin typeface="標楷體" pitchFamily="65" charset="-120"/>
                <a:ea typeface="標楷體" pitchFamily="65" charset="-120"/>
                <a:cs typeface="Times New Roman" pitchFamily="18" charset="0"/>
              </a:rPr>
              <a:t>而採取的</a:t>
            </a:r>
            <a:r>
              <a:rPr lang="zh-TW" altLang="en-US" sz="2400" b="1" dirty="0" smtClean="0">
                <a:solidFill>
                  <a:srgbClr val="C00000"/>
                </a:solidFill>
                <a:latin typeface="標楷體" pitchFamily="65" charset="-120"/>
                <a:ea typeface="標楷體" pitchFamily="65" charset="-120"/>
                <a:cs typeface="Times New Roman" pitchFamily="18" charset="0"/>
              </a:rPr>
              <a:t>特別措施</a:t>
            </a:r>
            <a:r>
              <a:rPr lang="zh-TW" altLang="en-US" sz="2400" b="1" dirty="0" smtClean="0">
                <a:latin typeface="標楷體" pitchFamily="65" charset="-120"/>
                <a:ea typeface="標楷體" pitchFamily="65" charset="-120"/>
                <a:cs typeface="Times New Roman" pitchFamily="18" charset="0"/>
              </a:rPr>
              <a:t>，包括本公約所列各項措施，不得視為歧視。</a:t>
            </a:r>
            <a:endParaRPr lang="en-US" altLang="zh-TW" sz="2400" b="1" dirty="0" smtClean="0">
              <a:latin typeface="標楷體" pitchFamily="65" charset="-120"/>
              <a:ea typeface="標楷體" pitchFamily="65" charset="-120"/>
              <a:cs typeface="Times New Roman" pitchFamily="18" charset="0"/>
            </a:endParaRPr>
          </a:p>
          <a:p>
            <a:pPr algn="just" eaLnBrk="1" hangingPunct="1">
              <a:lnSpc>
                <a:spcPts val="3500"/>
              </a:lnSpc>
              <a:buNone/>
            </a:pPr>
            <a:r>
              <a:rPr lang="zh-TW" altLang="en-US" sz="2400" b="1" dirty="0" smtClean="0">
                <a:latin typeface="Times New Roman" pitchFamily="18" charset="0"/>
                <a:ea typeface="標楷體" pitchFamily="65" charset="-120"/>
                <a:cs typeface="Times New Roman" pitchFamily="18" charset="0"/>
              </a:rPr>
              <a:t>    </a:t>
            </a:r>
            <a:endParaRPr lang="en-US" altLang="zh-TW" sz="2000" b="1" dirty="0" smtClean="0">
              <a:solidFill>
                <a:srgbClr val="0000FF"/>
              </a:solidFill>
              <a:latin typeface="Times New Roman" pitchFamily="18" charset="0"/>
              <a:ea typeface="標楷體" pitchFamily="65" charset="-120"/>
              <a:cs typeface="Times New Roman" pitchFamily="18" charset="0"/>
            </a:endParaRPr>
          </a:p>
          <a:p>
            <a:pPr algn="just" eaLnBrk="1" hangingPunct="1">
              <a:lnSpc>
                <a:spcPts val="3500"/>
              </a:lnSpc>
              <a:buFont typeface="Wingdings 2" pitchFamily="18" charset="2"/>
              <a:buNone/>
            </a:pPr>
            <a:endParaRPr lang="zh-TW" altLang="en-US" sz="2000" b="1" dirty="0" smtClean="0">
              <a:latin typeface="Times New Roman" pitchFamily="18" charset="0"/>
              <a:ea typeface="標楷體" pitchFamily="65" charset="-120"/>
              <a:cs typeface="Times New Roman" pitchFamily="18" charset="0"/>
            </a:endParaRPr>
          </a:p>
          <a:p>
            <a:pPr algn="just" eaLnBrk="1" hangingPunct="1">
              <a:lnSpc>
                <a:spcPts val="3500"/>
              </a:lnSpc>
              <a:buFont typeface="Wingdings 2" pitchFamily="18" charset="2"/>
              <a:buNone/>
            </a:pPr>
            <a:endParaRPr lang="zh-TW" altLang="en-US" b="1" dirty="0" smtClean="0">
              <a:latin typeface="Times New Roman" pitchFamily="18" charset="0"/>
              <a:ea typeface="標楷體" pitchFamily="65" charset="-120"/>
              <a:cs typeface="Times New Roman" pitchFamily="18" charset="0"/>
            </a:endParaRPr>
          </a:p>
          <a:p>
            <a:pPr algn="just" eaLnBrk="1" hangingPunct="1">
              <a:lnSpc>
                <a:spcPts val="3500"/>
              </a:lnSpc>
              <a:buFont typeface="Wingdings 2" pitchFamily="18" charset="2"/>
              <a:buNone/>
            </a:pPr>
            <a:endParaRPr lang="zh-TW" altLang="en-US" sz="2000" b="1" dirty="0" smtClean="0">
              <a:latin typeface="Times New Roman" pitchFamily="18" charset="0"/>
              <a:ea typeface="標楷體" pitchFamily="65" charset="-120"/>
              <a:cs typeface="Times New Roman" pitchFamily="18" charset="0"/>
            </a:endParaRPr>
          </a:p>
          <a:p>
            <a:pPr eaLnBrk="1" hangingPunct="1"/>
            <a:endParaRPr lang="zh-TW" altLang="en-US" dirty="0" smtClean="0">
              <a:cs typeface="Times New Roman" pitchFamily="18" charset="0"/>
            </a:endParaRPr>
          </a:p>
          <a:p>
            <a:pPr eaLnBrk="1" hangingPunct="1"/>
            <a:endParaRPr lang="zh-TW" altLang="en-US" dirty="0" smtClean="0">
              <a:cs typeface="Times New Roman" pitchFamily="18" charset="0"/>
            </a:endParaRPr>
          </a:p>
        </p:txBody>
      </p:sp>
      <p:sp>
        <p:nvSpPr>
          <p:cNvPr id="36868" name="投影片編號版面配置區 3"/>
          <p:cNvSpPr>
            <a:spLocks noGrp="1"/>
          </p:cNvSpPr>
          <p:nvPr>
            <p:ph type="sldNum" sz="quarter" idx="11"/>
          </p:nvPr>
        </p:nvSpPr>
        <p:spPr bwMode="auto">
          <a:xfrm>
            <a:off x="6553200" y="6356350"/>
            <a:ext cx="2133600" cy="365125"/>
          </a:xfrm>
          <a:noFill/>
          <a:ln>
            <a:miter lim="800000"/>
            <a:headEnd/>
            <a:tailEnd/>
          </a:ln>
        </p:spPr>
        <p:txBody>
          <a:bodyPr/>
          <a:lstStyle/>
          <a:p>
            <a:fld id="{870AF9F5-E01C-4CC8-B05E-8136F852B24D}" type="slidenum">
              <a:rPr lang="en-US" altLang="zh-TW" smtClean="0">
                <a:latin typeface="Arial" pitchFamily="34" charset="0"/>
                <a:ea typeface="新細明體" pitchFamily="18" charset="-120"/>
              </a:rPr>
              <a:pPr/>
              <a:t>22</a:t>
            </a:fld>
            <a:endParaRPr lang="en-US" altLang="zh-TW" smtClean="0">
              <a:latin typeface="Arial" pitchFamily="34" charset="0"/>
              <a:ea typeface="新細明體" pitchFamily="18" charset="-120"/>
            </a:endParaRP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標題 1"/>
          <p:cNvSpPr>
            <a:spLocks noGrp="1"/>
          </p:cNvSpPr>
          <p:nvPr>
            <p:ph type="title"/>
          </p:nvPr>
        </p:nvSpPr>
        <p:spPr>
          <a:xfrm>
            <a:off x="457200" y="274638"/>
            <a:ext cx="8229600" cy="1143000"/>
          </a:xfrm>
        </p:spPr>
        <p:txBody>
          <a:bodyPr>
            <a:normAutofit/>
          </a:bodyPr>
          <a:lstStyle/>
          <a:p>
            <a:pPr eaLnBrk="1" hangingPunct="1"/>
            <a:r>
              <a:rPr lang="zh-TW" altLang="en-US" sz="4000" b="1" dirty="0" smtClean="0">
                <a:solidFill>
                  <a:srgbClr val="7030A0"/>
                </a:solidFill>
                <a:latin typeface="Times New Roman" pitchFamily="18" charset="0"/>
                <a:ea typeface="標楷體" pitchFamily="65" charset="-120"/>
                <a:cs typeface="Times New Roman" pitchFamily="18" charset="0"/>
              </a:rPr>
              <a:t>第四條　暫行特別措施（二）</a:t>
            </a:r>
            <a:endParaRPr lang="zh-TW" altLang="en-US" sz="4000" dirty="0" smtClean="0">
              <a:solidFill>
                <a:srgbClr val="7030A0"/>
              </a:solidFill>
              <a:cs typeface="Times New Roman" pitchFamily="18" charset="0"/>
            </a:endParaRPr>
          </a:p>
        </p:txBody>
      </p:sp>
      <p:sp>
        <p:nvSpPr>
          <p:cNvPr id="4" name="投影片編號版面配置區 3"/>
          <p:cNvSpPr>
            <a:spLocks noGrp="1"/>
          </p:cNvSpPr>
          <p:nvPr>
            <p:ph type="sldNum" sz="quarter" idx="11"/>
          </p:nvPr>
        </p:nvSpPr>
        <p:spPr>
          <a:xfrm>
            <a:off x="6553200" y="6356350"/>
            <a:ext cx="2133600" cy="365125"/>
          </a:xfrm>
        </p:spPr>
        <p:txBody>
          <a:bodyPr/>
          <a:lstStyle/>
          <a:p>
            <a:pPr>
              <a:defRPr/>
            </a:pPr>
            <a:fld id="{9C7F11CB-ED81-42A4-8BF2-616107BA61D3}" type="slidenum">
              <a:rPr lang="en-US" altLang="zh-TW" smtClean="0"/>
              <a:pPr>
                <a:defRPr/>
              </a:pPr>
              <a:t>23</a:t>
            </a:fld>
            <a:endParaRPr lang="en-US" altLang="zh-TW"/>
          </a:p>
        </p:txBody>
      </p:sp>
      <p:graphicFrame>
        <p:nvGraphicFramePr>
          <p:cNvPr id="6" name="表格 5"/>
          <p:cNvGraphicFramePr>
            <a:graphicFrameLocks noGrp="1"/>
          </p:cNvGraphicFramePr>
          <p:nvPr/>
        </p:nvGraphicFramePr>
        <p:xfrm>
          <a:off x="1043608" y="2098536"/>
          <a:ext cx="7128793" cy="2194560"/>
        </p:xfrm>
        <a:graphic>
          <a:graphicData uri="http://schemas.openxmlformats.org/drawingml/2006/table">
            <a:tbl>
              <a:tblPr firstRow="1" bandRow="1">
                <a:tableStyleId>{5C22544A-7EE6-4342-B048-85BDC9FD1C3A}</a:tableStyleId>
              </a:tblPr>
              <a:tblGrid>
                <a:gridCol w="1320147">
                  <a:extLst>
                    <a:ext uri="{9D8B030D-6E8A-4147-A177-3AD203B41FA5}">
                      <a16:colId xmlns:a16="http://schemas.microsoft.com/office/drawing/2014/main" val="20000"/>
                    </a:ext>
                  </a:extLst>
                </a:gridCol>
                <a:gridCol w="3000333">
                  <a:extLst>
                    <a:ext uri="{9D8B030D-6E8A-4147-A177-3AD203B41FA5}">
                      <a16:colId xmlns:a16="http://schemas.microsoft.com/office/drawing/2014/main" val="20001"/>
                    </a:ext>
                  </a:extLst>
                </a:gridCol>
                <a:gridCol w="2808313">
                  <a:extLst>
                    <a:ext uri="{9D8B030D-6E8A-4147-A177-3AD203B41FA5}">
                      <a16:colId xmlns:a16="http://schemas.microsoft.com/office/drawing/2014/main" val="20002"/>
                    </a:ext>
                  </a:extLst>
                </a:gridCol>
              </a:tblGrid>
              <a:tr h="370840">
                <a:tc>
                  <a:txBody>
                    <a:bodyPr/>
                    <a:lstStyle/>
                    <a:p>
                      <a:endParaRPr lang="zh-TW" altLang="en-US" sz="2000" dirty="0">
                        <a:latin typeface="+mn-ea"/>
                        <a:ea typeface="+mn-ea"/>
                      </a:endParaRPr>
                    </a:p>
                  </a:txBody>
                  <a:tcPr/>
                </a:tc>
                <a:tc>
                  <a:txBody>
                    <a:bodyPr/>
                    <a:lstStyle/>
                    <a:p>
                      <a:r>
                        <a:rPr lang="zh-TW" altLang="en-US" sz="2000" dirty="0" smtClean="0">
                          <a:latin typeface="+mn-ea"/>
                          <a:ea typeface="+mn-ea"/>
                        </a:rPr>
                        <a:t>暫行特別措施</a:t>
                      </a:r>
                      <a:endParaRPr lang="zh-TW" altLang="en-US" sz="2000" dirty="0">
                        <a:latin typeface="+mn-ea"/>
                        <a:ea typeface="+mn-ea"/>
                      </a:endParaRPr>
                    </a:p>
                  </a:txBody>
                  <a:tcPr/>
                </a:tc>
                <a:tc>
                  <a:txBody>
                    <a:bodyPr/>
                    <a:lstStyle/>
                    <a:p>
                      <a:r>
                        <a:rPr lang="zh-TW" altLang="en-US" sz="2000" dirty="0" smtClean="0">
                          <a:latin typeface="+mn-ea"/>
                          <a:ea typeface="+mn-ea"/>
                        </a:rPr>
                        <a:t>特別措施</a:t>
                      </a:r>
                      <a:endParaRPr lang="zh-TW" altLang="en-US" sz="2000" dirty="0">
                        <a:latin typeface="+mn-ea"/>
                        <a:ea typeface="+mn-ea"/>
                      </a:endParaRPr>
                    </a:p>
                  </a:txBody>
                  <a:tcPr/>
                </a:tc>
                <a:extLst>
                  <a:ext uri="{0D108BD9-81ED-4DB2-BD59-A6C34878D82A}">
                    <a16:rowId xmlns:a16="http://schemas.microsoft.com/office/drawing/2014/main" val="10000"/>
                  </a:ext>
                </a:extLst>
              </a:tr>
              <a:tr h="370840">
                <a:tc>
                  <a:txBody>
                    <a:bodyPr/>
                    <a:lstStyle/>
                    <a:p>
                      <a:r>
                        <a:rPr lang="zh-TW" altLang="en-US" sz="2000" dirty="0" smtClean="0">
                          <a:latin typeface="標楷體" pitchFamily="65" charset="-120"/>
                          <a:ea typeface="標楷體" pitchFamily="65" charset="-120"/>
                        </a:rPr>
                        <a:t>規定條文</a:t>
                      </a:r>
                      <a:endParaRPr lang="zh-TW" altLang="en-US" sz="2000" dirty="0">
                        <a:latin typeface="標楷體" pitchFamily="65" charset="-120"/>
                        <a:ea typeface="標楷體" pitchFamily="65" charset="-120"/>
                      </a:endParaRPr>
                    </a:p>
                  </a:txBody>
                  <a:tcPr/>
                </a:tc>
                <a:tc>
                  <a:txBody>
                    <a:bodyPr/>
                    <a:lstStyle/>
                    <a:p>
                      <a:r>
                        <a:rPr lang="zh-TW" altLang="en-US" sz="2000" dirty="0" smtClean="0">
                          <a:latin typeface="標楷體" pitchFamily="65" charset="-120"/>
                          <a:ea typeface="標楷體" pitchFamily="65" charset="-120"/>
                        </a:rPr>
                        <a:t>第四條第一項</a:t>
                      </a:r>
                      <a:endParaRPr lang="zh-TW" altLang="en-US" sz="2000" dirty="0">
                        <a:latin typeface="標楷體" pitchFamily="65" charset="-120"/>
                        <a:ea typeface="標楷體" pitchFamily="65" charset="-120"/>
                      </a:endParaRPr>
                    </a:p>
                  </a:txBody>
                  <a:tcPr/>
                </a:tc>
                <a:tc>
                  <a:txBody>
                    <a:bodyPr/>
                    <a:lstStyle/>
                    <a:p>
                      <a:r>
                        <a:rPr lang="zh-TW" altLang="en-US" sz="2000" dirty="0" smtClean="0">
                          <a:latin typeface="標楷體" pitchFamily="65" charset="-120"/>
                          <a:ea typeface="標楷體" pitchFamily="65" charset="-120"/>
                        </a:rPr>
                        <a:t>第四條第二項</a:t>
                      </a:r>
                      <a:endParaRPr lang="zh-TW" altLang="en-US" sz="2000" dirty="0">
                        <a:latin typeface="標楷體" pitchFamily="65" charset="-120"/>
                        <a:ea typeface="標楷體" pitchFamily="65" charset="-120"/>
                      </a:endParaRPr>
                    </a:p>
                  </a:txBody>
                  <a:tcPr/>
                </a:tc>
                <a:extLst>
                  <a:ext uri="{0D108BD9-81ED-4DB2-BD59-A6C34878D82A}">
                    <a16:rowId xmlns:a16="http://schemas.microsoft.com/office/drawing/2014/main" val="10001"/>
                  </a:ext>
                </a:extLst>
              </a:tr>
              <a:tr h="370840">
                <a:tc>
                  <a:txBody>
                    <a:bodyPr/>
                    <a:lstStyle/>
                    <a:p>
                      <a:r>
                        <a:rPr lang="zh-TW" altLang="en-US" sz="2000" dirty="0" smtClean="0">
                          <a:latin typeface="標楷體" pitchFamily="65" charset="-120"/>
                          <a:ea typeface="標楷體" pitchFamily="65" charset="-120"/>
                        </a:rPr>
                        <a:t>實施期間</a:t>
                      </a:r>
                      <a:endParaRPr lang="zh-TW" altLang="en-US" sz="2000" dirty="0">
                        <a:latin typeface="標楷體" pitchFamily="65" charset="-120"/>
                        <a:ea typeface="標楷體" pitchFamily="65" charset="-120"/>
                      </a:endParaRPr>
                    </a:p>
                  </a:txBody>
                  <a:tcPr/>
                </a:tc>
                <a:tc>
                  <a:txBody>
                    <a:bodyPr/>
                    <a:lstStyle/>
                    <a:p>
                      <a:r>
                        <a:rPr lang="zh-TW" altLang="en-US" sz="2000" dirty="0" smtClean="0">
                          <a:latin typeface="標楷體" pitchFamily="65" charset="-120"/>
                          <a:ea typeface="標楷體" pitchFamily="65" charset="-120"/>
                        </a:rPr>
                        <a:t>暫時，在達到實質平等後要停止</a:t>
                      </a:r>
                      <a:r>
                        <a:rPr lang="en-US" altLang="zh-TW" sz="2000" dirty="0" smtClean="0">
                          <a:latin typeface="標楷體" pitchFamily="65" charset="-120"/>
                          <a:ea typeface="標楷體" pitchFamily="65" charset="-120"/>
                        </a:rPr>
                        <a:t>(</a:t>
                      </a:r>
                      <a:r>
                        <a:rPr lang="zh-TW" altLang="en-US" sz="2000" dirty="0" smtClean="0">
                          <a:latin typeface="標楷體" pitchFamily="65" charset="-120"/>
                          <a:ea typeface="標楷體" pitchFamily="65" charset="-120"/>
                        </a:rPr>
                        <a:t>依具體效果而定</a:t>
                      </a:r>
                      <a:r>
                        <a:rPr lang="en-US" altLang="zh-TW" sz="2000" dirty="0" smtClean="0">
                          <a:latin typeface="標楷體" pitchFamily="65" charset="-120"/>
                          <a:ea typeface="標楷體" pitchFamily="65" charset="-120"/>
                        </a:rPr>
                        <a:t>)</a:t>
                      </a:r>
                      <a:endParaRPr lang="zh-TW" altLang="en-US" sz="2000" dirty="0">
                        <a:latin typeface="標楷體" pitchFamily="65" charset="-120"/>
                        <a:ea typeface="標楷體" pitchFamily="65" charset="-120"/>
                      </a:endParaRPr>
                    </a:p>
                  </a:txBody>
                  <a:tcPr/>
                </a:tc>
                <a:tc>
                  <a:txBody>
                    <a:bodyPr/>
                    <a:lstStyle/>
                    <a:p>
                      <a:r>
                        <a:rPr lang="zh-TW" altLang="en-US" sz="2000" dirty="0" smtClean="0">
                          <a:latin typeface="標楷體" pitchFamily="65" charset="-120"/>
                          <a:ea typeface="標楷體" pitchFamily="65" charset="-120"/>
                        </a:rPr>
                        <a:t>永久</a:t>
                      </a:r>
                      <a:endParaRPr lang="zh-TW" altLang="en-US" sz="2000" dirty="0">
                        <a:latin typeface="標楷體" pitchFamily="65" charset="-120"/>
                        <a:ea typeface="標楷體" pitchFamily="65" charset="-120"/>
                      </a:endParaRPr>
                    </a:p>
                  </a:txBody>
                  <a:tcPr/>
                </a:tc>
                <a:extLst>
                  <a:ext uri="{0D108BD9-81ED-4DB2-BD59-A6C34878D82A}">
                    <a16:rowId xmlns:a16="http://schemas.microsoft.com/office/drawing/2014/main" val="10002"/>
                  </a:ext>
                </a:extLst>
              </a:tr>
              <a:tr h="370840">
                <a:tc>
                  <a:txBody>
                    <a:bodyPr/>
                    <a:lstStyle/>
                    <a:p>
                      <a:r>
                        <a:rPr lang="zh-TW" altLang="en-US" sz="2000" dirty="0" smtClean="0">
                          <a:latin typeface="標楷體" pitchFamily="65" charset="-120"/>
                          <a:ea typeface="標楷體" pitchFamily="65" charset="-120"/>
                        </a:rPr>
                        <a:t>目的</a:t>
                      </a:r>
                      <a:endParaRPr lang="zh-TW" altLang="en-US" sz="2000" dirty="0">
                        <a:latin typeface="標楷體" pitchFamily="65" charset="-120"/>
                        <a:ea typeface="標楷體" pitchFamily="65" charset="-120"/>
                      </a:endParaRPr>
                    </a:p>
                  </a:txBody>
                  <a:tcPr/>
                </a:tc>
                <a:tc>
                  <a:txBody>
                    <a:bodyPr/>
                    <a:lstStyle/>
                    <a:p>
                      <a:r>
                        <a:rPr lang="zh-TW" altLang="en-US" sz="2000" dirty="0" smtClean="0">
                          <a:latin typeface="標楷體" pitchFamily="65" charset="-120"/>
                          <a:ea typeface="標楷體" pitchFamily="65" charset="-120"/>
                        </a:rPr>
                        <a:t>加速促進實質平等</a:t>
                      </a:r>
                      <a:endParaRPr lang="en-US" altLang="zh-TW" sz="2000" dirty="0" smtClean="0">
                        <a:latin typeface="標楷體" pitchFamily="65" charset="-120"/>
                        <a:ea typeface="標楷體" pitchFamily="65" charset="-120"/>
                      </a:endParaRPr>
                    </a:p>
                    <a:p>
                      <a:r>
                        <a:rPr lang="zh-TW" altLang="en-US" sz="2000" dirty="0" smtClean="0">
                          <a:latin typeface="標楷體" pitchFamily="65" charset="-120"/>
                          <a:ea typeface="標楷體" pitchFamily="65" charset="-120"/>
                        </a:rPr>
                        <a:t>社經文的  結構性變革</a:t>
                      </a:r>
                      <a:endParaRPr lang="zh-TW" altLang="en-US" sz="2000" dirty="0">
                        <a:latin typeface="標楷體" pitchFamily="65" charset="-120"/>
                        <a:ea typeface="標楷體" pitchFamily="65" charset="-120"/>
                      </a:endParaRPr>
                    </a:p>
                  </a:txBody>
                  <a:tcPr/>
                </a:tc>
                <a:tc>
                  <a:txBody>
                    <a:bodyPr/>
                    <a:lstStyle/>
                    <a:p>
                      <a:r>
                        <a:rPr lang="zh-TW" altLang="en-US" sz="2000" dirty="0" smtClean="0">
                          <a:latin typeface="標楷體" pitchFamily="65" charset="-120"/>
                          <a:ea typeface="標楷體" pitchFamily="65" charset="-120"/>
                        </a:rPr>
                        <a:t>針對男女生理差異給予不同待遇</a:t>
                      </a:r>
                      <a:endParaRPr lang="zh-TW" altLang="en-US" sz="2000" dirty="0">
                        <a:latin typeface="標楷體" pitchFamily="65" charset="-120"/>
                        <a:ea typeface="標楷體" pitchFamily="65" charset="-120"/>
                      </a:endParaRPr>
                    </a:p>
                  </a:txBody>
                  <a:tcPr/>
                </a:tc>
                <a:extLst>
                  <a:ext uri="{0D108BD9-81ED-4DB2-BD59-A6C34878D82A}">
                    <a16:rowId xmlns:a16="http://schemas.microsoft.com/office/drawing/2014/main" val="10003"/>
                  </a:ext>
                </a:extLst>
              </a:tr>
            </a:tbl>
          </a:graphicData>
        </a:graphic>
      </p:graphicFrame>
      <p:sp>
        <p:nvSpPr>
          <p:cNvPr id="7" name="文字方塊 6"/>
          <p:cNvSpPr txBox="1"/>
          <p:nvPr/>
        </p:nvSpPr>
        <p:spPr>
          <a:xfrm>
            <a:off x="539552" y="1556792"/>
            <a:ext cx="4801314" cy="461665"/>
          </a:xfrm>
          <a:prstGeom prst="rect">
            <a:avLst/>
          </a:prstGeom>
          <a:noFill/>
        </p:spPr>
        <p:txBody>
          <a:bodyPr wrap="none" rtlCol="0">
            <a:spAutoFit/>
          </a:bodyPr>
          <a:lstStyle/>
          <a:p>
            <a:r>
              <a:rPr lang="zh-TW" altLang="en-US" sz="2400" b="1" dirty="0" smtClean="0">
                <a:latin typeface="標楷體" pitchFamily="65" charset="-120"/>
                <a:ea typeface="標楷體" pitchFamily="65" charset="-120"/>
              </a:rPr>
              <a:t>一、第四條第一項與第二項的差別</a:t>
            </a:r>
            <a:endParaRPr lang="zh-TW" altLang="en-US" sz="2400" b="1" dirty="0">
              <a:latin typeface="標楷體" pitchFamily="65" charset="-120"/>
              <a:ea typeface="標楷體" pitchFamily="65" charset="-120"/>
            </a:endParaRPr>
          </a:p>
        </p:txBody>
      </p:sp>
      <p:sp>
        <p:nvSpPr>
          <p:cNvPr id="8" name="文字方塊 7"/>
          <p:cNvSpPr txBox="1"/>
          <p:nvPr/>
        </p:nvSpPr>
        <p:spPr>
          <a:xfrm>
            <a:off x="467544" y="4725144"/>
            <a:ext cx="8712321" cy="1731243"/>
          </a:xfrm>
          <a:prstGeom prst="rect">
            <a:avLst/>
          </a:prstGeom>
          <a:noFill/>
        </p:spPr>
        <p:txBody>
          <a:bodyPr wrap="none" rtlCol="0">
            <a:spAutoFit/>
          </a:bodyPr>
          <a:lstStyle/>
          <a:p>
            <a:r>
              <a:rPr lang="zh-TW" altLang="en-US" sz="2400" dirty="0" smtClean="0">
                <a:latin typeface="標楷體" pitchFamily="65" charset="-120"/>
                <a:ea typeface="標楷體" pitchFamily="65" charset="-120"/>
              </a:rPr>
              <a:t>二、</a:t>
            </a:r>
            <a:r>
              <a:rPr lang="zh-TW" altLang="en-US" sz="2400" b="1" dirty="0" smtClean="0">
                <a:latin typeface="標楷體" pitchFamily="65" charset="-120"/>
                <a:ea typeface="標楷體" pitchFamily="65" charset="-120"/>
                <a:cs typeface="Times New Roman" pitchFamily="18" charset="0"/>
              </a:rPr>
              <a:t>特別措施：</a:t>
            </a:r>
            <a:endParaRPr lang="en-US" altLang="zh-TW" sz="2400" b="1" dirty="0" smtClean="0">
              <a:latin typeface="標楷體" pitchFamily="65" charset="-120"/>
              <a:ea typeface="標楷體" pitchFamily="65" charset="-120"/>
              <a:cs typeface="Times New Roman" pitchFamily="18" charset="0"/>
            </a:endParaRPr>
          </a:p>
          <a:p>
            <a:pPr marL="360000">
              <a:lnSpc>
                <a:spcPts val="3300"/>
              </a:lnSpc>
            </a:pPr>
            <a:r>
              <a:rPr lang="zh-TW" altLang="en-US" sz="2100" dirty="0" smtClean="0">
                <a:latin typeface="標楷體" pitchFamily="65" charset="-120"/>
                <a:ea typeface="標楷體" pitchFamily="65" charset="-120"/>
                <a:cs typeface="Times New Roman" pitchFamily="18" charset="0"/>
              </a:rPr>
              <a:t>針對男女生理差異而訂之永久性特別措施</a:t>
            </a:r>
            <a:endParaRPr lang="en-US" altLang="zh-TW" sz="2100" dirty="0" smtClean="0">
              <a:latin typeface="標楷體" pitchFamily="65" charset="-120"/>
              <a:ea typeface="標楷體" pitchFamily="65" charset="-120"/>
              <a:cs typeface="Times New Roman" pitchFamily="18" charset="0"/>
            </a:endParaRPr>
          </a:p>
          <a:p>
            <a:pPr marL="360000">
              <a:lnSpc>
                <a:spcPts val="3300"/>
              </a:lnSpc>
            </a:pPr>
            <a:r>
              <a:rPr lang="zh-TW" altLang="en-US" sz="2100" dirty="0" smtClean="0">
                <a:latin typeface="標楷體" pitchFamily="65" charset="-120"/>
                <a:ea typeface="標楷體" pitchFamily="65" charset="-120"/>
                <a:cs typeface="Times New Roman" pitchFamily="18" charset="0"/>
              </a:rPr>
              <a:t>如：公共場所母乳哺育條例、勞動基準法</a:t>
            </a:r>
            <a:r>
              <a:rPr lang="en-US" altLang="zh-TW" sz="2100" dirty="0" smtClean="0">
                <a:latin typeface="標楷體" pitchFamily="65" charset="-120"/>
                <a:ea typeface="標楷體" pitchFamily="65" charset="-120"/>
                <a:cs typeface="Times New Roman" pitchFamily="18" charset="0"/>
              </a:rPr>
              <a:t>(</a:t>
            </a:r>
            <a:r>
              <a:rPr lang="zh-TW" altLang="en-US" sz="2100" dirty="0" smtClean="0">
                <a:latin typeface="標楷體" pitchFamily="65" charset="-120"/>
                <a:ea typeface="標楷體" pitchFamily="65" charset="-120"/>
                <a:cs typeface="Times New Roman" pitchFamily="18" charset="0"/>
              </a:rPr>
              <a:t>有工資產假、子女未滿一歲</a:t>
            </a:r>
            <a:endParaRPr lang="en-US" altLang="zh-TW" sz="2100" dirty="0" smtClean="0">
              <a:latin typeface="標楷體" pitchFamily="65" charset="-120"/>
              <a:ea typeface="標楷體" pitchFamily="65" charset="-120"/>
              <a:cs typeface="Times New Roman" pitchFamily="18" charset="0"/>
            </a:endParaRPr>
          </a:p>
          <a:p>
            <a:pPr marL="360000">
              <a:lnSpc>
                <a:spcPts val="3300"/>
              </a:lnSpc>
            </a:pPr>
            <a:r>
              <a:rPr lang="zh-TW" altLang="en-US" sz="2100" dirty="0" smtClean="0">
                <a:latin typeface="標楷體" pitchFamily="65" charset="-120"/>
                <a:ea typeface="標楷體" pitchFamily="65" charset="-120"/>
                <a:cs typeface="Times New Roman" pitchFamily="18" charset="0"/>
              </a:rPr>
              <a:t>之女工哺乳時間每日</a:t>
            </a:r>
            <a:r>
              <a:rPr lang="en-US" altLang="zh-TW" sz="2100" dirty="0" smtClean="0">
                <a:latin typeface="標楷體" pitchFamily="65" charset="-120"/>
                <a:ea typeface="標楷體" pitchFamily="65" charset="-120"/>
                <a:cs typeface="Times New Roman" pitchFamily="18" charset="0"/>
              </a:rPr>
              <a:t>2</a:t>
            </a:r>
            <a:r>
              <a:rPr lang="zh-TW" altLang="en-US" sz="2100" dirty="0" smtClean="0">
                <a:latin typeface="標楷體" pitchFamily="65" charset="-120"/>
                <a:ea typeface="標楷體" pitchFamily="65" charset="-120"/>
                <a:cs typeface="Times New Roman" pitchFamily="18" charset="0"/>
              </a:rPr>
              <a:t>次各</a:t>
            </a:r>
            <a:r>
              <a:rPr lang="en-US" altLang="zh-TW" sz="2100" dirty="0" smtClean="0">
                <a:latin typeface="標楷體" pitchFamily="65" charset="-120"/>
                <a:ea typeface="標楷體" pitchFamily="65" charset="-120"/>
                <a:cs typeface="Times New Roman" pitchFamily="18" charset="0"/>
              </a:rPr>
              <a:t>30</a:t>
            </a:r>
            <a:r>
              <a:rPr lang="zh-TW" altLang="en-US" sz="2100" dirty="0" smtClean="0">
                <a:latin typeface="標楷體" pitchFamily="65" charset="-120"/>
                <a:ea typeface="標楷體" pitchFamily="65" charset="-120"/>
                <a:cs typeface="Times New Roman" pitchFamily="18" charset="0"/>
              </a:rPr>
              <a:t>分鐘</a:t>
            </a:r>
            <a:r>
              <a:rPr lang="en-US" altLang="zh-TW" sz="2400" dirty="0" smtClean="0">
                <a:latin typeface="標楷體" pitchFamily="65" charset="-120"/>
                <a:ea typeface="標楷體" pitchFamily="65" charset="-120"/>
                <a:cs typeface="Times New Roman" pitchFamily="18" charset="0"/>
              </a:rPr>
              <a:t>)</a:t>
            </a:r>
            <a:endParaRPr lang="zh-TW" altLang="en-US" sz="2400" dirty="0">
              <a:latin typeface="標楷體" pitchFamily="65" charset="-120"/>
              <a:ea typeface="標楷體" pitchFamily="65" charset="-120"/>
            </a:endParaRPr>
          </a:p>
        </p:txBody>
      </p:sp>
      <p:sp>
        <p:nvSpPr>
          <p:cNvPr id="9" name="矩形 8"/>
          <p:cNvSpPr/>
          <p:nvPr/>
        </p:nvSpPr>
        <p:spPr>
          <a:xfrm>
            <a:off x="6240665" y="4293096"/>
            <a:ext cx="2723823" cy="369332"/>
          </a:xfrm>
          <a:prstGeom prst="rect">
            <a:avLst/>
          </a:prstGeom>
        </p:spPr>
        <p:txBody>
          <a:bodyPr wrap="none">
            <a:spAutoFit/>
          </a:bodyPr>
          <a:lstStyle/>
          <a:p>
            <a:r>
              <a:rPr lang="en-US" altLang="zh-TW" dirty="0" smtClean="0">
                <a:latin typeface="標楷體" pitchFamily="65" charset="-120"/>
                <a:ea typeface="標楷體" pitchFamily="65" charset="-120"/>
              </a:rPr>
              <a:t>(</a:t>
            </a:r>
            <a:r>
              <a:rPr lang="zh-TW" altLang="en-US" dirty="0" smtClean="0">
                <a:latin typeface="標楷體" pitchFamily="65" charset="-120"/>
                <a:ea typeface="標楷體" pitchFamily="65" charset="-120"/>
              </a:rPr>
              <a:t>摘錄自官曉薇教授簡報</a:t>
            </a:r>
            <a:r>
              <a:rPr lang="en-US" altLang="zh-TW" dirty="0" smtClean="0">
                <a:latin typeface="標楷體" pitchFamily="65" charset="-120"/>
                <a:ea typeface="標楷體" pitchFamily="65" charset="-120"/>
              </a:rPr>
              <a:t>)</a:t>
            </a:r>
            <a:endParaRPr lang="zh-TW" altLang="en-US" dirty="0"/>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標題 1"/>
          <p:cNvSpPr>
            <a:spLocks noGrp="1"/>
          </p:cNvSpPr>
          <p:nvPr>
            <p:ph type="title"/>
          </p:nvPr>
        </p:nvSpPr>
        <p:spPr>
          <a:xfrm>
            <a:off x="457200" y="274638"/>
            <a:ext cx="8229600" cy="1143000"/>
          </a:xfrm>
        </p:spPr>
        <p:txBody>
          <a:bodyPr>
            <a:normAutofit/>
          </a:bodyPr>
          <a:lstStyle/>
          <a:p>
            <a:pPr eaLnBrk="1" hangingPunct="1"/>
            <a:r>
              <a:rPr lang="zh-TW" altLang="en-US" sz="4000" b="1" dirty="0" smtClean="0">
                <a:solidFill>
                  <a:srgbClr val="7030A0"/>
                </a:solidFill>
                <a:latin typeface="Times New Roman" pitchFamily="18" charset="0"/>
                <a:ea typeface="標楷體" pitchFamily="65" charset="-120"/>
                <a:cs typeface="Times New Roman" pitchFamily="18" charset="0"/>
              </a:rPr>
              <a:t>第五條　社會文化行為模式</a:t>
            </a:r>
            <a:endParaRPr lang="zh-TW" altLang="en-US" sz="4000" dirty="0" smtClean="0">
              <a:solidFill>
                <a:srgbClr val="7030A0"/>
              </a:solidFill>
              <a:cs typeface="Times New Roman" pitchFamily="18" charset="0"/>
            </a:endParaRPr>
          </a:p>
        </p:txBody>
      </p:sp>
      <p:sp>
        <p:nvSpPr>
          <p:cNvPr id="40963" name="內容版面配置區 2"/>
          <p:cNvSpPr>
            <a:spLocks noGrp="1"/>
          </p:cNvSpPr>
          <p:nvPr>
            <p:ph idx="1"/>
          </p:nvPr>
        </p:nvSpPr>
        <p:spPr>
          <a:xfrm>
            <a:off x="179512" y="1600200"/>
            <a:ext cx="8784976" cy="4800600"/>
          </a:xfrm>
        </p:spPr>
        <p:txBody>
          <a:bodyPr/>
          <a:lstStyle/>
          <a:p>
            <a:pPr eaLnBrk="1" hangingPunct="1"/>
            <a:r>
              <a:rPr lang="zh-TW" altLang="en-US" sz="2400" b="1" dirty="0" smtClean="0">
                <a:latin typeface="Times New Roman" pitchFamily="18" charset="0"/>
                <a:ea typeface="標楷體" pitchFamily="65" charset="-120"/>
                <a:cs typeface="Times New Roman" pitchFamily="18" charset="0"/>
              </a:rPr>
              <a:t>第五條</a:t>
            </a:r>
          </a:p>
          <a:p>
            <a:pPr algn="just" eaLnBrk="1" hangingPunct="1">
              <a:lnSpc>
                <a:spcPts val="3200"/>
              </a:lnSpc>
              <a:buFont typeface="Wingdings 2" pitchFamily="18" charset="2"/>
              <a:buNone/>
            </a:pPr>
            <a:r>
              <a:rPr lang="zh-TW" altLang="en-US" sz="2400" b="1" dirty="0" smtClean="0">
                <a:latin typeface="Times New Roman" pitchFamily="18" charset="0"/>
                <a:ea typeface="標楷體" pitchFamily="65" charset="-120"/>
                <a:cs typeface="Times New Roman" pitchFamily="18" charset="0"/>
              </a:rPr>
              <a:t>締約各國應採取一切適當措施：</a:t>
            </a:r>
          </a:p>
          <a:p>
            <a:pPr algn="just" eaLnBrk="1" hangingPunct="1">
              <a:lnSpc>
                <a:spcPts val="3200"/>
              </a:lnSpc>
              <a:buFont typeface="Wingdings 2" pitchFamily="18" charset="2"/>
              <a:buNone/>
            </a:pPr>
            <a:r>
              <a:rPr lang="en-US" altLang="zh-TW" sz="2400" b="1" dirty="0" smtClean="0">
                <a:latin typeface="Times New Roman" pitchFamily="18" charset="0"/>
                <a:ea typeface="標楷體" pitchFamily="65" charset="-120"/>
                <a:cs typeface="Times New Roman" pitchFamily="18" charset="0"/>
              </a:rPr>
              <a:t>(a)</a:t>
            </a:r>
            <a:r>
              <a:rPr lang="zh-TW" altLang="en-US" sz="2400" b="1" dirty="0" smtClean="0">
                <a:latin typeface="Times New Roman" pitchFamily="18" charset="0"/>
                <a:ea typeface="標楷體" pitchFamily="65" charset="-120"/>
                <a:cs typeface="Times New Roman" pitchFamily="18" charset="0"/>
              </a:rPr>
              <a:t>改變男女的社會和文化行為模式，以消除基於性別而分尊卑觀念或基於男女任務定型所產生的偏見、習俗和一切其他做法；</a:t>
            </a:r>
          </a:p>
          <a:p>
            <a:pPr algn="just" eaLnBrk="1" hangingPunct="1">
              <a:lnSpc>
                <a:spcPts val="3200"/>
              </a:lnSpc>
              <a:buFont typeface="Wingdings 2" pitchFamily="18" charset="2"/>
              <a:buNone/>
            </a:pPr>
            <a:r>
              <a:rPr lang="en-US" altLang="zh-TW" sz="2400" b="1" dirty="0" smtClean="0">
                <a:latin typeface="Times New Roman" pitchFamily="18" charset="0"/>
                <a:ea typeface="標楷體" pitchFamily="65" charset="-120"/>
                <a:cs typeface="Times New Roman" pitchFamily="18" charset="0"/>
              </a:rPr>
              <a:t>(b)</a:t>
            </a:r>
            <a:r>
              <a:rPr lang="zh-TW" altLang="en-US" sz="2400" b="1" dirty="0" smtClean="0">
                <a:latin typeface="Times New Roman" pitchFamily="18" charset="0"/>
                <a:ea typeface="標楷體" pitchFamily="65" charset="-120"/>
                <a:cs typeface="Times New Roman" pitchFamily="18" charset="0"/>
              </a:rPr>
              <a:t>保證家庭教育應包括正確了解母性的社會功能和確認教養子女是父母的共同責任，當然在任何情況下都應首先考慮子女的利益。</a:t>
            </a:r>
            <a:endParaRPr lang="en-US" altLang="zh-TW" sz="2400" b="1" dirty="0" smtClean="0">
              <a:latin typeface="Times New Roman" pitchFamily="18" charset="0"/>
              <a:ea typeface="標楷體" pitchFamily="65" charset="-120"/>
              <a:cs typeface="Times New Roman" pitchFamily="18" charset="0"/>
            </a:endParaRPr>
          </a:p>
          <a:p>
            <a:pPr algn="just" eaLnBrk="1" hangingPunct="1">
              <a:lnSpc>
                <a:spcPts val="3500"/>
              </a:lnSpc>
              <a:buSzPct val="60000"/>
              <a:buFont typeface="Wingdings" pitchFamily="2" charset="2"/>
              <a:buChar char="l"/>
            </a:pPr>
            <a:r>
              <a:rPr lang="zh-TW" altLang="en-US" sz="2100" b="1" dirty="0" smtClean="0">
                <a:solidFill>
                  <a:srgbClr val="660066"/>
                </a:solidFill>
                <a:latin typeface="+mn-ea"/>
                <a:cs typeface="Times New Roman" pitchFamily="18" charset="0"/>
              </a:rPr>
              <a:t>相關一般性建議：第</a:t>
            </a:r>
            <a:r>
              <a:rPr lang="en-US" altLang="zh-TW" sz="2100" b="1" dirty="0" smtClean="0">
                <a:solidFill>
                  <a:srgbClr val="660066"/>
                </a:solidFill>
                <a:latin typeface="+mn-ea"/>
                <a:cs typeface="Times New Roman" pitchFamily="18" charset="0"/>
              </a:rPr>
              <a:t>14</a:t>
            </a:r>
            <a:r>
              <a:rPr lang="zh-TW" altLang="en-US" sz="2100" b="1" dirty="0" smtClean="0">
                <a:solidFill>
                  <a:srgbClr val="660066"/>
                </a:solidFill>
                <a:latin typeface="+mn-ea"/>
                <a:cs typeface="Times New Roman" pitchFamily="18" charset="0"/>
              </a:rPr>
              <a:t>號</a:t>
            </a:r>
            <a:r>
              <a:rPr lang="en-US" altLang="zh-TW" sz="2100" b="1" dirty="0" smtClean="0">
                <a:solidFill>
                  <a:srgbClr val="660066"/>
                </a:solidFill>
                <a:latin typeface="+mn-ea"/>
                <a:cs typeface="Times New Roman" pitchFamily="18" charset="0"/>
              </a:rPr>
              <a:t>(</a:t>
            </a:r>
            <a:r>
              <a:rPr lang="zh-TW" altLang="en-US" sz="2100" b="1" dirty="0" smtClean="0">
                <a:solidFill>
                  <a:srgbClr val="660066"/>
                </a:solidFill>
                <a:latin typeface="+mn-ea"/>
                <a:cs typeface="Times New Roman" pitchFamily="18" charset="0"/>
              </a:rPr>
              <a:t>女性割禮</a:t>
            </a:r>
            <a:r>
              <a:rPr lang="en-US" altLang="zh-TW" sz="2100" b="1" dirty="0" smtClean="0">
                <a:solidFill>
                  <a:srgbClr val="660066"/>
                </a:solidFill>
                <a:latin typeface="+mn-ea"/>
                <a:cs typeface="Times New Roman" pitchFamily="18" charset="0"/>
              </a:rPr>
              <a:t>)</a:t>
            </a:r>
            <a:r>
              <a:rPr lang="zh-TW" altLang="en-US" sz="2100" b="1" dirty="0" smtClean="0">
                <a:solidFill>
                  <a:srgbClr val="660066"/>
                </a:solidFill>
                <a:latin typeface="+mn-ea"/>
                <a:cs typeface="Times New Roman" pitchFamily="18" charset="0"/>
              </a:rPr>
              <a:t>、第</a:t>
            </a:r>
            <a:r>
              <a:rPr lang="en-US" altLang="zh-TW" sz="2100" b="1" dirty="0" smtClean="0">
                <a:solidFill>
                  <a:srgbClr val="660066"/>
                </a:solidFill>
                <a:latin typeface="+mn-ea"/>
                <a:cs typeface="Times New Roman" pitchFamily="18" charset="0"/>
              </a:rPr>
              <a:t>19</a:t>
            </a:r>
            <a:r>
              <a:rPr lang="zh-TW" altLang="en-US" sz="2100" b="1" dirty="0" smtClean="0">
                <a:solidFill>
                  <a:srgbClr val="660066"/>
                </a:solidFill>
                <a:latin typeface="+mn-ea"/>
                <a:cs typeface="Times New Roman" pitchFamily="18" charset="0"/>
              </a:rPr>
              <a:t>號</a:t>
            </a:r>
            <a:r>
              <a:rPr lang="en-US" altLang="zh-TW" sz="2100" b="1" dirty="0" smtClean="0">
                <a:solidFill>
                  <a:srgbClr val="660066"/>
                </a:solidFill>
                <a:latin typeface="+mn-ea"/>
                <a:cs typeface="Times New Roman" pitchFamily="18" charset="0"/>
              </a:rPr>
              <a:t>(</a:t>
            </a:r>
            <a:r>
              <a:rPr lang="zh-TW" altLang="en-US" sz="2100" b="1" dirty="0" smtClean="0">
                <a:solidFill>
                  <a:srgbClr val="660066"/>
                </a:solidFill>
                <a:latin typeface="+mn-ea"/>
                <a:cs typeface="Times New Roman" pitchFamily="18" charset="0"/>
              </a:rPr>
              <a:t>對婦女暴力行為</a:t>
            </a:r>
            <a:r>
              <a:rPr lang="en-US" altLang="zh-TW" sz="2100" b="1" dirty="0" smtClean="0">
                <a:solidFill>
                  <a:srgbClr val="660066"/>
                </a:solidFill>
                <a:latin typeface="+mn-ea"/>
                <a:cs typeface="Times New Roman" pitchFamily="18" charset="0"/>
              </a:rPr>
              <a:t>) </a:t>
            </a:r>
            <a:r>
              <a:rPr lang="zh-TW" altLang="en-US" sz="2100" b="1" dirty="0" smtClean="0">
                <a:solidFill>
                  <a:srgbClr val="660066"/>
                </a:solidFill>
                <a:latin typeface="+mn-ea"/>
                <a:cs typeface="Times New Roman" pitchFamily="18" charset="0"/>
              </a:rPr>
              <a:t>、第</a:t>
            </a:r>
            <a:r>
              <a:rPr lang="en-US" altLang="zh-TW" sz="2100" b="1" dirty="0" smtClean="0">
                <a:solidFill>
                  <a:srgbClr val="660066"/>
                </a:solidFill>
                <a:latin typeface="+mn-ea"/>
                <a:cs typeface="Times New Roman" pitchFamily="18" charset="0"/>
              </a:rPr>
              <a:t>21</a:t>
            </a:r>
            <a:r>
              <a:rPr lang="zh-TW" altLang="en-US" sz="2100" b="1" dirty="0" smtClean="0">
                <a:solidFill>
                  <a:srgbClr val="660066"/>
                </a:solidFill>
                <a:latin typeface="+mn-ea"/>
                <a:cs typeface="Times New Roman" pitchFamily="18" charset="0"/>
              </a:rPr>
              <a:t>號 </a:t>
            </a:r>
            <a:r>
              <a:rPr lang="en-US" altLang="zh-TW" sz="2100" b="1" dirty="0" smtClean="0">
                <a:solidFill>
                  <a:srgbClr val="660066"/>
                </a:solidFill>
                <a:latin typeface="+mn-ea"/>
                <a:cs typeface="Times New Roman" pitchFamily="18" charset="0"/>
              </a:rPr>
              <a:t>(</a:t>
            </a:r>
            <a:r>
              <a:rPr lang="zh-TW" altLang="en-US" sz="2100" b="1" dirty="0" smtClean="0">
                <a:solidFill>
                  <a:srgbClr val="660066"/>
                </a:solidFill>
                <a:latin typeface="+mn-ea"/>
                <a:cs typeface="Times New Roman" pitchFamily="18" charset="0"/>
              </a:rPr>
              <a:t>婚姻和家庭關係中的平等</a:t>
            </a:r>
            <a:r>
              <a:rPr lang="en-US" altLang="zh-TW" sz="2100" b="1" dirty="0" smtClean="0">
                <a:solidFill>
                  <a:srgbClr val="660066"/>
                </a:solidFill>
                <a:latin typeface="+mn-ea"/>
                <a:cs typeface="Times New Roman" pitchFamily="18" charset="0"/>
              </a:rPr>
              <a:t>) </a:t>
            </a:r>
            <a:r>
              <a:rPr lang="zh-TW" altLang="en-US" sz="2100" b="1" dirty="0" smtClean="0">
                <a:solidFill>
                  <a:srgbClr val="660066"/>
                </a:solidFill>
                <a:latin typeface="+mn-ea"/>
                <a:cs typeface="Times New Roman" pitchFamily="18" charset="0"/>
              </a:rPr>
              <a:t>、第</a:t>
            </a:r>
            <a:r>
              <a:rPr lang="en-US" altLang="zh-TW" sz="2100" b="1" dirty="0" smtClean="0">
                <a:solidFill>
                  <a:srgbClr val="660066"/>
                </a:solidFill>
                <a:latin typeface="+mn-ea"/>
                <a:cs typeface="Times New Roman" pitchFamily="18" charset="0"/>
              </a:rPr>
              <a:t>24</a:t>
            </a:r>
            <a:r>
              <a:rPr lang="zh-TW" altLang="en-US" sz="2100" b="1" dirty="0" smtClean="0">
                <a:solidFill>
                  <a:srgbClr val="660066"/>
                </a:solidFill>
                <a:latin typeface="+mn-ea"/>
                <a:cs typeface="Times New Roman" pitchFamily="18" charset="0"/>
              </a:rPr>
              <a:t>號</a:t>
            </a:r>
            <a:r>
              <a:rPr lang="en-US" altLang="zh-TW" sz="2100" b="1" dirty="0" smtClean="0">
                <a:solidFill>
                  <a:srgbClr val="660066"/>
                </a:solidFill>
                <a:latin typeface="+mn-ea"/>
                <a:cs typeface="Times New Roman" pitchFamily="18" charset="0"/>
              </a:rPr>
              <a:t>(</a:t>
            </a:r>
            <a:r>
              <a:rPr lang="zh-TW" altLang="en-US" sz="2100" b="1" dirty="0" smtClean="0">
                <a:solidFill>
                  <a:srgbClr val="660066"/>
                </a:solidFill>
                <a:latin typeface="+mn-ea"/>
                <a:cs typeface="Times New Roman" pitchFamily="18" charset="0"/>
              </a:rPr>
              <a:t>婦女和保健</a:t>
            </a:r>
            <a:r>
              <a:rPr lang="en-US" altLang="zh-TW" sz="2100" b="1" dirty="0" smtClean="0">
                <a:solidFill>
                  <a:srgbClr val="660066"/>
                </a:solidFill>
                <a:latin typeface="+mn-ea"/>
                <a:cs typeface="Times New Roman" pitchFamily="18" charset="0"/>
              </a:rPr>
              <a:t>)</a:t>
            </a:r>
            <a:r>
              <a:rPr lang="zh-TW" altLang="en-US" sz="2100" b="1" dirty="0" smtClean="0">
                <a:solidFill>
                  <a:srgbClr val="660066"/>
                </a:solidFill>
                <a:latin typeface="+mn-ea"/>
                <a:cs typeface="Times New Roman" pitchFamily="18" charset="0"/>
              </a:rPr>
              <a:t>、第</a:t>
            </a:r>
            <a:r>
              <a:rPr lang="en-US" altLang="zh-TW" sz="2100" b="1" dirty="0" smtClean="0">
                <a:solidFill>
                  <a:srgbClr val="660066"/>
                </a:solidFill>
                <a:latin typeface="+mn-ea"/>
                <a:cs typeface="Times New Roman" pitchFamily="18" charset="0"/>
              </a:rPr>
              <a:t>28</a:t>
            </a:r>
            <a:r>
              <a:rPr lang="zh-TW" altLang="en-US" sz="2100" b="1" dirty="0" smtClean="0">
                <a:solidFill>
                  <a:srgbClr val="660066"/>
                </a:solidFill>
                <a:latin typeface="+mn-ea"/>
                <a:cs typeface="Times New Roman" pitchFamily="18" charset="0"/>
              </a:rPr>
              <a:t>號</a:t>
            </a:r>
            <a:r>
              <a:rPr lang="en-US" altLang="zh-TW" sz="2100" b="1" dirty="0" smtClean="0">
                <a:solidFill>
                  <a:srgbClr val="660066"/>
                </a:solidFill>
                <a:latin typeface="+mn-ea"/>
                <a:cs typeface="Times New Roman" pitchFamily="18" charset="0"/>
              </a:rPr>
              <a:t>(</a:t>
            </a:r>
            <a:r>
              <a:rPr lang="zh-TW" altLang="en-US" sz="2100" b="1" dirty="0" smtClean="0">
                <a:solidFill>
                  <a:srgbClr val="660066"/>
                </a:solidFill>
                <a:latin typeface="+mn-ea"/>
                <a:cs typeface="Times New Roman" pitchFamily="18" charset="0"/>
              </a:rPr>
              <a:t>締約國核心義務</a:t>
            </a:r>
            <a:r>
              <a:rPr lang="en-US" altLang="zh-TW" sz="2100" b="1" dirty="0" smtClean="0">
                <a:solidFill>
                  <a:srgbClr val="660066"/>
                </a:solidFill>
                <a:latin typeface="+mn-ea"/>
                <a:cs typeface="Times New Roman" pitchFamily="18" charset="0"/>
              </a:rPr>
              <a:t>)</a:t>
            </a:r>
            <a:endParaRPr lang="zh-TW" altLang="en-US" sz="2100" b="1" dirty="0" smtClean="0">
              <a:solidFill>
                <a:srgbClr val="660066"/>
              </a:solidFill>
              <a:latin typeface="+mn-ea"/>
              <a:cs typeface="Times New Roman" pitchFamily="18" charset="0"/>
            </a:endParaRPr>
          </a:p>
          <a:p>
            <a:pPr algn="just" eaLnBrk="1" hangingPunct="1">
              <a:lnSpc>
                <a:spcPts val="3500"/>
              </a:lnSpc>
              <a:buFont typeface="Wingdings 2" pitchFamily="18" charset="2"/>
              <a:buNone/>
            </a:pPr>
            <a:endParaRPr lang="zh-TW" altLang="en-US" sz="2000" b="1" dirty="0" smtClean="0">
              <a:latin typeface="Times New Roman" pitchFamily="18" charset="0"/>
              <a:ea typeface="標楷體" pitchFamily="65" charset="-120"/>
              <a:cs typeface="Times New Roman" pitchFamily="18" charset="0"/>
            </a:endParaRPr>
          </a:p>
          <a:p>
            <a:pPr algn="just" eaLnBrk="1" hangingPunct="1">
              <a:lnSpc>
                <a:spcPts val="3500"/>
              </a:lnSpc>
              <a:buFont typeface="Wingdings 2" pitchFamily="18" charset="2"/>
              <a:buNone/>
            </a:pPr>
            <a:endParaRPr lang="zh-TW" altLang="en-US" sz="2000" b="1" dirty="0" smtClean="0">
              <a:latin typeface="Times New Roman" pitchFamily="18" charset="0"/>
              <a:ea typeface="標楷體" pitchFamily="65" charset="-120"/>
              <a:cs typeface="Times New Roman" pitchFamily="18" charset="0"/>
            </a:endParaRPr>
          </a:p>
          <a:p>
            <a:pPr algn="just" eaLnBrk="1" hangingPunct="1">
              <a:lnSpc>
                <a:spcPts val="3500"/>
              </a:lnSpc>
              <a:buFont typeface="Wingdings 2" pitchFamily="18" charset="2"/>
              <a:buNone/>
            </a:pPr>
            <a:endParaRPr lang="zh-TW" altLang="en-US" b="1" dirty="0" smtClean="0">
              <a:latin typeface="Times New Roman" pitchFamily="18" charset="0"/>
              <a:ea typeface="標楷體" pitchFamily="65" charset="-120"/>
              <a:cs typeface="Times New Roman" pitchFamily="18" charset="0"/>
            </a:endParaRPr>
          </a:p>
          <a:p>
            <a:pPr algn="just" eaLnBrk="1" hangingPunct="1">
              <a:lnSpc>
                <a:spcPts val="3500"/>
              </a:lnSpc>
              <a:buFont typeface="Wingdings 2" pitchFamily="18" charset="2"/>
              <a:buNone/>
            </a:pPr>
            <a:endParaRPr lang="zh-TW" altLang="en-US" sz="2000" b="1" dirty="0" smtClean="0">
              <a:latin typeface="Times New Roman" pitchFamily="18" charset="0"/>
              <a:ea typeface="標楷體" pitchFamily="65" charset="-120"/>
              <a:cs typeface="Times New Roman" pitchFamily="18" charset="0"/>
            </a:endParaRPr>
          </a:p>
          <a:p>
            <a:pPr eaLnBrk="1" hangingPunct="1"/>
            <a:endParaRPr lang="zh-TW" altLang="en-US" dirty="0" smtClean="0">
              <a:cs typeface="Times New Roman" pitchFamily="18" charset="0"/>
            </a:endParaRPr>
          </a:p>
          <a:p>
            <a:pPr eaLnBrk="1" hangingPunct="1"/>
            <a:endParaRPr lang="zh-TW" altLang="en-US" dirty="0" smtClean="0">
              <a:cs typeface="Times New Roman" pitchFamily="18" charset="0"/>
            </a:endParaRPr>
          </a:p>
        </p:txBody>
      </p:sp>
      <p:sp>
        <p:nvSpPr>
          <p:cNvPr id="40964" name="投影片編號版面配置區 3"/>
          <p:cNvSpPr>
            <a:spLocks noGrp="1"/>
          </p:cNvSpPr>
          <p:nvPr>
            <p:ph type="sldNum" sz="quarter" idx="11"/>
          </p:nvPr>
        </p:nvSpPr>
        <p:spPr bwMode="auto">
          <a:xfrm>
            <a:off x="6553200" y="6356350"/>
            <a:ext cx="2133600" cy="365125"/>
          </a:xfrm>
          <a:noFill/>
          <a:ln>
            <a:miter lim="800000"/>
            <a:headEnd/>
            <a:tailEnd/>
          </a:ln>
        </p:spPr>
        <p:txBody>
          <a:bodyPr/>
          <a:lstStyle/>
          <a:p>
            <a:fld id="{F299664B-B3F0-49DD-A7EB-9C40A7A37695}" type="slidenum">
              <a:rPr lang="en-US" altLang="zh-TW" smtClean="0">
                <a:latin typeface="Arial" pitchFamily="34" charset="0"/>
                <a:ea typeface="新細明體" pitchFamily="18" charset="-120"/>
              </a:rPr>
              <a:pPr/>
              <a:t>24</a:t>
            </a:fld>
            <a:endParaRPr lang="en-US" altLang="zh-TW" smtClean="0">
              <a:latin typeface="Arial" pitchFamily="34" charset="0"/>
              <a:ea typeface="新細明體" pitchFamily="18" charset="-120"/>
            </a:endParaRP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標題 4"/>
          <p:cNvSpPr>
            <a:spLocks noGrp="1"/>
          </p:cNvSpPr>
          <p:nvPr>
            <p:ph type="title"/>
          </p:nvPr>
        </p:nvSpPr>
        <p:spPr/>
        <p:txBody>
          <a:bodyPr>
            <a:normAutofit/>
          </a:bodyPr>
          <a:lstStyle/>
          <a:p>
            <a:r>
              <a:rPr lang="zh-TW" altLang="en-US" sz="4000" b="1" dirty="0" smtClean="0">
                <a:solidFill>
                  <a:srgbClr val="7030A0"/>
                </a:solidFill>
                <a:latin typeface="Times New Roman" pitchFamily="18" charset="0"/>
                <a:ea typeface="標楷體" pitchFamily="65" charset="-120"/>
                <a:cs typeface="Times New Roman" pitchFamily="18" charset="0"/>
              </a:rPr>
              <a:t>第五條　社會文化行為模式</a:t>
            </a:r>
            <a:endParaRPr lang="zh-TW" altLang="en-US" sz="4000" dirty="0"/>
          </a:p>
        </p:txBody>
      </p:sp>
      <p:sp>
        <p:nvSpPr>
          <p:cNvPr id="4" name="投影片編號版面配置區 3"/>
          <p:cNvSpPr>
            <a:spLocks noGrp="1"/>
          </p:cNvSpPr>
          <p:nvPr>
            <p:ph type="sldNum" sz="quarter" idx="12"/>
          </p:nvPr>
        </p:nvSpPr>
        <p:spPr/>
        <p:txBody>
          <a:bodyPr/>
          <a:lstStyle/>
          <a:p>
            <a:pPr>
              <a:defRPr/>
            </a:pPr>
            <a:fld id="{9C7F11CB-ED81-42A4-8BF2-616107BA61D3}" type="slidenum">
              <a:rPr lang="en-US" altLang="zh-TW" smtClean="0"/>
              <a:pPr>
                <a:defRPr/>
              </a:pPr>
              <a:t>25</a:t>
            </a:fld>
            <a:endParaRPr lang="en-US" altLang="zh-TW"/>
          </a:p>
        </p:txBody>
      </p:sp>
      <p:sp>
        <p:nvSpPr>
          <p:cNvPr id="10" name="矩形 9"/>
          <p:cNvSpPr/>
          <p:nvPr/>
        </p:nvSpPr>
        <p:spPr>
          <a:xfrm>
            <a:off x="179512" y="1268761"/>
            <a:ext cx="8712968" cy="5447645"/>
          </a:xfrm>
          <a:prstGeom prst="rect">
            <a:avLst/>
          </a:prstGeom>
        </p:spPr>
        <p:txBody>
          <a:bodyPr wrap="square">
            <a:spAutoFit/>
          </a:bodyPr>
          <a:lstStyle/>
          <a:p>
            <a:pPr>
              <a:lnSpc>
                <a:spcPts val="3100"/>
              </a:lnSpc>
              <a:buNone/>
            </a:pPr>
            <a:r>
              <a:rPr lang="zh-TW" altLang="en-US" sz="2300" b="1" dirty="0" smtClean="0">
                <a:latin typeface="標楷體" pitchFamily="65" charset="-120"/>
                <a:ea typeface="標楷體" pitchFamily="65" charset="-120"/>
              </a:rPr>
              <a:t>我國相關法規及例示</a:t>
            </a:r>
            <a:endParaRPr lang="en-US" altLang="zh-TW" sz="2300" b="1" dirty="0" smtClean="0">
              <a:latin typeface="標楷體" pitchFamily="65" charset="-120"/>
              <a:ea typeface="標楷體" pitchFamily="65" charset="-120"/>
            </a:endParaRPr>
          </a:p>
          <a:p>
            <a:pPr marL="265113" indent="-157163" algn="just">
              <a:lnSpc>
                <a:spcPts val="3100"/>
              </a:lnSpc>
              <a:spcBef>
                <a:spcPts val="600"/>
              </a:spcBef>
              <a:buBlip>
                <a:blip r:embed="rId2"/>
              </a:buBlip>
            </a:pPr>
            <a:r>
              <a:rPr lang="en-US" altLang="zh-TW" sz="2300" b="1" dirty="0" smtClean="0">
                <a:latin typeface="標楷體" pitchFamily="65" charset="-120"/>
                <a:ea typeface="標楷體" pitchFamily="65" charset="-120"/>
              </a:rPr>
              <a:t>2007</a:t>
            </a:r>
            <a:r>
              <a:rPr lang="zh-TW" altLang="en-US" sz="2300" b="1" dirty="0" smtClean="0">
                <a:latin typeface="標楷體" pitchFamily="65" charset="-120"/>
                <a:ea typeface="標楷體" pitchFamily="65" charset="-120"/>
              </a:rPr>
              <a:t>年民法修正子女之從性以夫妻間之約定為原則，打破過去從父性之原則。</a:t>
            </a:r>
            <a:endParaRPr lang="en-US" altLang="zh-TW" sz="2300" b="1" dirty="0" smtClean="0">
              <a:latin typeface="標楷體" pitchFamily="65" charset="-120"/>
              <a:ea typeface="標楷體" pitchFamily="65" charset="-120"/>
            </a:endParaRPr>
          </a:p>
          <a:p>
            <a:pPr marL="265113" indent="-157163" algn="just">
              <a:lnSpc>
                <a:spcPts val="3100"/>
              </a:lnSpc>
              <a:spcBef>
                <a:spcPts val="600"/>
              </a:spcBef>
              <a:buBlip>
                <a:blip r:embed="rId2"/>
              </a:buBlip>
            </a:pPr>
            <a:r>
              <a:rPr lang="en-US" altLang="zh-TW" sz="2300" b="1" dirty="0" smtClean="0">
                <a:latin typeface="標楷體" pitchFamily="65" charset="-120"/>
                <a:ea typeface="標楷體" pitchFamily="65" charset="-120"/>
              </a:rPr>
              <a:t>2007</a:t>
            </a:r>
            <a:r>
              <a:rPr lang="zh-TW" altLang="en-US" sz="2300" b="1" dirty="0" smtClean="0">
                <a:latin typeface="標楷體" pitchFamily="65" charset="-120"/>
                <a:ea typeface="標楷體" pitchFamily="65" charset="-120"/>
              </a:rPr>
              <a:t>年東華大學副教授蕭昭君，創紀錄擔任蕭家祖祭百年首位女主祭，並打造「女光永續」匾額，將母親、自己的名字送入祠堂。</a:t>
            </a:r>
            <a:r>
              <a:rPr lang="en-US" altLang="zh-TW" sz="2300" b="1" dirty="0" smtClean="0">
                <a:latin typeface="標楷體" pitchFamily="65" charset="-120"/>
                <a:ea typeface="標楷體" pitchFamily="65" charset="-120"/>
              </a:rPr>
              <a:t>【2008/11/30 </a:t>
            </a:r>
            <a:r>
              <a:rPr lang="zh-TW" altLang="en-US" sz="2300" b="1" dirty="0" smtClean="0">
                <a:latin typeface="標楷體" pitchFamily="65" charset="-120"/>
                <a:ea typeface="標楷體" pitchFamily="65" charset="-120"/>
              </a:rPr>
              <a:t>聯合報</a:t>
            </a:r>
            <a:r>
              <a:rPr lang="en-US" altLang="zh-TW" sz="2300" b="1" dirty="0" smtClean="0">
                <a:latin typeface="標楷體" pitchFamily="65" charset="-120"/>
                <a:ea typeface="標楷體" pitchFamily="65" charset="-120"/>
              </a:rPr>
              <a:t>】</a:t>
            </a:r>
          </a:p>
          <a:p>
            <a:pPr marL="361950" indent="-254000" algn="just">
              <a:lnSpc>
                <a:spcPts val="3100"/>
              </a:lnSpc>
              <a:spcBef>
                <a:spcPts val="600"/>
              </a:spcBef>
              <a:buBlip>
                <a:blip r:embed="rId2"/>
              </a:buBlip>
            </a:pPr>
            <a:r>
              <a:rPr lang="en-US" altLang="zh-TW" sz="2300" b="1" dirty="0" smtClean="0">
                <a:latin typeface="標楷體" pitchFamily="65" charset="-120"/>
                <a:ea typeface="標楷體" pitchFamily="65" charset="-120"/>
              </a:rPr>
              <a:t>2012</a:t>
            </a:r>
            <a:r>
              <a:rPr lang="zh-TW" altLang="en-US" sz="2300" b="1" dirty="0" smtClean="0">
                <a:latin typeface="標楷體" pitchFamily="65" charset="-120"/>
                <a:ea typeface="標楷體" pitchFamily="65" charset="-120"/>
              </a:rPr>
              <a:t>年內政部編印「平等自主 慎終追遠</a:t>
            </a:r>
            <a:r>
              <a:rPr lang="en-US" altLang="zh-TW" sz="2300" b="1" dirty="0" smtClean="0">
                <a:latin typeface="標楷體" pitchFamily="65" charset="-120"/>
                <a:ea typeface="標楷體" pitchFamily="65" charset="-120"/>
              </a:rPr>
              <a:t>--</a:t>
            </a:r>
            <a:r>
              <a:rPr lang="zh-TW" altLang="en-US" sz="2300" b="1" dirty="0" smtClean="0">
                <a:latin typeface="標楷體" pitchFamily="65" charset="-120"/>
                <a:ea typeface="標楷體" pitchFamily="65" charset="-120"/>
              </a:rPr>
              <a:t>現代國民喪禮」手冊、</a:t>
            </a:r>
            <a:r>
              <a:rPr lang="en-US" altLang="zh-TW" sz="2300" b="1" dirty="0" smtClean="0">
                <a:latin typeface="標楷體" pitchFamily="65" charset="-120"/>
                <a:ea typeface="標楷體" pitchFamily="65" charset="-120"/>
              </a:rPr>
              <a:t>2014</a:t>
            </a:r>
            <a:r>
              <a:rPr lang="zh-TW" altLang="en-US" sz="2300" b="1" dirty="0" smtClean="0">
                <a:latin typeface="標楷體" pitchFamily="65" charset="-120"/>
                <a:ea typeface="標楷體" pitchFamily="65" charset="-120"/>
              </a:rPr>
              <a:t>年出版「平等結合 互助包容</a:t>
            </a:r>
            <a:r>
              <a:rPr lang="en-US" altLang="zh-TW" sz="2300" b="1" dirty="0" smtClean="0">
                <a:latin typeface="標楷體" pitchFamily="65" charset="-120"/>
                <a:ea typeface="標楷體" pitchFamily="65" charset="-120"/>
              </a:rPr>
              <a:t>-</a:t>
            </a:r>
            <a:r>
              <a:rPr lang="zh-TW" altLang="en-US" sz="2300" b="1" dirty="0" smtClean="0">
                <a:latin typeface="標楷體" pitchFamily="65" charset="-120"/>
                <a:ea typeface="標楷體" pitchFamily="65" charset="-120"/>
              </a:rPr>
              <a:t>現代國民婚禮」、</a:t>
            </a:r>
            <a:r>
              <a:rPr lang="en-US" altLang="zh-TW" sz="2300" b="1" dirty="0" smtClean="0">
                <a:latin typeface="標楷體" pitchFamily="65" charset="-120"/>
                <a:ea typeface="標楷體" pitchFamily="65" charset="-120"/>
              </a:rPr>
              <a:t>2015</a:t>
            </a:r>
            <a:r>
              <a:rPr lang="zh-TW" altLang="en-US" sz="2300" b="1" dirty="0" smtClean="0">
                <a:latin typeface="標楷體" pitchFamily="65" charset="-120"/>
                <a:ea typeface="標楷體" pitchFamily="65" charset="-120"/>
              </a:rPr>
              <a:t>年編製「現代國民生育禮」 。</a:t>
            </a:r>
            <a:endParaRPr lang="en-US" altLang="zh-TW" sz="2300" b="1" dirty="0" smtClean="0">
              <a:latin typeface="標楷體" pitchFamily="65" charset="-120"/>
              <a:ea typeface="標楷體" pitchFamily="65" charset="-120"/>
            </a:endParaRPr>
          </a:p>
          <a:p>
            <a:pPr marL="361950" indent="-254000" algn="just">
              <a:lnSpc>
                <a:spcPts val="3100"/>
              </a:lnSpc>
              <a:spcBef>
                <a:spcPts val="600"/>
              </a:spcBef>
              <a:buBlip>
                <a:blip r:embed="rId2"/>
              </a:buBlip>
            </a:pPr>
            <a:r>
              <a:rPr lang="zh-TW" altLang="en-US" sz="2300" b="1" dirty="0" smtClean="0">
                <a:latin typeface="標楷體" pitchFamily="65" charset="-120"/>
                <a:ea typeface="標楷體" pitchFamily="65" charset="-120"/>
              </a:rPr>
              <a:t>未有法律規定之傳統男尊女卑、男主外女主內、男子繼承家產等觀念；女兒出嫁潑水丟扇、媳婦初二回娘家</a:t>
            </a:r>
            <a:r>
              <a:rPr lang="en-US" altLang="zh-TW" sz="2300" b="1" dirty="0" smtClean="0">
                <a:latin typeface="標楷體" pitchFamily="65" charset="-120"/>
                <a:ea typeface="標楷體" pitchFamily="65" charset="-120"/>
              </a:rPr>
              <a:t>(</a:t>
            </a:r>
            <a:r>
              <a:rPr lang="zh-TW" altLang="en-US" sz="2300" b="1" dirty="0" smtClean="0">
                <a:latin typeface="標楷體" pitchFamily="65" charset="-120"/>
                <a:ea typeface="標楷體" pitchFamily="65" charset="-120"/>
              </a:rPr>
              <a:t>除夕、初一不可回娘家</a:t>
            </a:r>
            <a:r>
              <a:rPr lang="en-US" altLang="zh-TW" sz="2300" b="1" dirty="0" smtClean="0">
                <a:latin typeface="標楷體" pitchFamily="65" charset="-120"/>
                <a:ea typeface="標楷體" pitchFamily="65" charset="-120"/>
              </a:rPr>
              <a:t>)</a:t>
            </a:r>
            <a:r>
              <a:rPr lang="zh-TW" altLang="en-US" sz="2300" b="1" dirty="0" smtClean="0">
                <a:latin typeface="標楷體" pitchFamily="65" charset="-120"/>
                <a:ea typeface="標楷體" pitchFamily="65" charset="-120"/>
              </a:rPr>
              <a:t>之習俗</a:t>
            </a:r>
            <a:r>
              <a:rPr lang="en-US" altLang="zh-TW" sz="2300" b="1" dirty="0" smtClean="0">
                <a:latin typeface="標楷體" pitchFamily="65" charset="-120"/>
                <a:ea typeface="標楷體" pitchFamily="65" charset="-120"/>
              </a:rPr>
              <a:t>…</a:t>
            </a:r>
            <a:r>
              <a:rPr lang="zh-TW" altLang="en-US" sz="2300" b="1" dirty="0" smtClean="0">
                <a:latin typeface="標楷體" pitchFamily="65" charset="-120"/>
                <a:ea typeface="標楷體" pitchFamily="65" charset="-120"/>
              </a:rPr>
              <a:t>等之影響。</a:t>
            </a:r>
            <a:endParaRPr lang="en-US" altLang="zh-TW" sz="2300" b="1" dirty="0" smtClean="0">
              <a:latin typeface="標楷體" pitchFamily="65" charset="-120"/>
              <a:ea typeface="標楷體" pitchFamily="65" charset="-120"/>
            </a:endParaRPr>
          </a:p>
          <a:p>
            <a:pPr>
              <a:buNone/>
            </a:pPr>
            <a:endParaRPr lang="zh-TW" altLang="en-US" dirty="0"/>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標題 1"/>
          <p:cNvSpPr>
            <a:spLocks noGrp="1"/>
          </p:cNvSpPr>
          <p:nvPr>
            <p:ph type="title"/>
          </p:nvPr>
        </p:nvSpPr>
        <p:spPr>
          <a:xfrm>
            <a:off x="457200" y="274638"/>
            <a:ext cx="8229600" cy="1143000"/>
          </a:xfrm>
        </p:spPr>
        <p:txBody>
          <a:bodyPr>
            <a:normAutofit/>
          </a:bodyPr>
          <a:lstStyle/>
          <a:p>
            <a:pPr eaLnBrk="1" hangingPunct="1"/>
            <a:r>
              <a:rPr lang="zh-TW" altLang="en-US" sz="4000" b="1" dirty="0" smtClean="0">
                <a:solidFill>
                  <a:srgbClr val="7030A0"/>
                </a:solidFill>
                <a:latin typeface="Times New Roman" pitchFamily="18" charset="0"/>
                <a:ea typeface="標楷體" pitchFamily="65" charset="-120"/>
                <a:cs typeface="Times New Roman" pitchFamily="18" charset="0"/>
              </a:rPr>
              <a:t>第六條　禁止販賣婦女與婦女賣淫</a:t>
            </a:r>
            <a:endParaRPr lang="zh-TW" altLang="en-US" sz="4000" dirty="0" smtClean="0">
              <a:solidFill>
                <a:srgbClr val="7030A0"/>
              </a:solidFill>
              <a:cs typeface="Times New Roman" pitchFamily="18" charset="0"/>
            </a:endParaRPr>
          </a:p>
        </p:txBody>
      </p:sp>
      <p:sp>
        <p:nvSpPr>
          <p:cNvPr id="41987" name="內容版面配置區 2"/>
          <p:cNvSpPr>
            <a:spLocks noGrp="1"/>
          </p:cNvSpPr>
          <p:nvPr>
            <p:ph idx="1"/>
          </p:nvPr>
        </p:nvSpPr>
        <p:spPr/>
        <p:txBody>
          <a:bodyPr/>
          <a:lstStyle/>
          <a:p>
            <a:pPr eaLnBrk="1" hangingPunct="1"/>
            <a:r>
              <a:rPr lang="zh-TW" altLang="en-US" sz="2400" b="1" dirty="0" smtClean="0">
                <a:latin typeface="Times New Roman" pitchFamily="18" charset="0"/>
                <a:ea typeface="標楷體" pitchFamily="65" charset="-120"/>
                <a:cs typeface="Times New Roman" pitchFamily="18" charset="0"/>
              </a:rPr>
              <a:t>第六條</a:t>
            </a:r>
          </a:p>
          <a:p>
            <a:pPr algn="just" eaLnBrk="1" hangingPunct="1">
              <a:lnSpc>
                <a:spcPts val="3500"/>
              </a:lnSpc>
              <a:buFont typeface="Wingdings 2" pitchFamily="18" charset="2"/>
              <a:buNone/>
            </a:pPr>
            <a:r>
              <a:rPr lang="zh-TW" altLang="en-US" sz="2000" b="1" dirty="0" smtClean="0">
                <a:latin typeface="Times New Roman" pitchFamily="18" charset="0"/>
                <a:ea typeface="標楷體" pitchFamily="65" charset="-120"/>
                <a:cs typeface="Times New Roman" pitchFamily="18" charset="0"/>
              </a:rPr>
              <a:t>　</a:t>
            </a:r>
            <a:r>
              <a:rPr lang="zh-TW" altLang="en-US" sz="2400" b="1" dirty="0" smtClean="0">
                <a:latin typeface="Times New Roman" pitchFamily="18" charset="0"/>
                <a:ea typeface="標楷體" pitchFamily="65" charset="-120"/>
                <a:cs typeface="Times New Roman" pitchFamily="18" charset="0"/>
              </a:rPr>
              <a:t>締約各國應採取一切適當措施，包括制定法律，以禁止一切形式販賣婦女和強迫婦女賣淫，對她們進行剝削的行為。</a:t>
            </a:r>
            <a:endParaRPr lang="en-US" altLang="zh-TW" sz="2400" b="1" dirty="0" smtClean="0">
              <a:latin typeface="Times New Roman" pitchFamily="18" charset="0"/>
              <a:ea typeface="標楷體" pitchFamily="65" charset="-120"/>
              <a:cs typeface="Times New Roman" pitchFamily="18" charset="0"/>
            </a:endParaRPr>
          </a:p>
          <a:p>
            <a:pPr algn="just" eaLnBrk="1" hangingPunct="1">
              <a:lnSpc>
                <a:spcPts val="3500"/>
              </a:lnSpc>
              <a:buFont typeface="Wingdings 2" pitchFamily="18" charset="2"/>
              <a:buNone/>
            </a:pPr>
            <a:endParaRPr lang="en-US" altLang="zh-TW" sz="2000" b="1" dirty="0" smtClean="0">
              <a:latin typeface="Times New Roman" pitchFamily="18" charset="0"/>
              <a:ea typeface="標楷體" pitchFamily="65" charset="-120"/>
              <a:cs typeface="Times New Roman" pitchFamily="18" charset="0"/>
            </a:endParaRPr>
          </a:p>
          <a:p>
            <a:pPr algn="just" eaLnBrk="1" hangingPunct="1">
              <a:lnSpc>
                <a:spcPts val="3500"/>
              </a:lnSpc>
              <a:buSzPct val="60000"/>
              <a:buFont typeface="Wingdings" pitchFamily="2" charset="2"/>
              <a:buChar char="l"/>
            </a:pPr>
            <a:r>
              <a:rPr lang="zh-TW" altLang="en-US" sz="2300" b="1" dirty="0" smtClean="0">
                <a:solidFill>
                  <a:srgbClr val="660066"/>
                </a:solidFill>
                <a:latin typeface="+mn-ea"/>
                <a:cs typeface="Times New Roman" pitchFamily="18" charset="0"/>
              </a:rPr>
              <a:t>相關一般性建議：第</a:t>
            </a:r>
            <a:r>
              <a:rPr lang="en-US" altLang="zh-TW" sz="2300" b="1" dirty="0" smtClean="0">
                <a:solidFill>
                  <a:srgbClr val="660066"/>
                </a:solidFill>
                <a:latin typeface="+mn-ea"/>
                <a:cs typeface="Times New Roman" pitchFamily="18" charset="0"/>
              </a:rPr>
              <a:t>19</a:t>
            </a:r>
            <a:r>
              <a:rPr lang="zh-TW" altLang="en-US" sz="2300" b="1" dirty="0" smtClean="0">
                <a:solidFill>
                  <a:srgbClr val="660066"/>
                </a:solidFill>
                <a:latin typeface="+mn-ea"/>
                <a:cs typeface="Times New Roman" pitchFamily="18" charset="0"/>
              </a:rPr>
              <a:t>號</a:t>
            </a:r>
            <a:r>
              <a:rPr lang="en-US" altLang="zh-TW" sz="2300" b="1" dirty="0" smtClean="0">
                <a:solidFill>
                  <a:srgbClr val="660066"/>
                </a:solidFill>
                <a:latin typeface="+mn-ea"/>
                <a:cs typeface="Times New Roman" pitchFamily="18" charset="0"/>
              </a:rPr>
              <a:t>(</a:t>
            </a:r>
            <a:r>
              <a:rPr lang="zh-TW" altLang="en-US" sz="2300" b="1" dirty="0" smtClean="0">
                <a:solidFill>
                  <a:srgbClr val="660066"/>
                </a:solidFill>
                <a:latin typeface="+mn-ea"/>
                <a:cs typeface="Times New Roman" pitchFamily="18" charset="0"/>
              </a:rPr>
              <a:t>對婦女的暴力行為</a:t>
            </a:r>
            <a:r>
              <a:rPr lang="en-US" altLang="zh-TW" sz="2300" b="1" dirty="0" smtClean="0">
                <a:solidFill>
                  <a:srgbClr val="660066"/>
                </a:solidFill>
                <a:latin typeface="+mn-ea"/>
                <a:cs typeface="Times New Roman" pitchFamily="18" charset="0"/>
              </a:rPr>
              <a:t>)</a:t>
            </a:r>
          </a:p>
          <a:p>
            <a:pPr algn="just" eaLnBrk="1" hangingPunct="1">
              <a:lnSpc>
                <a:spcPts val="3500"/>
              </a:lnSpc>
              <a:buSzPct val="60000"/>
              <a:buFont typeface="Wingdings" pitchFamily="2" charset="2"/>
              <a:buChar char="l"/>
            </a:pPr>
            <a:r>
              <a:rPr lang="zh-TW" altLang="en-US" sz="2300" b="1" dirty="0" smtClean="0">
                <a:solidFill>
                  <a:srgbClr val="660066"/>
                </a:solidFill>
                <a:latin typeface="+mn-ea"/>
                <a:cs typeface="Times New Roman" pitchFamily="18" charset="0"/>
              </a:rPr>
              <a:t>相關公約：聯合國禁止販賣人口及取締意圖使人賣淫的公約</a:t>
            </a:r>
            <a:endParaRPr lang="en-US" altLang="zh-TW" sz="2300" b="1" dirty="0" smtClean="0">
              <a:solidFill>
                <a:srgbClr val="660066"/>
              </a:solidFill>
              <a:latin typeface="+mn-ea"/>
              <a:cs typeface="Times New Roman" pitchFamily="18" charset="0"/>
            </a:endParaRPr>
          </a:p>
          <a:p>
            <a:pPr algn="just" eaLnBrk="1" hangingPunct="1">
              <a:lnSpc>
                <a:spcPts val="3500"/>
              </a:lnSpc>
              <a:buSzPct val="60000"/>
              <a:buFont typeface="Wingdings" pitchFamily="2" charset="2"/>
              <a:buChar char="l"/>
            </a:pPr>
            <a:r>
              <a:rPr lang="zh-TW" altLang="en-US" sz="2300" b="1" dirty="0" smtClean="0">
                <a:solidFill>
                  <a:srgbClr val="660066"/>
                </a:solidFill>
                <a:latin typeface="+mn-ea"/>
                <a:cs typeface="Times New Roman" pitchFamily="18" charset="0"/>
              </a:rPr>
              <a:t>我國相關法規：兒童少年性交易防制條例、人口販運防制法</a:t>
            </a:r>
          </a:p>
          <a:p>
            <a:pPr algn="just" eaLnBrk="1" hangingPunct="1">
              <a:lnSpc>
                <a:spcPts val="3500"/>
              </a:lnSpc>
              <a:buFont typeface="Wingdings 2" pitchFamily="18" charset="2"/>
              <a:buNone/>
            </a:pPr>
            <a:endParaRPr lang="zh-TW" altLang="en-US" sz="2000" b="1" dirty="0" smtClean="0">
              <a:latin typeface="Times New Roman" pitchFamily="18" charset="0"/>
              <a:ea typeface="標楷體" pitchFamily="65" charset="-120"/>
              <a:cs typeface="Times New Roman" pitchFamily="18" charset="0"/>
            </a:endParaRPr>
          </a:p>
          <a:p>
            <a:pPr algn="just" eaLnBrk="1" hangingPunct="1">
              <a:lnSpc>
                <a:spcPts val="3500"/>
              </a:lnSpc>
              <a:buFont typeface="Wingdings 2" pitchFamily="18" charset="2"/>
              <a:buNone/>
            </a:pPr>
            <a:endParaRPr lang="zh-TW" altLang="en-US" sz="2000" b="1" dirty="0" smtClean="0">
              <a:latin typeface="Times New Roman" pitchFamily="18" charset="0"/>
              <a:ea typeface="標楷體" pitchFamily="65" charset="-120"/>
              <a:cs typeface="Times New Roman" pitchFamily="18" charset="0"/>
            </a:endParaRPr>
          </a:p>
          <a:p>
            <a:pPr algn="just" eaLnBrk="1" hangingPunct="1">
              <a:lnSpc>
                <a:spcPts val="3500"/>
              </a:lnSpc>
              <a:buFont typeface="Wingdings 2" pitchFamily="18" charset="2"/>
              <a:buNone/>
            </a:pPr>
            <a:endParaRPr lang="zh-TW" altLang="en-US" sz="2000" b="1" dirty="0" smtClean="0">
              <a:latin typeface="Times New Roman" pitchFamily="18" charset="0"/>
              <a:ea typeface="標楷體" pitchFamily="65" charset="-120"/>
              <a:cs typeface="Times New Roman" pitchFamily="18" charset="0"/>
            </a:endParaRPr>
          </a:p>
          <a:p>
            <a:pPr algn="just" eaLnBrk="1" hangingPunct="1">
              <a:lnSpc>
                <a:spcPts val="3500"/>
              </a:lnSpc>
              <a:buFont typeface="Wingdings 2" pitchFamily="18" charset="2"/>
              <a:buNone/>
            </a:pPr>
            <a:endParaRPr lang="zh-TW" altLang="en-US" sz="2000" b="1" dirty="0" smtClean="0">
              <a:latin typeface="Times New Roman" pitchFamily="18" charset="0"/>
              <a:ea typeface="標楷體" pitchFamily="65" charset="-120"/>
              <a:cs typeface="Times New Roman" pitchFamily="18" charset="0"/>
            </a:endParaRPr>
          </a:p>
          <a:p>
            <a:pPr algn="just" eaLnBrk="1" hangingPunct="1">
              <a:lnSpc>
                <a:spcPts val="3500"/>
              </a:lnSpc>
              <a:buFont typeface="Wingdings 2" pitchFamily="18" charset="2"/>
              <a:buNone/>
            </a:pPr>
            <a:endParaRPr lang="zh-TW" altLang="en-US" b="1" dirty="0" smtClean="0">
              <a:latin typeface="Times New Roman" pitchFamily="18" charset="0"/>
              <a:ea typeface="標楷體" pitchFamily="65" charset="-120"/>
              <a:cs typeface="Times New Roman" pitchFamily="18" charset="0"/>
            </a:endParaRPr>
          </a:p>
          <a:p>
            <a:pPr algn="just" eaLnBrk="1" hangingPunct="1">
              <a:lnSpc>
                <a:spcPts val="3500"/>
              </a:lnSpc>
              <a:buFont typeface="Wingdings 2" pitchFamily="18" charset="2"/>
              <a:buNone/>
            </a:pPr>
            <a:endParaRPr lang="zh-TW" altLang="en-US" sz="2000" b="1" dirty="0" smtClean="0">
              <a:latin typeface="Times New Roman" pitchFamily="18" charset="0"/>
              <a:ea typeface="標楷體" pitchFamily="65" charset="-120"/>
              <a:cs typeface="Times New Roman" pitchFamily="18" charset="0"/>
            </a:endParaRPr>
          </a:p>
          <a:p>
            <a:pPr eaLnBrk="1" hangingPunct="1"/>
            <a:endParaRPr lang="zh-TW" altLang="en-US" dirty="0" smtClean="0">
              <a:cs typeface="Times New Roman" pitchFamily="18" charset="0"/>
            </a:endParaRPr>
          </a:p>
          <a:p>
            <a:pPr eaLnBrk="1" hangingPunct="1"/>
            <a:endParaRPr lang="zh-TW" altLang="en-US" dirty="0" smtClean="0">
              <a:cs typeface="Times New Roman" pitchFamily="18" charset="0"/>
            </a:endParaRPr>
          </a:p>
        </p:txBody>
      </p:sp>
      <p:sp>
        <p:nvSpPr>
          <p:cNvPr id="41988" name="投影片編號版面配置區 3"/>
          <p:cNvSpPr>
            <a:spLocks noGrp="1"/>
          </p:cNvSpPr>
          <p:nvPr>
            <p:ph type="sldNum" sz="quarter" idx="11"/>
          </p:nvPr>
        </p:nvSpPr>
        <p:spPr bwMode="auto">
          <a:xfrm>
            <a:off x="6553200" y="6356350"/>
            <a:ext cx="2133600" cy="365125"/>
          </a:xfrm>
          <a:noFill/>
          <a:ln>
            <a:miter lim="800000"/>
            <a:headEnd/>
            <a:tailEnd/>
          </a:ln>
        </p:spPr>
        <p:txBody>
          <a:bodyPr/>
          <a:lstStyle/>
          <a:p>
            <a:fld id="{507A4148-0C98-46DF-A20D-2EAE8AEB6DCD}" type="slidenum">
              <a:rPr lang="en-US" altLang="zh-TW" smtClean="0">
                <a:latin typeface="Arial" pitchFamily="34" charset="0"/>
                <a:ea typeface="新細明體" pitchFamily="18" charset="-120"/>
              </a:rPr>
              <a:pPr/>
              <a:t>26</a:t>
            </a:fld>
            <a:endParaRPr lang="en-US" altLang="zh-TW" smtClean="0">
              <a:latin typeface="Arial" pitchFamily="34" charset="0"/>
              <a:ea typeface="新細明體" pitchFamily="18" charset="-120"/>
            </a:endParaRP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標題 1"/>
          <p:cNvSpPr>
            <a:spLocks noGrp="1"/>
          </p:cNvSpPr>
          <p:nvPr>
            <p:ph type="title"/>
          </p:nvPr>
        </p:nvSpPr>
        <p:spPr>
          <a:xfrm>
            <a:off x="0" y="548680"/>
            <a:ext cx="8785225" cy="1012974"/>
          </a:xfrm>
        </p:spPr>
        <p:txBody>
          <a:bodyPr>
            <a:normAutofit/>
          </a:bodyPr>
          <a:lstStyle/>
          <a:p>
            <a:pPr eaLnBrk="1" hangingPunct="1"/>
            <a:r>
              <a:rPr lang="zh-TW" altLang="en-US" sz="3200" b="1" dirty="0" smtClean="0">
                <a:solidFill>
                  <a:srgbClr val="7030A0"/>
                </a:solidFill>
                <a:latin typeface="Times New Roman" pitchFamily="18" charset="0"/>
                <a:ea typeface="標楷體" pitchFamily="65" charset="-120"/>
                <a:cs typeface="Times New Roman" pitchFamily="18" charset="0"/>
              </a:rPr>
              <a:t>第七條 消除政治和公共生活中對婦女的歧視</a:t>
            </a:r>
            <a:r>
              <a:rPr lang="en-US" altLang="zh-TW" sz="3200" b="1" dirty="0" smtClean="0">
                <a:solidFill>
                  <a:srgbClr val="7030A0"/>
                </a:solidFill>
                <a:latin typeface="Times New Roman" pitchFamily="18" charset="0"/>
                <a:ea typeface="標楷體" pitchFamily="65" charset="-120"/>
                <a:cs typeface="Times New Roman" pitchFamily="18" charset="0"/>
              </a:rPr>
              <a:t>(</a:t>
            </a:r>
            <a:r>
              <a:rPr lang="zh-TW" altLang="en-US" sz="3200" b="1" dirty="0" smtClean="0">
                <a:solidFill>
                  <a:srgbClr val="7030A0"/>
                </a:solidFill>
                <a:latin typeface="Times New Roman" pitchFamily="18" charset="0"/>
                <a:ea typeface="標楷體" pitchFamily="65" charset="-120"/>
                <a:cs typeface="Times New Roman" pitchFamily="18" charset="0"/>
              </a:rPr>
              <a:t>一</a:t>
            </a:r>
            <a:r>
              <a:rPr lang="en-US" altLang="zh-TW" sz="3200" b="1" dirty="0" smtClean="0">
                <a:solidFill>
                  <a:srgbClr val="7030A0"/>
                </a:solidFill>
                <a:latin typeface="Times New Roman" pitchFamily="18" charset="0"/>
                <a:ea typeface="標楷體" pitchFamily="65" charset="-120"/>
                <a:cs typeface="Times New Roman" pitchFamily="18" charset="0"/>
              </a:rPr>
              <a:t>)</a:t>
            </a:r>
            <a:endParaRPr lang="zh-TW" altLang="en-US" sz="3200" dirty="0" smtClean="0">
              <a:solidFill>
                <a:srgbClr val="7030A0"/>
              </a:solidFill>
              <a:cs typeface="Times New Roman" pitchFamily="18" charset="0"/>
            </a:endParaRPr>
          </a:p>
        </p:txBody>
      </p:sp>
      <p:sp>
        <p:nvSpPr>
          <p:cNvPr id="43011" name="內容版面配置區 2"/>
          <p:cNvSpPr>
            <a:spLocks noGrp="1"/>
          </p:cNvSpPr>
          <p:nvPr>
            <p:ph idx="1"/>
          </p:nvPr>
        </p:nvSpPr>
        <p:spPr>
          <a:xfrm>
            <a:off x="323528" y="1436712"/>
            <a:ext cx="8534400" cy="4800600"/>
          </a:xfrm>
        </p:spPr>
        <p:txBody>
          <a:bodyPr/>
          <a:lstStyle/>
          <a:p>
            <a:pPr eaLnBrk="1" hangingPunct="1">
              <a:lnSpc>
                <a:spcPts val="3200"/>
              </a:lnSpc>
            </a:pPr>
            <a:r>
              <a:rPr lang="zh-TW" altLang="en-US" sz="2400" b="1" dirty="0" smtClean="0">
                <a:latin typeface="標楷體" pitchFamily="65" charset="-120"/>
                <a:ea typeface="標楷體" pitchFamily="65" charset="-120"/>
                <a:cs typeface="Times New Roman" pitchFamily="18" charset="0"/>
              </a:rPr>
              <a:t>第七條</a:t>
            </a:r>
          </a:p>
          <a:p>
            <a:pPr algn="just" eaLnBrk="1" hangingPunct="1">
              <a:lnSpc>
                <a:spcPts val="3200"/>
              </a:lnSpc>
              <a:buFont typeface="Wingdings 2" pitchFamily="18" charset="2"/>
              <a:buNone/>
            </a:pPr>
            <a:r>
              <a:rPr lang="zh-TW" altLang="en-US" sz="2400" b="1" dirty="0" smtClean="0">
                <a:latin typeface="標楷體" pitchFamily="65" charset="-120"/>
                <a:ea typeface="標楷體" pitchFamily="65" charset="-120"/>
                <a:cs typeface="Times New Roman" pitchFamily="18" charset="0"/>
              </a:rPr>
              <a:t>　締約各國應採取一切適當措施，消除在本國政治和公共生活中對婦女的歧視，特別應保證婦女在與男子平等的條件下：</a:t>
            </a:r>
          </a:p>
          <a:p>
            <a:pPr algn="just" eaLnBrk="1" hangingPunct="1">
              <a:lnSpc>
                <a:spcPts val="3200"/>
              </a:lnSpc>
              <a:buFont typeface="Wingdings 2" pitchFamily="18" charset="2"/>
              <a:buNone/>
            </a:pPr>
            <a:r>
              <a:rPr lang="en-US" altLang="zh-TW" sz="2400" b="1" dirty="0" smtClean="0">
                <a:latin typeface="標楷體" pitchFamily="65" charset="-120"/>
                <a:ea typeface="標楷體" pitchFamily="65" charset="-120"/>
                <a:cs typeface="Times New Roman" pitchFamily="18" charset="0"/>
              </a:rPr>
              <a:t>(a)</a:t>
            </a:r>
            <a:r>
              <a:rPr lang="zh-TW" altLang="en-US" sz="2400" b="1" dirty="0" smtClean="0">
                <a:latin typeface="標楷體" pitchFamily="65" charset="-120"/>
                <a:ea typeface="標楷體" pitchFamily="65" charset="-120"/>
                <a:cs typeface="Times New Roman" pitchFamily="18" charset="0"/>
              </a:rPr>
              <a:t>在一切選舉和公民投票中有選舉權，並在一切民選機構有被選舉權；</a:t>
            </a:r>
          </a:p>
          <a:p>
            <a:pPr algn="just" eaLnBrk="1" hangingPunct="1">
              <a:lnSpc>
                <a:spcPts val="3200"/>
              </a:lnSpc>
              <a:buFont typeface="Wingdings 2" pitchFamily="18" charset="2"/>
              <a:buNone/>
            </a:pPr>
            <a:r>
              <a:rPr lang="en-US" altLang="zh-TW" sz="2400" b="1" dirty="0" smtClean="0">
                <a:latin typeface="標楷體" pitchFamily="65" charset="-120"/>
                <a:ea typeface="標楷體" pitchFamily="65" charset="-120"/>
                <a:cs typeface="Times New Roman" pitchFamily="18" charset="0"/>
              </a:rPr>
              <a:t>(b)</a:t>
            </a:r>
            <a:r>
              <a:rPr lang="zh-TW" altLang="en-US" sz="2400" b="1" dirty="0" smtClean="0">
                <a:latin typeface="標楷體" pitchFamily="65" charset="-120"/>
                <a:ea typeface="標楷體" pitchFamily="65" charset="-120"/>
                <a:cs typeface="Times New Roman" pitchFamily="18" charset="0"/>
              </a:rPr>
              <a:t>參加政府政策的制訂及其執行，並擔任各級政府公職，執行一切公務；</a:t>
            </a:r>
          </a:p>
          <a:p>
            <a:pPr algn="just" eaLnBrk="1" hangingPunct="1">
              <a:lnSpc>
                <a:spcPts val="3200"/>
              </a:lnSpc>
              <a:buFont typeface="Wingdings 2" pitchFamily="18" charset="2"/>
              <a:buNone/>
            </a:pPr>
            <a:r>
              <a:rPr lang="en-US" altLang="zh-TW" sz="2400" b="1" dirty="0" smtClean="0">
                <a:latin typeface="標楷體" pitchFamily="65" charset="-120"/>
                <a:ea typeface="標楷體" pitchFamily="65" charset="-120"/>
                <a:cs typeface="Times New Roman" pitchFamily="18" charset="0"/>
              </a:rPr>
              <a:t>(c)</a:t>
            </a:r>
            <a:r>
              <a:rPr lang="zh-TW" altLang="en-US" sz="2400" b="1" dirty="0" smtClean="0">
                <a:latin typeface="標楷體" pitchFamily="65" charset="-120"/>
                <a:ea typeface="標楷體" pitchFamily="65" charset="-120"/>
                <a:cs typeface="Times New Roman" pitchFamily="18" charset="0"/>
              </a:rPr>
              <a:t>參加有關本國公共和政治生活的非政府組織和協會。</a:t>
            </a:r>
          </a:p>
          <a:p>
            <a:pPr algn="just" eaLnBrk="1" hangingPunct="1">
              <a:lnSpc>
                <a:spcPts val="3500"/>
              </a:lnSpc>
              <a:buFont typeface="Wingdings 2" pitchFamily="18" charset="2"/>
              <a:buNone/>
            </a:pPr>
            <a:endParaRPr lang="zh-TW" altLang="en-US" sz="2000" b="1" dirty="0" smtClean="0">
              <a:latin typeface="Times New Roman" pitchFamily="18" charset="0"/>
              <a:ea typeface="標楷體" pitchFamily="65" charset="-120"/>
              <a:cs typeface="Times New Roman" pitchFamily="18" charset="0"/>
            </a:endParaRPr>
          </a:p>
          <a:p>
            <a:pPr algn="just" eaLnBrk="1" hangingPunct="1">
              <a:lnSpc>
                <a:spcPts val="3500"/>
              </a:lnSpc>
              <a:buFont typeface="Wingdings 2" pitchFamily="18" charset="2"/>
              <a:buNone/>
            </a:pPr>
            <a:endParaRPr lang="zh-TW" altLang="en-US" sz="2000" b="1" dirty="0" smtClean="0">
              <a:latin typeface="Times New Roman" pitchFamily="18" charset="0"/>
              <a:ea typeface="標楷體" pitchFamily="65" charset="-120"/>
              <a:cs typeface="Times New Roman" pitchFamily="18" charset="0"/>
            </a:endParaRPr>
          </a:p>
          <a:p>
            <a:pPr algn="just" eaLnBrk="1" hangingPunct="1">
              <a:lnSpc>
                <a:spcPts val="3500"/>
              </a:lnSpc>
              <a:buFont typeface="Wingdings 2" pitchFamily="18" charset="2"/>
              <a:buNone/>
            </a:pPr>
            <a:endParaRPr lang="zh-TW" altLang="en-US" sz="2000" b="1" dirty="0" smtClean="0">
              <a:latin typeface="Times New Roman" pitchFamily="18" charset="0"/>
              <a:ea typeface="標楷體" pitchFamily="65" charset="-120"/>
              <a:cs typeface="Times New Roman" pitchFamily="18" charset="0"/>
            </a:endParaRPr>
          </a:p>
          <a:p>
            <a:pPr algn="just" eaLnBrk="1" hangingPunct="1">
              <a:lnSpc>
                <a:spcPts val="3500"/>
              </a:lnSpc>
              <a:buFont typeface="Wingdings 2" pitchFamily="18" charset="2"/>
              <a:buNone/>
            </a:pPr>
            <a:endParaRPr lang="zh-TW" altLang="en-US" sz="2000" b="1" dirty="0" smtClean="0">
              <a:latin typeface="Times New Roman" pitchFamily="18" charset="0"/>
              <a:ea typeface="標楷體" pitchFamily="65" charset="-120"/>
              <a:cs typeface="Times New Roman" pitchFamily="18" charset="0"/>
            </a:endParaRPr>
          </a:p>
          <a:p>
            <a:pPr algn="just" eaLnBrk="1" hangingPunct="1">
              <a:lnSpc>
                <a:spcPts val="3500"/>
              </a:lnSpc>
              <a:buFont typeface="Wingdings 2" pitchFamily="18" charset="2"/>
              <a:buNone/>
            </a:pPr>
            <a:endParaRPr lang="zh-TW" altLang="en-US" b="1" dirty="0" smtClean="0">
              <a:latin typeface="Times New Roman" pitchFamily="18" charset="0"/>
              <a:ea typeface="標楷體" pitchFamily="65" charset="-120"/>
              <a:cs typeface="Times New Roman" pitchFamily="18" charset="0"/>
            </a:endParaRPr>
          </a:p>
          <a:p>
            <a:pPr algn="just" eaLnBrk="1" hangingPunct="1">
              <a:lnSpc>
                <a:spcPts val="3500"/>
              </a:lnSpc>
              <a:buFont typeface="Wingdings 2" pitchFamily="18" charset="2"/>
              <a:buNone/>
            </a:pPr>
            <a:endParaRPr lang="zh-TW" altLang="en-US" sz="2000" b="1" dirty="0" smtClean="0">
              <a:latin typeface="Times New Roman" pitchFamily="18" charset="0"/>
              <a:ea typeface="標楷體" pitchFamily="65" charset="-120"/>
              <a:cs typeface="Times New Roman" pitchFamily="18" charset="0"/>
            </a:endParaRPr>
          </a:p>
          <a:p>
            <a:pPr eaLnBrk="1" hangingPunct="1"/>
            <a:endParaRPr lang="zh-TW" altLang="en-US" dirty="0" smtClean="0">
              <a:cs typeface="Times New Roman" pitchFamily="18" charset="0"/>
            </a:endParaRPr>
          </a:p>
          <a:p>
            <a:pPr eaLnBrk="1" hangingPunct="1"/>
            <a:endParaRPr lang="zh-TW" altLang="en-US" dirty="0" smtClean="0">
              <a:cs typeface="Times New Roman" pitchFamily="18" charset="0"/>
            </a:endParaRPr>
          </a:p>
        </p:txBody>
      </p:sp>
      <p:sp>
        <p:nvSpPr>
          <p:cNvPr id="43012" name="投影片編號版面配置區 3"/>
          <p:cNvSpPr>
            <a:spLocks noGrp="1"/>
          </p:cNvSpPr>
          <p:nvPr>
            <p:ph type="sldNum" sz="quarter" idx="11"/>
          </p:nvPr>
        </p:nvSpPr>
        <p:spPr bwMode="auto">
          <a:xfrm>
            <a:off x="6553200" y="6356350"/>
            <a:ext cx="2133600" cy="365125"/>
          </a:xfrm>
          <a:noFill/>
          <a:ln>
            <a:miter lim="800000"/>
            <a:headEnd/>
            <a:tailEnd/>
          </a:ln>
        </p:spPr>
        <p:txBody>
          <a:bodyPr/>
          <a:lstStyle/>
          <a:p>
            <a:fld id="{46CA3F1C-6E45-48CB-B3FA-ED275C242F95}" type="slidenum">
              <a:rPr lang="en-US" altLang="zh-TW" smtClean="0">
                <a:latin typeface="Arial" pitchFamily="34" charset="0"/>
                <a:ea typeface="新細明體" pitchFamily="18" charset="-120"/>
              </a:rPr>
              <a:pPr/>
              <a:t>27</a:t>
            </a:fld>
            <a:endParaRPr lang="en-US" altLang="zh-TW" smtClean="0">
              <a:latin typeface="Arial" pitchFamily="34" charset="0"/>
              <a:ea typeface="新細明體" pitchFamily="18" charset="-120"/>
            </a:endParaRP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標題 1"/>
          <p:cNvSpPr>
            <a:spLocks noGrp="1"/>
          </p:cNvSpPr>
          <p:nvPr>
            <p:ph type="title"/>
          </p:nvPr>
        </p:nvSpPr>
        <p:spPr>
          <a:xfrm>
            <a:off x="107504" y="764704"/>
            <a:ext cx="8857233" cy="936104"/>
          </a:xfrm>
        </p:spPr>
        <p:txBody>
          <a:bodyPr>
            <a:normAutofit/>
          </a:bodyPr>
          <a:lstStyle/>
          <a:p>
            <a:pPr eaLnBrk="1" hangingPunct="1"/>
            <a:r>
              <a:rPr lang="zh-TW" altLang="en-US" sz="3200" b="1" dirty="0" smtClean="0">
                <a:solidFill>
                  <a:srgbClr val="7030A0"/>
                </a:solidFill>
                <a:latin typeface="Times New Roman" pitchFamily="18" charset="0"/>
                <a:ea typeface="標楷體" pitchFamily="65" charset="-120"/>
                <a:cs typeface="Times New Roman" pitchFamily="18" charset="0"/>
              </a:rPr>
              <a:t>第七條　消除政治和公共生活中對婦女的歧視</a:t>
            </a:r>
            <a:r>
              <a:rPr lang="en-US" altLang="zh-TW" sz="3200" b="1" dirty="0" smtClean="0">
                <a:solidFill>
                  <a:srgbClr val="7030A0"/>
                </a:solidFill>
                <a:latin typeface="Times New Roman" pitchFamily="18" charset="0"/>
                <a:ea typeface="標楷體" pitchFamily="65" charset="-120"/>
                <a:cs typeface="Times New Roman" pitchFamily="18" charset="0"/>
              </a:rPr>
              <a:t>(</a:t>
            </a:r>
            <a:r>
              <a:rPr lang="zh-TW" altLang="en-US" sz="3200" b="1" dirty="0" smtClean="0">
                <a:solidFill>
                  <a:srgbClr val="7030A0"/>
                </a:solidFill>
                <a:latin typeface="Times New Roman" pitchFamily="18" charset="0"/>
                <a:ea typeface="標楷體" pitchFamily="65" charset="-120"/>
                <a:cs typeface="Times New Roman" pitchFamily="18" charset="0"/>
              </a:rPr>
              <a:t>二</a:t>
            </a:r>
            <a:r>
              <a:rPr lang="en-US" altLang="zh-TW" sz="3200" b="1" dirty="0" smtClean="0">
                <a:solidFill>
                  <a:srgbClr val="7030A0"/>
                </a:solidFill>
                <a:latin typeface="Times New Roman" pitchFamily="18" charset="0"/>
                <a:ea typeface="標楷體" pitchFamily="65" charset="-120"/>
                <a:cs typeface="Times New Roman" pitchFamily="18" charset="0"/>
              </a:rPr>
              <a:t>)</a:t>
            </a:r>
            <a:endParaRPr lang="zh-TW" altLang="en-US" sz="3200" dirty="0" smtClean="0">
              <a:solidFill>
                <a:srgbClr val="7030A0"/>
              </a:solidFill>
              <a:cs typeface="Times New Roman" pitchFamily="18" charset="0"/>
            </a:endParaRPr>
          </a:p>
        </p:txBody>
      </p:sp>
      <p:sp>
        <p:nvSpPr>
          <p:cNvPr id="4" name="投影片編號版面配置區 3"/>
          <p:cNvSpPr>
            <a:spLocks noGrp="1"/>
          </p:cNvSpPr>
          <p:nvPr>
            <p:ph type="sldNum" sz="quarter" idx="11"/>
          </p:nvPr>
        </p:nvSpPr>
        <p:spPr>
          <a:xfrm>
            <a:off x="6553200" y="6356350"/>
            <a:ext cx="2133600" cy="365125"/>
          </a:xfrm>
        </p:spPr>
        <p:txBody>
          <a:bodyPr/>
          <a:lstStyle/>
          <a:p>
            <a:pPr>
              <a:defRPr/>
            </a:pPr>
            <a:fld id="{9C7F11CB-ED81-42A4-8BF2-616107BA61D3}" type="slidenum">
              <a:rPr lang="en-US" altLang="zh-TW" smtClean="0"/>
              <a:pPr>
                <a:defRPr/>
              </a:pPr>
              <a:t>28</a:t>
            </a:fld>
            <a:endParaRPr lang="en-US" altLang="zh-TW"/>
          </a:p>
        </p:txBody>
      </p:sp>
      <p:sp>
        <p:nvSpPr>
          <p:cNvPr id="5" name="矩形 4"/>
          <p:cNvSpPr/>
          <p:nvPr/>
        </p:nvSpPr>
        <p:spPr>
          <a:xfrm>
            <a:off x="251520" y="1484784"/>
            <a:ext cx="8712968" cy="4522841"/>
          </a:xfrm>
          <a:prstGeom prst="rect">
            <a:avLst/>
          </a:prstGeom>
        </p:spPr>
        <p:txBody>
          <a:bodyPr wrap="square">
            <a:spAutoFit/>
          </a:bodyPr>
          <a:lstStyle/>
          <a:p>
            <a:pPr algn="just" eaLnBrk="1" hangingPunct="1">
              <a:lnSpc>
                <a:spcPts val="3300"/>
              </a:lnSpc>
              <a:buFont typeface="Wingdings" pitchFamily="2" charset="2"/>
              <a:buChar char="Ø"/>
            </a:pPr>
            <a:r>
              <a:rPr lang="zh-TW" altLang="en-US" sz="2400" b="1" dirty="0" smtClean="0">
                <a:solidFill>
                  <a:srgbClr val="660066"/>
                </a:solidFill>
                <a:latin typeface="標楷體" pitchFamily="65" charset="-120"/>
                <a:ea typeface="標楷體" pitchFamily="65" charset="-120"/>
                <a:cs typeface="Times New Roman" pitchFamily="18" charset="0"/>
              </a:rPr>
              <a:t>採取一切適當措施：</a:t>
            </a:r>
            <a:endParaRPr lang="en-US" altLang="zh-TW" sz="2400" b="1" dirty="0" smtClean="0">
              <a:solidFill>
                <a:srgbClr val="660066"/>
              </a:solidFill>
              <a:latin typeface="標楷體" pitchFamily="65" charset="-120"/>
              <a:ea typeface="標楷體" pitchFamily="65" charset="-120"/>
              <a:cs typeface="Times New Roman" pitchFamily="18" charset="0"/>
            </a:endParaRPr>
          </a:p>
          <a:p>
            <a:pPr algn="just" eaLnBrk="1" hangingPunct="1">
              <a:lnSpc>
                <a:spcPts val="3300"/>
              </a:lnSpc>
              <a:buNone/>
            </a:pPr>
            <a:r>
              <a:rPr lang="zh-TW" altLang="en-US" sz="2400" b="1" dirty="0" smtClean="0">
                <a:solidFill>
                  <a:srgbClr val="660066"/>
                </a:solidFill>
                <a:latin typeface="標楷體" pitchFamily="65" charset="-120"/>
                <a:ea typeface="標楷體" pitchFamily="65" charset="-120"/>
                <a:cs typeface="Times New Roman" pitchFamily="18" charset="0"/>
              </a:rPr>
              <a:t>　</a:t>
            </a:r>
            <a:r>
              <a:rPr lang="zh-TW" altLang="en-US" sz="2400" dirty="0" smtClean="0">
                <a:solidFill>
                  <a:srgbClr val="660066"/>
                </a:solidFill>
                <a:latin typeface="標楷體" pitchFamily="65" charset="-120"/>
                <a:ea typeface="標楷體" pitchFamily="65" charset="-120"/>
                <a:cs typeface="Times New Roman" pitchFamily="18" charset="0"/>
              </a:rPr>
              <a:t>積極的暫行特別措施，如：保障名額與比例原則</a:t>
            </a:r>
            <a:r>
              <a:rPr lang="en-US" altLang="zh-TW" sz="2400" dirty="0" smtClean="0">
                <a:solidFill>
                  <a:srgbClr val="660066"/>
                </a:solidFill>
                <a:latin typeface="標楷體" pitchFamily="65" charset="-120"/>
                <a:ea typeface="標楷體" pitchFamily="65" charset="-120"/>
                <a:cs typeface="Times New Roman" pitchFamily="18" charset="0"/>
              </a:rPr>
              <a:t>(</a:t>
            </a:r>
            <a:r>
              <a:rPr lang="zh-TW" altLang="en-US" sz="2400" dirty="0" smtClean="0">
                <a:solidFill>
                  <a:srgbClr val="660066"/>
                </a:solidFill>
                <a:latin typeface="標楷體" pitchFamily="65" charset="-120"/>
                <a:ea typeface="標楷體" pitchFamily="65" charset="-120"/>
                <a:cs typeface="Times New Roman" pitchFamily="18" charset="0"/>
              </a:rPr>
              <a:t>一般性建議</a:t>
            </a:r>
            <a:r>
              <a:rPr lang="en-US" altLang="zh-TW" sz="2400" dirty="0" smtClean="0">
                <a:solidFill>
                  <a:srgbClr val="660066"/>
                </a:solidFill>
                <a:latin typeface="標楷體" pitchFamily="65" charset="-120"/>
                <a:ea typeface="標楷體" pitchFamily="65" charset="-120"/>
                <a:cs typeface="Times New Roman" pitchFamily="18" charset="0"/>
              </a:rPr>
              <a:t>23/15)</a:t>
            </a:r>
          </a:p>
          <a:p>
            <a:pPr algn="just" eaLnBrk="1" hangingPunct="1">
              <a:lnSpc>
                <a:spcPts val="3300"/>
              </a:lnSpc>
              <a:buFont typeface="Wingdings" pitchFamily="2" charset="2"/>
              <a:buChar char="Ø"/>
            </a:pPr>
            <a:r>
              <a:rPr lang="zh-TW" altLang="en-US" sz="2400" b="1" dirty="0" smtClean="0">
                <a:solidFill>
                  <a:srgbClr val="660066"/>
                </a:solidFill>
                <a:latin typeface="標楷體" pitchFamily="65" charset="-120"/>
                <a:ea typeface="標楷體" pitchFamily="65" charset="-120"/>
                <a:cs typeface="Times New Roman" pitchFamily="18" charset="0"/>
              </a:rPr>
              <a:t>確保女性平等參與政府決策：</a:t>
            </a:r>
            <a:endParaRPr lang="en-US" altLang="zh-TW" sz="2400" b="1" dirty="0" smtClean="0">
              <a:solidFill>
                <a:srgbClr val="660066"/>
              </a:solidFill>
              <a:latin typeface="標楷體" pitchFamily="65" charset="-120"/>
              <a:ea typeface="標楷體" pitchFamily="65" charset="-120"/>
              <a:cs typeface="Times New Roman" pitchFamily="18" charset="0"/>
            </a:endParaRPr>
          </a:p>
          <a:p>
            <a:pPr algn="just" eaLnBrk="1" hangingPunct="1">
              <a:lnSpc>
                <a:spcPts val="3300"/>
              </a:lnSpc>
              <a:buNone/>
            </a:pPr>
            <a:r>
              <a:rPr lang="zh-TW" altLang="en-US" sz="2400" b="1" dirty="0" smtClean="0">
                <a:solidFill>
                  <a:srgbClr val="660066"/>
                </a:solidFill>
                <a:latin typeface="標楷體" pitchFamily="65" charset="-120"/>
                <a:ea typeface="標楷體" pitchFamily="65" charset="-120"/>
                <a:cs typeface="Times New Roman" pitchFamily="18" charset="0"/>
              </a:rPr>
              <a:t>　</a:t>
            </a:r>
            <a:r>
              <a:rPr lang="zh-TW" altLang="en-US" sz="2400" dirty="0" smtClean="0">
                <a:solidFill>
                  <a:srgbClr val="660066"/>
                </a:solidFill>
                <a:latin typeface="標楷體" pitchFamily="65" charset="-120"/>
                <a:ea typeface="標楷體" pitchFamily="65" charset="-120"/>
                <a:cs typeface="Times New Roman" pitchFamily="18" charset="0"/>
              </a:rPr>
              <a:t>參與政府決策</a:t>
            </a:r>
            <a:r>
              <a:rPr lang="en-US" altLang="zh-TW" sz="2400" dirty="0" smtClean="0">
                <a:solidFill>
                  <a:srgbClr val="660066"/>
                </a:solidFill>
                <a:latin typeface="標楷體" pitchFamily="65" charset="-120"/>
                <a:ea typeface="標楷體" pitchFamily="65" charset="-120"/>
                <a:cs typeface="Times New Roman" pitchFamily="18" charset="0"/>
              </a:rPr>
              <a:t>(</a:t>
            </a:r>
            <a:r>
              <a:rPr lang="zh-TW" altLang="en-US" sz="2400" dirty="0" smtClean="0">
                <a:solidFill>
                  <a:srgbClr val="660066"/>
                </a:solidFill>
                <a:latin typeface="標楷體" pitchFamily="65" charset="-120"/>
                <a:ea typeface="標楷體" pitchFamily="65" charset="-120"/>
                <a:cs typeface="Times New Roman" pitchFamily="18" charset="0"/>
              </a:rPr>
              <a:t>一般性建議</a:t>
            </a:r>
            <a:r>
              <a:rPr lang="en-US" altLang="zh-TW" sz="2400" dirty="0" smtClean="0">
                <a:solidFill>
                  <a:srgbClr val="660066"/>
                </a:solidFill>
                <a:latin typeface="標楷體" pitchFamily="65" charset="-120"/>
                <a:ea typeface="標楷體" pitchFamily="65" charset="-120"/>
                <a:cs typeface="Times New Roman" pitchFamily="18" charset="0"/>
              </a:rPr>
              <a:t>23/28</a:t>
            </a:r>
            <a:r>
              <a:rPr lang="zh-TW" altLang="en-US" sz="2400" dirty="0" smtClean="0">
                <a:solidFill>
                  <a:srgbClr val="660066"/>
                </a:solidFill>
                <a:latin typeface="標楷體" pitchFamily="65" charset="-120"/>
                <a:ea typeface="標楷體" pitchFamily="65" charset="-120"/>
                <a:cs typeface="Times New Roman" pitchFamily="18" charset="0"/>
              </a:rPr>
              <a:t>、一般性建議</a:t>
            </a:r>
            <a:r>
              <a:rPr lang="en-US" altLang="zh-TW" sz="2400" dirty="0" smtClean="0">
                <a:solidFill>
                  <a:srgbClr val="660066"/>
                </a:solidFill>
                <a:latin typeface="標楷體" pitchFamily="65" charset="-120"/>
                <a:ea typeface="標楷體" pitchFamily="65" charset="-120"/>
                <a:cs typeface="Times New Roman" pitchFamily="18" charset="0"/>
              </a:rPr>
              <a:t>23/29)</a:t>
            </a:r>
          </a:p>
          <a:p>
            <a:pPr algn="just" eaLnBrk="1" hangingPunct="1">
              <a:lnSpc>
                <a:spcPts val="3300"/>
              </a:lnSpc>
              <a:buNone/>
            </a:pPr>
            <a:r>
              <a:rPr lang="zh-TW" altLang="en-US" sz="2400" dirty="0" smtClean="0">
                <a:solidFill>
                  <a:srgbClr val="660066"/>
                </a:solidFill>
                <a:latin typeface="標楷體" pitchFamily="65" charset="-120"/>
                <a:ea typeface="標楷體" pitchFamily="65" charset="-120"/>
                <a:cs typeface="Times New Roman" pitchFamily="18" charset="0"/>
              </a:rPr>
              <a:t>　確保女性參與非政府組織</a:t>
            </a:r>
            <a:r>
              <a:rPr lang="en-US" altLang="zh-TW" sz="2400" dirty="0" smtClean="0">
                <a:solidFill>
                  <a:srgbClr val="660066"/>
                </a:solidFill>
                <a:latin typeface="標楷體" pitchFamily="65" charset="-120"/>
                <a:ea typeface="標楷體" pitchFamily="65" charset="-120"/>
                <a:cs typeface="Times New Roman" pitchFamily="18" charset="0"/>
              </a:rPr>
              <a:t>(</a:t>
            </a:r>
            <a:r>
              <a:rPr lang="zh-TW" altLang="en-US" sz="2400" dirty="0" smtClean="0">
                <a:solidFill>
                  <a:srgbClr val="660066"/>
                </a:solidFill>
                <a:latin typeface="標楷體" pitchFamily="65" charset="-120"/>
                <a:ea typeface="標楷體" pitchFamily="65" charset="-120"/>
                <a:cs typeface="Times New Roman" pitchFamily="18" charset="0"/>
              </a:rPr>
              <a:t>一般性建議</a:t>
            </a:r>
            <a:r>
              <a:rPr lang="en-US" altLang="zh-TW" sz="2400" dirty="0" smtClean="0">
                <a:solidFill>
                  <a:srgbClr val="660066"/>
                </a:solidFill>
                <a:latin typeface="標楷體" pitchFamily="65" charset="-120"/>
                <a:ea typeface="標楷體" pitchFamily="65" charset="-120"/>
                <a:cs typeface="Times New Roman" pitchFamily="18" charset="0"/>
              </a:rPr>
              <a:t>23/32</a:t>
            </a:r>
            <a:r>
              <a:rPr lang="zh-TW" altLang="en-US" sz="2400" dirty="0" smtClean="0">
                <a:solidFill>
                  <a:srgbClr val="660066"/>
                </a:solidFill>
                <a:latin typeface="標楷體" pitchFamily="65" charset="-120"/>
                <a:ea typeface="標楷體" pitchFamily="65" charset="-120"/>
                <a:cs typeface="Times New Roman" pitchFamily="18" charset="0"/>
              </a:rPr>
              <a:t>、一般性建議</a:t>
            </a:r>
            <a:r>
              <a:rPr lang="en-US" altLang="zh-TW" sz="2400" dirty="0" smtClean="0">
                <a:solidFill>
                  <a:srgbClr val="660066"/>
                </a:solidFill>
                <a:latin typeface="標楷體" pitchFamily="65" charset="-120"/>
                <a:ea typeface="標楷體" pitchFamily="65" charset="-120"/>
                <a:cs typeface="Times New Roman" pitchFamily="18" charset="0"/>
              </a:rPr>
              <a:t>23/34)</a:t>
            </a:r>
          </a:p>
          <a:p>
            <a:pPr algn="just" eaLnBrk="1" hangingPunct="1">
              <a:lnSpc>
                <a:spcPts val="3300"/>
              </a:lnSpc>
              <a:spcBef>
                <a:spcPts val="1800"/>
              </a:spcBef>
              <a:buFont typeface="Wingdings" pitchFamily="2" charset="2"/>
              <a:buChar char="l"/>
            </a:pPr>
            <a:r>
              <a:rPr lang="zh-TW" altLang="en-US" sz="2400" b="1" dirty="0" smtClean="0">
                <a:solidFill>
                  <a:srgbClr val="660066"/>
                </a:solidFill>
                <a:latin typeface="標楷體" pitchFamily="65" charset="-120"/>
                <a:ea typeface="標楷體" pitchFamily="65" charset="-120"/>
                <a:cs typeface="Times New Roman" pitchFamily="18" charset="0"/>
              </a:rPr>
              <a:t>相關一般性建議：第</a:t>
            </a:r>
            <a:r>
              <a:rPr lang="en-US" altLang="zh-TW" sz="2400" b="1" dirty="0" smtClean="0">
                <a:solidFill>
                  <a:srgbClr val="660066"/>
                </a:solidFill>
                <a:latin typeface="標楷體" pitchFamily="65" charset="-120"/>
                <a:ea typeface="標楷體" pitchFamily="65" charset="-120"/>
                <a:cs typeface="Times New Roman" pitchFamily="18" charset="0"/>
              </a:rPr>
              <a:t>23</a:t>
            </a:r>
            <a:r>
              <a:rPr lang="zh-TW" altLang="en-US" sz="2400" b="1" dirty="0" smtClean="0">
                <a:solidFill>
                  <a:srgbClr val="660066"/>
                </a:solidFill>
                <a:latin typeface="標楷體" pitchFamily="65" charset="-120"/>
                <a:ea typeface="標楷體" pitchFamily="65" charset="-120"/>
                <a:cs typeface="Times New Roman" pitchFamily="18" charset="0"/>
              </a:rPr>
              <a:t>號</a:t>
            </a:r>
            <a:r>
              <a:rPr lang="en-US" altLang="zh-TW" sz="2400" b="1" dirty="0" smtClean="0">
                <a:solidFill>
                  <a:srgbClr val="660066"/>
                </a:solidFill>
                <a:latin typeface="標楷體" pitchFamily="65" charset="-120"/>
                <a:ea typeface="標楷體" pitchFamily="65" charset="-120"/>
                <a:cs typeface="Times New Roman" pitchFamily="18" charset="0"/>
              </a:rPr>
              <a:t>(</a:t>
            </a:r>
            <a:r>
              <a:rPr lang="zh-TW" altLang="en-US" sz="2400" b="1" dirty="0" smtClean="0">
                <a:solidFill>
                  <a:srgbClr val="660066"/>
                </a:solidFill>
                <a:latin typeface="標楷體" pitchFamily="65" charset="-120"/>
                <a:ea typeface="標楷體" pitchFamily="65" charset="-120"/>
                <a:cs typeface="Times New Roman" pitchFamily="18" charset="0"/>
              </a:rPr>
              <a:t>政治和公共生活</a:t>
            </a:r>
            <a:r>
              <a:rPr lang="en-US" altLang="zh-TW" sz="2400" b="1" dirty="0" smtClean="0">
                <a:solidFill>
                  <a:srgbClr val="660066"/>
                </a:solidFill>
                <a:latin typeface="標楷體" pitchFamily="65" charset="-120"/>
                <a:ea typeface="標楷體" pitchFamily="65" charset="-120"/>
                <a:cs typeface="Times New Roman" pitchFamily="18" charset="0"/>
              </a:rPr>
              <a:t>)</a:t>
            </a:r>
          </a:p>
          <a:p>
            <a:pPr algn="just" eaLnBrk="1" hangingPunct="1">
              <a:lnSpc>
                <a:spcPts val="3300"/>
              </a:lnSpc>
              <a:buFont typeface="Wingdings" pitchFamily="2" charset="2"/>
              <a:buChar char="l"/>
            </a:pPr>
            <a:r>
              <a:rPr lang="zh-TW" altLang="en-US" sz="2400" b="1" dirty="0" smtClean="0">
                <a:solidFill>
                  <a:srgbClr val="660066"/>
                </a:solidFill>
                <a:latin typeface="標楷體" pitchFamily="65" charset="-120"/>
                <a:ea typeface="標楷體" pitchFamily="65" charset="-120"/>
                <a:cs typeface="Times New Roman" pitchFamily="18" charset="0"/>
              </a:rPr>
              <a:t>我國相關法規及例示：憲法、憲法增修條文、公職人員選舉罷免法、地方制度法</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標題 1"/>
          <p:cNvSpPr>
            <a:spLocks noGrp="1"/>
          </p:cNvSpPr>
          <p:nvPr>
            <p:ph type="title"/>
          </p:nvPr>
        </p:nvSpPr>
        <p:spPr>
          <a:xfrm>
            <a:off x="457200" y="274638"/>
            <a:ext cx="8229600" cy="1143000"/>
          </a:xfrm>
        </p:spPr>
        <p:txBody>
          <a:bodyPr>
            <a:normAutofit/>
          </a:bodyPr>
          <a:lstStyle/>
          <a:p>
            <a:pPr eaLnBrk="1" hangingPunct="1"/>
            <a:r>
              <a:rPr lang="zh-TW" altLang="en-US" sz="4000" b="1" dirty="0" smtClean="0">
                <a:solidFill>
                  <a:srgbClr val="7030A0"/>
                </a:solidFill>
                <a:latin typeface="Times New Roman" pitchFamily="18" charset="0"/>
                <a:ea typeface="標楷體" pitchFamily="65" charset="-120"/>
                <a:cs typeface="Times New Roman" pitchFamily="18" charset="0"/>
              </a:rPr>
              <a:t>第八條　國際參與代表權</a:t>
            </a:r>
            <a:endParaRPr lang="zh-TW" altLang="en-US" sz="4000" dirty="0" smtClean="0">
              <a:solidFill>
                <a:srgbClr val="7030A0"/>
              </a:solidFill>
              <a:cs typeface="Times New Roman" pitchFamily="18" charset="0"/>
            </a:endParaRPr>
          </a:p>
        </p:txBody>
      </p:sp>
      <p:sp>
        <p:nvSpPr>
          <p:cNvPr id="46083" name="內容版面配置區 2"/>
          <p:cNvSpPr>
            <a:spLocks noGrp="1"/>
          </p:cNvSpPr>
          <p:nvPr>
            <p:ph idx="1"/>
          </p:nvPr>
        </p:nvSpPr>
        <p:spPr/>
        <p:txBody>
          <a:bodyPr>
            <a:normAutofit fontScale="25000" lnSpcReduction="20000"/>
          </a:bodyPr>
          <a:lstStyle/>
          <a:p>
            <a:pPr eaLnBrk="1" hangingPunct="1"/>
            <a:r>
              <a:rPr lang="zh-TW" altLang="en-US" sz="8800" b="1" dirty="0" smtClean="0">
                <a:latin typeface="Times New Roman" pitchFamily="18" charset="0"/>
                <a:ea typeface="標楷體" pitchFamily="65" charset="-120"/>
                <a:cs typeface="Times New Roman" pitchFamily="18" charset="0"/>
              </a:rPr>
              <a:t>第八條</a:t>
            </a:r>
          </a:p>
          <a:p>
            <a:pPr algn="just" eaLnBrk="1" hangingPunct="1">
              <a:lnSpc>
                <a:spcPts val="3500"/>
              </a:lnSpc>
              <a:buFont typeface="Wingdings 2" pitchFamily="18" charset="2"/>
              <a:buNone/>
            </a:pPr>
            <a:r>
              <a:rPr lang="zh-TW" altLang="en-US" sz="8800" b="1" dirty="0" smtClean="0">
                <a:latin typeface="Times New Roman" pitchFamily="18" charset="0"/>
                <a:ea typeface="標楷體" pitchFamily="65" charset="-120"/>
                <a:cs typeface="Times New Roman" pitchFamily="18" charset="0"/>
              </a:rPr>
              <a:t>　締約各國應採取一切適當措施，保證婦女在與男子平等不受任何歧視的條件下，有機會在國際上代表本國政府和參加各國際組織的工作。</a:t>
            </a:r>
            <a:endParaRPr lang="en-US" altLang="zh-TW" sz="8800" b="1" dirty="0" smtClean="0">
              <a:latin typeface="Times New Roman" pitchFamily="18" charset="0"/>
              <a:ea typeface="標楷體" pitchFamily="65" charset="-120"/>
              <a:cs typeface="Times New Roman" pitchFamily="18" charset="0"/>
            </a:endParaRPr>
          </a:p>
          <a:p>
            <a:pPr algn="just" eaLnBrk="1" hangingPunct="1">
              <a:lnSpc>
                <a:spcPts val="3500"/>
              </a:lnSpc>
              <a:spcBef>
                <a:spcPts val="1800"/>
              </a:spcBef>
              <a:buSzPct val="60000"/>
              <a:buFont typeface="Wingdings" pitchFamily="2" charset="2"/>
              <a:buChar char="l"/>
            </a:pPr>
            <a:r>
              <a:rPr lang="zh-TW" altLang="en-US" sz="8800" b="1" dirty="0" smtClean="0">
                <a:solidFill>
                  <a:srgbClr val="660066"/>
                </a:solidFill>
                <a:latin typeface="+mn-ea"/>
                <a:cs typeface="Times New Roman" pitchFamily="18" charset="0"/>
              </a:rPr>
              <a:t>相關一般性建議：第</a:t>
            </a:r>
            <a:r>
              <a:rPr lang="en-US" altLang="zh-TW" sz="8800" b="1" dirty="0" smtClean="0">
                <a:solidFill>
                  <a:srgbClr val="660066"/>
                </a:solidFill>
                <a:latin typeface="+mn-ea"/>
                <a:cs typeface="Times New Roman" pitchFamily="18" charset="0"/>
              </a:rPr>
              <a:t>23</a:t>
            </a:r>
            <a:r>
              <a:rPr lang="zh-TW" altLang="en-US" sz="8800" b="1" dirty="0" smtClean="0">
                <a:solidFill>
                  <a:srgbClr val="660066"/>
                </a:solidFill>
                <a:latin typeface="+mn-ea"/>
                <a:cs typeface="Times New Roman" pitchFamily="18" charset="0"/>
              </a:rPr>
              <a:t>號</a:t>
            </a:r>
            <a:r>
              <a:rPr lang="en-US" altLang="zh-TW" sz="8800" b="1" dirty="0" smtClean="0">
                <a:solidFill>
                  <a:srgbClr val="660066"/>
                </a:solidFill>
                <a:latin typeface="+mn-ea"/>
                <a:cs typeface="Times New Roman" pitchFamily="18" charset="0"/>
              </a:rPr>
              <a:t>(</a:t>
            </a:r>
            <a:r>
              <a:rPr lang="zh-TW" altLang="en-US" sz="8800" b="1" dirty="0" smtClean="0">
                <a:solidFill>
                  <a:srgbClr val="660066"/>
                </a:solidFill>
                <a:latin typeface="+mn-ea"/>
                <a:cs typeface="Times New Roman" pitchFamily="18" charset="0"/>
              </a:rPr>
              <a:t>政治和公共生活</a:t>
            </a:r>
            <a:r>
              <a:rPr lang="en-US" altLang="zh-TW" sz="8800" b="1" dirty="0" smtClean="0">
                <a:solidFill>
                  <a:srgbClr val="660066"/>
                </a:solidFill>
                <a:latin typeface="+mn-ea"/>
                <a:cs typeface="Times New Roman" pitchFamily="18" charset="0"/>
              </a:rPr>
              <a:t>)</a:t>
            </a:r>
          </a:p>
          <a:p>
            <a:pPr algn="just" eaLnBrk="1" hangingPunct="1">
              <a:lnSpc>
                <a:spcPts val="3500"/>
              </a:lnSpc>
              <a:buSzPct val="60000"/>
              <a:buFont typeface="Wingdings" pitchFamily="2" charset="2"/>
              <a:buChar char="l"/>
            </a:pPr>
            <a:r>
              <a:rPr lang="zh-TW" altLang="en-US" sz="8800" b="1" dirty="0" smtClean="0">
                <a:solidFill>
                  <a:srgbClr val="660066"/>
                </a:solidFill>
                <a:latin typeface="+mn-ea"/>
                <a:cs typeface="Times New Roman" pitchFamily="18" charset="0"/>
              </a:rPr>
              <a:t>我國相關法規及例示：婦女易因要承擔家務、照顧家人而被排除或放棄參與國際事務，</a:t>
            </a:r>
            <a:r>
              <a:rPr lang="en-US" altLang="zh-TW" sz="8800" b="1" dirty="0" smtClean="0">
                <a:solidFill>
                  <a:srgbClr val="660066"/>
                </a:solidFill>
                <a:latin typeface="+mn-ea"/>
                <a:cs typeface="Times New Roman" pitchFamily="18" charset="0"/>
              </a:rPr>
              <a:t>1996</a:t>
            </a:r>
            <a:r>
              <a:rPr lang="zh-TW" altLang="en-US" sz="8800" b="1" dirty="0" smtClean="0">
                <a:solidFill>
                  <a:srgbClr val="660066"/>
                </a:solidFill>
                <a:latin typeface="+mn-ea"/>
                <a:cs typeface="Times New Roman" pitchFamily="18" charset="0"/>
              </a:rPr>
              <a:t>年以後我國外交領事人員特考取消性別限制；我國早已指派女性選手參加奧運及掌旗</a:t>
            </a:r>
            <a:r>
              <a:rPr lang="en-US" altLang="zh-TW" sz="8800" b="1" dirty="0" smtClean="0">
                <a:solidFill>
                  <a:srgbClr val="660066"/>
                </a:solidFill>
                <a:latin typeface="+mn-ea"/>
                <a:cs typeface="Times New Roman" pitchFamily="18" charset="0"/>
              </a:rPr>
              <a:t>(2010</a:t>
            </a:r>
            <a:r>
              <a:rPr lang="zh-TW" altLang="en-US" sz="8800" b="1" dirty="0" smtClean="0">
                <a:solidFill>
                  <a:srgbClr val="660066"/>
                </a:solidFill>
                <a:latin typeface="+mn-ea"/>
                <a:cs typeface="Times New Roman" pitchFamily="18" charset="0"/>
              </a:rPr>
              <a:t>年倫敦奧運規定所有國家都要派出女性運動選手參賽，為奧運舉辦以來首次所有國家均有派出女性選手之一年</a:t>
            </a:r>
            <a:r>
              <a:rPr lang="en-US" altLang="zh-TW" sz="8800" b="1" dirty="0" smtClean="0">
                <a:solidFill>
                  <a:srgbClr val="660066"/>
                </a:solidFill>
                <a:latin typeface="+mn-ea"/>
                <a:cs typeface="Times New Roman" pitchFamily="18" charset="0"/>
              </a:rPr>
              <a:t>)</a:t>
            </a:r>
            <a:r>
              <a:rPr lang="zh-TW" altLang="en-US" sz="8800" b="1" dirty="0" smtClean="0">
                <a:solidFill>
                  <a:srgbClr val="660066"/>
                </a:solidFill>
                <a:latin typeface="+mn-ea"/>
                <a:cs typeface="Times New Roman" pitchFamily="18" charset="0"/>
              </a:rPr>
              <a:t>。</a:t>
            </a:r>
          </a:p>
          <a:p>
            <a:pPr algn="just" eaLnBrk="1" hangingPunct="1">
              <a:lnSpc>
                <a:spcPts val="3500"/>
              </a:lnSpc>
              <a:buFont typeface="Wingdings 2" pitchFamily="18" charset="2"/>
              <a:buNone/>
            </a:pPr>
            <a:endParaRPr lang="zh-TW" altLang="en-US" sz="2000" b="1" dirty="0" smtClean="0">
              <a:latin typeface="Times New Roman" pitchFamily="18" charset="0"/>
              <a:ea typeface="標楷體" pitchFamily="65" charset="-120"/>
              <a:cs typeface="Times New Roman" pitchFamily="18" charset="0"/>
            </a:endParaRPr>
          </a:p>
          <a:p>
            <a:pPr algn="just" eaLnBrk="1" hangingPunct="1">
              <a:lnSpc>
                <a:spcPts val="3500"/>
              </a:lnSpc>
              <a:buFont typeface="Wingdings 2" pitchFamily="18" charset="2"/>
              <a:buNone/>
            </a:pPr>
            <a:endParaRPr lang="zh-TW" altLang="en-US" sz="2000" b="1" dirty="0" smtClean="0">
              <a:latin typeface="Times New Roman" pitchFamily="18" charset="0"/>
              <a:ea typeface="標楷體" pitchFamily="65" charset="-120"/>
              <a:cs typeface="Times New Roman" pitchFamily="18" charset="0"/>
            </a:endParaRPr>
          </a:p>
          <a:p>
            <a:pPr algn="just" eaLnBrk="1" hangingPunct="1">
              <a:lnSpc>
                <a:spcPts val="3500"/>
              </a:lnSpc>
              <a:buFont typeface="Wingdings 2" pitchFamily="18" charset="2"/>
              <a:buNone/>
            </a:pPr>
            <a:endParaRPr lang="zh-TW" altLang="en-US" sz="2000" b="1" dirty="0" smtClean="0">
              <a:latin typeface="Times New Roman" pitchFamily="18" charset="0"/>
              <a:ea typeface="標楷體" pitchFamily="65" charset="-120"/>
              <a:cs typeface="Times New Roman" pitchFamily="18" charset="0"/>
            </a:endParaRPr>
          </a:p>
          <a:p>
            <a:pPr algn="just" eaLnBrk="1" hangingPunct="1">
              <a:lnSpc>
                <a:spcPts val="3500"/>
              </a:lnSpc>
              <a:buFont typeface="Wingdings 2" pitchFamily="18" charset="2"/>
              <a:buNone/>
            </a:pPr>
            <a:endParaRPr lang="zh-TW" altLang="en-US" sz="2000" b="1" dirty="0" smtClean="0">
              <a:latin typeface="Times New Roman" pitchFamily="18" charset="0"/>
              <a:ea typeface="標楷體" pitchFamily="65" charset="-120"/>
              <a:cs typeface="Times New Roman" pitchFamily="18" charset="0"/>
            </a:endParaRPr>
          </a:p>
          <a:p>
            <a:pPr algn="just" eaLnBrk="1" hangingPunct="1">
              <a:lnSpc>
                <a:spcPts val="3500"/>
              </a:lnSpc>
              <a:buFont typeface="Wingdings 2" pitchFamily="18" charset="2"/>
              <a:buNone/>
            </a:pPr>
            <a:endParaRPr lang="zh-TW" altLang="en-US" sz="2000" b="1" dirty="0" smtClean="0">
              <a:latin typeface="Times New Roman" pitchFamily="18" charset="0"/>
              <a:ea typeface="標楷體" pitchFamily="65" charset="-120"/>
              <a:cs typeface="Times New Roman" pitchFamily="18" charset="0"/>
            </a:endParaRPr>
          </a:p>
          <a:p>
            <a:pPr algn="just" eaLnBrk="1" hangingPunct="1">
              <a:lnSpc>
                <a:spcPts val="3500"/>
              </a:lnSpc>
              <a:buFont typeface="Wingdings 2" pitchFamily="18" charset="2"/>
              <a:buNone/>
            </a:pPr>
            <a:endParaRPr lang="zh-TW" altLang="en-US" sz="2000" b="1" dirty="0" smtClean="0">
              <a:latin typeface="Times New Roman" pitchFamily="18" charset="0"/>
              <a:ea typeface="標楷體" pitchFamily="65" charset="-120"/>
              <a:cs typeface="Times New Roman" pitchFamily="18" charset="0"/>
            </a:endParaRPr>
          </a:p>
          <a:p>
            <a:pPr algn="just" eaLnBrk="1" hangingPunct="1">
              <a:lnSpc>
                <a:spcPts val="3500"/>
              </a:lnSpc>
              <a:buFont typeface="Wingdings 2" pitchFamily="18" charset="2"/>
              <a:buNone/>
            </a:pPr>
            <a:endParaRPr lang="zh-TW" altLang="en-US" sz="2000" b="1" dirty="0" smtClean="0">
              <a:latin typeface="Times New Roman" pitchFamily="18" charset="0"/>
              <a:ea typeface="標楷體" pitchFamily="65" charset="-120"/>
              <a:cs typeface="Times New Roman" pitchFamily="18" charset="0"/>
            </a:endParaRPr>
          </a:p>
          <a:p>
            <a:pPr algn="just" eaLnBrk="1" hangingPunct="1">
              <a:lnSpc>
                <a:spcPts val="3500"/>
              </a:lnSpc>
              <a:buFont typeface="Wingdings 2" pitchFamily="18" charset="2"/>
              <a:buNone/>
            </a:pPr>
            <a:endParaRPr lang="zh-TW" altLang="en-US" b="1" dirty="0" smtClean="0">
              <a:latin typeface="Times New Roman" pitchFamily="18" charset="0"/>
              <a:ea typeface="標楷體" pitchFamily="65" charset="-120"/>
              <a:cs typeface="Times New Roman" pitchFamily="18" charset="0"/>
            </a:endParaRPr>
          </a:p>
          <a:p>
            <a:pPr algn="just" eaLnBrk="1" hangingPunct="1">
              <a:lnSpc>
                <a:spcPts val="3500"/>
              </a:lnSpc>
              <a:buFont typeface="Wingdings 2" pitchFamily="18" charset="2"/>
              <a:buNone/>
            </a:pPr>
            <a:endParaRPr lang="zh-TW" altLang="en-US" sz="2000" b="1" dirty="0" smtClean="0">
              <a:latin typeface="Times New Roman" pitchFamily="18" charset="0"/>
              <a:ea typeface="標楷體" pitchFamily="65" charset="-120"/>
              <a:cs typeface="Times New Roman" pitchFamily="18" charset="0"/>
            </a:endParaRPr>
          </a:p>
          <a:p>
            <a:pPr eaLnBrk="1" hangingPunct="1"/>
            <a:endParaRPr lang="zh-TW" altLang="en-US" dirty="0" smtClean="0">
              <a:cs typeface="Times New Roman" pitchFamily="18" charset="0"/>
            </a:endParaRPr>
          </a:p>
          <a:p>
            <a:pPr eaLnBrk="1" hangingPunct="1"/>
            <a:endParaRPr lang="zh-TW" altLang="en-US" dirty="0" smtClean="0">
              <a:cs typeface="Times New Roman" pitchFamily="18" charset="0"/>
            </a:endParaRPr>
          </a:p>
        </p:txBody>
      </p:sp>
      <p:sp>
        <p:nvSpPr>
          <p:cNvPr id="46084" name="投影片編號版面配置區 3"/>
          <p:cNvSpPr>
            <a:spLocks noGrp="1"/>
          </p:cNvSpPr>
          <p:nvPr>
            <p:ph type="sldNum" sz="quarter" idx="11"/>
          </p:nvPr>
        </p:nvSpPr>
        <p:spPr bwMode="auto">
          <a:xfrm>
            <a:off x="6553200" y="6356350"/>
            <a:ext cx="2133600" cy="365125"/>
          </a:xfrm>
          <a:noFill/>
          <a:ln>
            <a:miter lim="800000"/>
            <a:headEnd/>
            <a:tailEnd/>
          </a:ln>
        </p:spPr>
        <p:txBody>
          <a:bodyPr/>
          <a:lstStyle/>
          <a:p>
            <a:fld id="{3D8D1F39-70F8-4B6B-9FA5-90BFA002FE32}" type="slidenum">
              <a:rPr lang="en-US" altLang="zh-TW" smtClean="0">
                <a:latin typeface="Arial" pitchFamily="34" charset="0"/>
                <a:ea typeface="新細明體" pitchFamily="18" charset="-120"/>
              </a:rPr>
              <a:pPr/>
              <a:t>29</a:t>
            </a:fld>
            <a:endParaRPr lang="en-US" altLang="zh-TW" dirty="0" smtClean="0">
              <a:latin typeface="Arial" pitchFamily="34" charset="0"/>
              <a:ea typeface="新細明體" pitchFamily="18" charset="-120"/>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標題 1"/>
          <p:cNvSpPr>
            <a:spLocks noGrp="1"/>
          </p:cNvSpPr>
          <p:nvPr>
            <p:ph type="title"/>
          </p:nvPr>
        </p:nvSpPr>
        <p:spPr>
          <a:xfrm>
            <a:off x="457200" y="274638"/>
            <a:ext cx="8229600" cy="1143000"/>
          </a:xfrm>
        </p:spPr>
        <p:txBody>
          <a:bodyPr>
            <a:normAutofit/>
          </a:bodyPr>
          <a:lstStyle/>
          <a:p>
            <a:r>
              <a:rPr lang="en-US" altLang="zh-TW" sz="4000" dirty="0" smtClean="0">
                <a:solidFill>
                  <a:srgbClr val="C00000"/>
                </a:solidFill>
                <a:latin typeface="標楷體" pitchFamily="65" charset="-120"/>
                <a:ea typeface="標楷體" pitchFamily="65" charset="-120"/>
              </a:rPr>
              <a:t>CEDAW</a:t>
            </a:r>
            <a:r>
              <a:rPr lang="zh-TW" altLang="en-US" sz="4000" b="1" dirty="0" smtClean="0">
                <a:solidFill>
                  <a:srgbClr val="C00000"/>
                </a:solidFill>
                <a:latin typeface="標楷體" pitchFamily="65" charset="-120"/>
                <a:ea typeface="標楷體" pitchFamily="65" charset="-120"/>
              </a:rPr>
              <a:t>三核心概念</a:t>
            </a:r>
          </a:p>
        </p:txBody>
      </p:sp>
      <p:sp>
        <p:nvSpPr>
          <p:cNvPr id="4" name="投影片編號版面配置區 3"/>
          <p:cNvSpPr>
            <a:spLocks noGrp="1"/>
          </p:cNvSpPr>
          <p:nvPr>
            <p:ph type="sldNum" sz="quarter" idx="11"/>
          </p:nvPr>
        </p:nvSpPr>
        <p:spPr>
          <a:xfrm>
            <a:off x="6553200" y="6356350"/>
            <a:ext cx="2133600" cy="365125"/>
          </a:xfrm>
        </p:spPr>
        <p:txBody>
          <a:bodyPr/>
          <a:lstStyle/>
          <a:p>
            <a:pPr>
              <a:defRPr/>
            </a:pPr>
            <a:fld id="{9C7F11CB-ED81-42A4-8BF2-616107BA61D3}" type="slidenum">
              <a:rPr lang="en-US" altLang="zh-TW" smtClean="0"/>
              <a:pPr>
                <a:defRPr/>
              </a:pPr>
              <a:t>3</a:t>
            </a:fld>
            <a:endParaRPr lang="en-US" altLang="zh-TW"/>
          </a:p>
        </p:txBody>
      </p:sp>
      <p:sp>
        <p:nvSpPr>
          <p:cNvPr id="6" name="圓角矩形 5"/>
          <p:cNvSpPr/>
          <p:nvPr/>
        </p:nvSpPr>
        <p:spPr>
          <a:xfrm>
            <a:off x="1979712" y="3212976"/>
            <a:ext cx="1656184" cy="864096"/>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TW" altLang="en-US" sz="2400" b="1" dirty="0" smtClean="0">
                <a:latin typeface="標楷體" pitchFamily="65" charset="-120"/>
                <a:ea typeface="標楷體" pitchFamily="65" charset="-120"/>
              </a:rPr>
              <a:t>形式平等</a:t>
            </a:r>
            <a:endParaRPr lang="zh-TW" altLang="en-US" sz="2400" b="1" dirty="0">
              <a:latin typeface="標楷體" pitchFamily="65" charset="-120"/>
              <a:ea typeface="標楷體" pitchFamily="65" charset="-120"/>
            </a:endParaRPr>
          </a:p>
        </p:txBody>
      </p:sp>
      <p:sp>
        <p:nvSpPr>
          <p:cNvPr id="7" name="圓角矩形 6"/>
          <p:cNvSpPr/>
          <p:nvPr/>
        </p:nvSpPr>
        <p:spPr>
          <a:xfrm>
            <a:off x="1979712" y="1988840"/>
            <a:ext cx="1656184" cy="864096"/>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TW" altLang="en-US" sz="2400" b="1" dirty="0" smtClean="0">
                <a:latin typeface="標楷體" pitchFamily="65" charset="-120"/>
                <a:ea typeface="標楷體" pitchFamily="65" charset="-120"/>
              </a:rPr>
              <a:t>不歧視</a:t>
            </a:r>
            <a:endParaRPr lang="zh-TW" altLang="en-US" sz="2400" b="1" dirty="0">
              <a:latin typeface="標楷體" pitchFamily="65" charset="-120"/>
              <a:ea typeface="標楷體" pitchFamily="65" charset="-120"/>
            </a:endParaRPr>
          </a:p>
        </p:txBody>
      </p:sp>
      <p:sp>
        <p:nvSpPr>
          <p:cNvPr id="8" name="圓角矩形 7"/>
          <p:cNvSpPr/>
          <p:nvPr/>
        </p:nvSpPr>
        <p:spPr>
          <a:xfrm>
            <a:off x="1979712" y="4437112"/>
            <a:ext cx="1656184" cy="864096"/>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TW" altLang="en-US" sz="2400" b="1" dirty="0" smtClean="0">
                <a:latin typeface="標楷體" pitchFamily="65" charset="-120"/>
                <a:ea typeface="標楷體" pitchFamily="65" charset="-120"/>
              </a:rPr>
              <a:t>個人義務</a:t>
            </a:r>
            <a:endParaRPr lang="zh-TW" altLang="en-US" sz="2400" b="1" dirty="0">
              <a:latin typeface="標楷體" pitchFamily="65" charset="-120"/>
              <a:ea typeface="標楷體" pitchFamily="65" charset="-120"/>
            </a:endParaRPr>
          </a:p>
        </p:txBody>
      </p:sp>
      <p:sp>
        <p:nvSpPr>
          <p:cNvPr id="9" name="圓角矩形 8"/>
          <p:cNvSpPr/>
          <p:nvPr/>
        </p:nvSpPr>
        <p:spPr>
          <a:xfrm>
            <a:off x="5004048" y="3212976"/>
            <a:ext cx="1656184" cy="864096"/>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TW" altLang="en-US" sz="2400" b="1" dirty="0" smtClean="0">
                <a:latin typeface="標楷體" pitchFamily="65" charset="-120"/>
                <a:ea typeface="標楷體" pitchFamily="65" charset="-120"/>
              </a:rPr>
              <a:t>實質平等</a:t>
            </a:r>
            <a:endParaRPr lang="zh-TW" altLang="en-US" sz="2400" b="1" dirty="0">
              <a:latin typeface="標楷體" pitchFamily="65" charset="-120"/>
              <a:ea typeface="標楷體" pitchFamily="65" charset="-120"/>
            </a:endParaRPr>
          </a:p>
        </p:txBody>
      </p:sp>
      <p:sp>
        <p:nvSpPr>
          <p:cNvPr id="10" name="圓角矩形 9"/>
          <p:cNvSpPr/>
          <p:nvPr/>
        </p:nvSpPr>
        <p:spPr>
          <a:xfrm>
            <a:off x="5004048" y="1988840"/>
            <a:ext cx="1656184" cy="864096"/>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TW" altLang="en-US" sz="2400" b="1" smtClean="0">
                <a:latin typeface="標楷體" pitchFamily="65" charset="-120"/>
                <a:ea typeface="標楷體" pitchFamily="65" charset="-120"/>
              </a:rPr>
              <a:t>禁止歧視</a:t>
            </a:r>
            <a:endParaRPr lang="zh-TW" altLang="en-US" sz="2400" b="1" dirty="0">
              <a:latin typeface="標楷體" pitchFamily="65" charset="-120"/>
              <a:ea typeface="標楷體" pitchFamily="65" charset="-120"/>
            </a:endParaRPr>
          </a:p>
        </p:txBody>
      </p:sp>
      <p:sp>
        <p:nvSpPr>
          <p:cNvPr id="11" name="圓角矩形 10"/>
          <p:cNvSpPr/>
          <p:nvPr/>
        </p:nvSpPr>
        <p:spPr>
          <a:xfrm>
            <a:off x="5004048" y="4437112"/>
            <a:ext cx="1656184" cy="864096"/>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TW" altLang="en-US" sz="2400" b="1" dirty="0" smtClean="0">
                <a:latin typeface="標楷體" pitchFamily="65" charset="-120"/>
                <a:ea typeface="標楷體" pitchFamily="65" charset="-120"/>
              </a:rPr>
              <a:t>國家義務</a:t>
            </a:r>
            <a:endParaRPr lang="zh-TW" altLang="en-US" sz="2400" b="1" dirty="0">
              <a:latin typeface="標楷體" pitchFamily="65" charset="-120"/>
              <a:ea typeface="標楷體" pitchFamily="65" charset="-120"/>
            </a:endParaRPr>
          </a:p>
        </p:txBody>
      </p:sp>
      <p:sp>
        <p:nvSpPr>
          <p:cNvPr id="12" name="矩形 11"/>
          <p:cNvSpPr/>
          <p:nvPr/>
        </p:nvSpPr>
        <p:spPr>
          <a:xfrm>
            <a:off x="6084168" y="6021288"/>
            <a:ext cx="2736647" cy="523220"/>
          </a:xfrm>
          <a:prstGeom prst="rect">
            <a:avLst/>
          </a:prstGeom>
        </p:spPr>
        <p:txBody>
          <a:bodyPr wrap="none">
            <a:spAutoFit/>
          </a:bodyPr>
          <a:lstStyle/>
          <a:p>
            <a:r>
              <a:rPr lang="zh-TW" altLang="en-US" sz="2800" b="1" dirty="0" smtClean="0">
                <a:solidFill>
                  <a:srgbClr val="7030A0"/>
                </a:solidFill>
                <a:latin typeface="Times New Roman" pitchFamily="18" charset="0"/>
                <a:ea typeface="標楷體" pitchFamily="65" charset="-120"/>
                <a:cs typeface="Times New Roman" pitchFamily="18" charset="0"/>
              </a:rPr>
              <a:t> </a:t>
            </a:r>
            <a:r>
              <a:rPr lang="en-US" altLang="zh-TW" b="1" dirty="0" smtClean="0">
                <a:solidFill>
                  <a:schemeClr val="tx1">
                    <a:lumMod val="65000"/>
                    <a:lumOff val="35000"/>
                  </a:schemeClr>
                </a:solidFill>
                <a:latin typeface="Times New Roman" pitchFamily="18" charset="0"/>
                <a:ea typeface="標楷體" pitchFamily="65" charset="-120"/>
                <a:cs typeface="Times New Roman" pitchFamily="18" charset="0"/>
              </a:rPr>
              <a:t>(</a:t>
            </a:r>
            <a:r>
              <a:rPr lang="zh-TW" altLang="en-US" b="1" dirty="0" smtClean="0">
                <a:solidFill>
                  <a:schemeClr val="tx1">
                    <a:lumMod val="65000"/>
                    <a:lumOff val="35000"/>
                  </a:schemeClr>
                </a:solidFill>
                <a:latin typeface="Times New Roman" pitchFamily="18" charset="0"/>
                <a:ea typeface="標楷體" pitchFamily="65" charset="-120"/>
                <a:cs typeface="Times New Roman" pitchFamily="18" charset="0"/>
              </a:rPr>
              <a:t>摘錄自郭玲惠教授簡報</a:t>
            </a:r>
            <a:r>
              <a:rPr lang="en-US" altLang="zh-TW" b="1" dirty="0" smtClean="0">
                <a:solidFill>
                  <a:schemeClr val="tx1">
                    <a:lumMod val="65000"/>
                    <a:lumOff val="35000"/>
                  </a:schemeClr>
                </a:solidFill>
                <a:latin typeface="Times New Roman" pitchFamily="18" charset="0"/>
                <a:ea typeface="標楷體" pitchFamily="65" charset="-120"/>
                <a:cs typeface="Times New Roman" pitchFamily="18" charset="0"/>
              </a:rPr>
              <a:t>)</a:t>
            </a:r>
            <a:endParaRPr lang="zh-TW" altLang="en-US" dirty="0"/>
          </a:p>
        </p:txBody>
      </p:sp>
      <p:sp>
        <p:nvSpPr>
          <p:cNvPr id="13" name="向右箭號 12"/>
          <p:cNvSpPr/>
          <p:nvPr/>
        </p:nvSpPr>
        <p:spPr>
          <a:xfrm>
            <a:off x="4067944" y="2276872"/>
            <a:ext cx="432048" cy="28803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15" name="向右箭號 14"/>
          <p:cNvSpPr/>
          <p:nvPr/>
        </p:nvSpPr>
        <p:spPr>
          <a:xfrm>
            <a:off x="4067944" y="3501008"/>
            <a:ext cx="432048" cy="28803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16" name="向右箭號 15"/>
          <p:cNvSpPr/>
          <p:nvPr/>
        </p:nvSpPr>
        <p:spPr>
          <a:xfrm>
            <a:off x="4139952" y="4797152"/>
            <a:ext cx="432048" cy="28803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標題 1"/>
          <p:cNvSpPr>
            <a:spLocks noGrp="1"/>
          </p:cNvSpPr>
          <p:nvPr>
            <p:ph type="title"/>
          </p:nvPr>
        </p:nvSpPr>
        <p:spPr>
          <a:xfrm>
            <a:off x="457200" y="274638"/>
            <a:ext cx="8229600" cy="1143000"/>
          </a:xfrm>
        </p:spPr>
        <p:txBody>
          <a:bodyPr>
            <a:normAutofit/>
          </a:bodyPr>
          <a:lstStyle/>
          <a:p>
            <a:pPr eaLnBrk="1" hangingPunct="1"/>
            <a:r>
              <a:rPr lang="zh-TW" altLang="en-US" sz="4000" b="1" dirty="0" smtClean="0">
                <a:solidFill>
                  <a:srgbClr val="7030A0"/>
                </a:solidFill>
                <a:latin typeface="Times New Roman" pitchFamily="18" charset="0"/>
                <a:ea typeface="標楷體" pitchFamily="65" charset="-120"/>
                <a:cs typeface="Times New Roman" pitchFamily="18" charset="0"/>
              </a:rPr>
              <a:t>第九條　國籍權</a:t>
            </a:r>
            <a:endParaRPr lang="zh-TW" altLang="en-US" sz="4000" dirty="0" smtClean="0">
              <a:solidFill>
                <a:srgbClr val="7030A0"/>
              </a:solidFill>
              <a:cs typeface="Times New Roman" pitchFamily="18" charset="0"/>
            </a:endParaRPr>
          </a:p>
        </p:txBody>
      </p:sp>
      <p:sp>
        <p:nvSpPr>
          <p:cNvPr id="3" name="內容版面配置區 2"/>
          <p:cNvSpPr>
            <a:spLocks noGrp="1"/>
          </p:cNvSpPr>
          <p:nvPr>
            <p:ph idx="1"/>
          </p:nvPr>
        </p:nvSpPr>
        <p:spPr>
          <a:xfrm>
            <a:off x="179512" y="1600200"/>
            <a:ext cx="8856984" cy="4800600"/>
          </a:xfrm>
        </p:spPr>
        <p:txBody>
          <a:bodyPr rtlCol="0">
            <a:normAutofit fontScale="55000" lnSpcReduction="20000"/>
          </a:bodyPr>
          <a:lstStyle/>
          <a:p>
            <a:pPr marL="274320" indent="-274320" eaLnBrk="1" fontAlgn="auto" hangingPunct="1">
              <a:spcAft>
                <a:spcPts val="0"/>
              </a:spcAft>
              <a:defRPr/>
            </a:pPr>
            <a:r>
              <a:rPr lang="zh-TW" altLang="en-US" sz="4000" b="1" dirty="0" smtClean="0">
                <a:latin typeface="Times New Roman" pitchFamily="18" charset="0"/>
                <a:ea typeface="標楷體" pitchFamily="65" charset="-120"/>
                <a:cs typeface="Times New Roman" pitchFamily="18" charset="0"/>
              </a:rPr>
              <a:t>第九條</a:t>
            </a:r>
          </a:p>
          <a:p>
            <a:pPr marL="274320" indent="-274320" algn="just" eaLnBrk="1" fontAlgn="auto" hangingPunct="1">
              <a:lnSpc>
                <a:spcPts val="3500"/>
              </a:lnSpc>
              <a:spcAft>
                <a:spcPts val="0"/>
              </a:spcAft>
              <a:buFont typeface="Wingdings 2" pitchFamily="18" charset="2"/>
              <a:buNone/>
              <a:defRPr/>
            </a:pPr>
            <a:r>
              <a:rPr lang="en-US" altLang="zh-TW" sz="4000" b="1" dirty="0" smtClean="0">
                <a:latin typeface="標楷體" pitchFamily="65" charset="-120"/>
                <a:ea typeface="標楷體" pitchFamily="65" charset="-120"/>
                <a:cs typeface="Times New Roman" pitchFamily="18" charset="0"/>
              </a:rPr>
              <a:t>1.</a:t>
            </a:r>
            <a:r>
              <a:rPr lang="zh-TW" altLang="en-US" sz="4000" b="1" dirty="0" smtClean="0">
                <a:latin typeface="標楷體" pitchFamily="65" charset="-120"/>
                <a:ea typeface="標楷體" pitchFamily="65" charset="-120"/>
                <a:cs typeface="Times New Roman" pitchFamily="18" charset="0"/>
              </a:rPr>
              <a:t>締約各國應給予婦女與男子有取得、改變或保留國籍的同等權利。締約各國應特別保證，與外國人結婚或於婚姻存續期間先生改變國籍均不當然改變妻子的國籍，使她成為無國籍人，或把先生的國籍強加於她。 </a:t>
            </a:r>
          </a:p>
          <a:p>
            <a:pPr marL="273600" indent="-273600" algn="just" eaLnBrk="1" fontAlgn="auto" hangingPunct="1">
              <a:lnSpc>
                <a:spcPts val="3500"/>
              </a:lnSpc>
              <a:spcAft>
                <a:spcPts val="0"/>
              </a:spcAft>
              <a:buClrTx/>
              <a:buNone/>
              <a:defRPr/>
            </a:pPr>
            <a:r>
              <a:rPr lang="en-US" altLang="zh-TW" sz="4000" b="1" dirty="0" smtClean="0">
                <a:latin typeface="標楷體" pitchFamily="65" charset="-120"/>
                <a:ea typeface="標楷體" pitchFamily="65" charset="-120"/>
                <a:cs typeface="Times New Roman" pitchFamily="18" charset="0"/>
              </a:rPr>
              <a:t>2.</a:t>
            </a:r>
            <a:r>
              <a:rPr lang="zh-TW" altLang="en-US" sz="4000" b="1" dirty="0" smtClean="0">
                <a:latin typeface="標楷體" pitchFamily="65" charset="-120"/>
                <a:ea typeface="標楷體" pitchFamily="65" charset="-120"/>
                <a:cs typeface="Times New Roman" pitchFamily="18" charset="0"/>
              </a:rPr>
              <a:t>締約各國在關於子女的國籍方面，應給予婦女與男子平等的權利。</a:t>
            </a:r>
            <a:endParaRPr lang="en-US" altLang="zh-TW" sz="4000" b="1" dirty="0" smtClean="0">
              <a:latin typeface="標楷體" pitchFamily="65" charset="-120"/>
              <a:ea typeface="標楷體" pitchFamily="65" charset="-120"/>
              <a:cs typeface="Times New Roman" pitchFamily="18" charset="0"/>
            </a:endParaRPr>
          </a:p>
          <a:p>
            <a:pPr marL="0" indent="-273600" algn="just" eaLnBrk="1" fontAlgn="auto" hangingPunct="1">
              <a:lnSpc>
                <a:spcPts val="3500"/>
              </a:lnSpc>
              <a:spcBef>
                <a:spcPts val="1800"/>
              </a:spcBef>
              <a:spcAft>
                <a:spcPts val="0"/>
              </a:spcAft>
              <a:buClrTx/>
              <a:buFont typeface="Wingdings" pitchFamily="2" charset="2"/>
              <a:buChar char="Ø"/>
              <a:defRPr/>
            </a:pPr>
            <a:r>
              <a:rPr lang="zh-TW" altLang="en-US" sz="3200" b="1" dirty="0" smtClean="0">
                <a:latin typeface="+mn-ea"/>
                <a:cs typeface="Times New Roman" pitchFamily="18" charset="0"/>
              </a:rPr>
              <a:t>締約國應採取一切適當措施確保女性移工不受歧視，享有平等權利，且對女性移工權利之保護，提供救濟管道。締約國也須確保無證女性移工之人道待遇；並對於公營私營職業介紹所雇主及政府工作人員，舉辦女性移工權利之意識課程。</a:t>
            </a:r>
            <a:endParaRPr lang="en-US" altLang="zh-TW" sz="3200" b="1" dirty="0" smtClean="0">
              <a:latin typeface="+mn-ea"/>
              <a:cs typeface="Times New Roman" pitchFamily="18" charset="0"/>
            </a:endParaRPr>
          </a:p>
          <a:p>
            <a:pPr marL="273600" indent="-273600" algn="just" eaLnBrk="1" fontAlgn="auto" hangingPunct="1">
              <a:lnSpc>
                <a:spcPts val="3500"/>
              </a:lnSpc>
              <a:spcAft>
                <a:spcPts val="0"/>
              </a:spcAft>
              <a:buSzPct val="60000"/>
              <a:buFont typeface="Wingdings" pitchFamily="2" charset="2"/>
              <a:buChar char="l"/>
              <a:defRPr/>
            </a:pPr>
            <a:r>
              <a:rPr lang="zh-TW" altLang="en-US" sz="3200" b="1" dirty="0" smtClean="0">
                <a:solidFill>
                  <a:srgbClr val="660066"/>
                </a:solidFill>
                <a:latin typeface="+mn-ea"/>
                <a:cs typeface="Times New Roman" pitchFamily="18" charset="0"/>
              </a:rPr>
              <a:t>相關一般性建議：第</a:t>
            </a:r>
            <a:r>
              <a:rPr lang="en-US" altLang="zh-TW" sz="3200" b="1" dirty="0" smtClean="0">
                <a:solidFill>
                  <a:srgbClr val="660066"/>
                </a:solidFill>
                <a:latin typeface="+mn-ea"/>
                <a:cs typeface="Times New Roman" pitchFamily="18" charset="0"/>
              </a:rPr>
              <a:t>26</a:t>
            </a:r>
            <a:r>
              <a:rPr lang="zh-TW" altLang="en-US" sz="3200" b="1" dirty="0" smtClean="0">
                <a:solidFill>
                  <a:srgbClr val="660066"/>
                </a:solidFill>
                <a:latin typeface="+mn-ea"/>
                <a:cs typeface="Times New Roman" pitchFamily="18" charset="0"/>
              </a:rPr>
              <a:t>號</a:t>
            </a:r>
            <a:r>
              <a:rPr lang="en-US" altLang="zh-TW" sz="3200" b="1" dirty="0" smtClean="0">
                <a:solidFill>
                  <a:srgbClr val="660066"/>
                </a:solidFill>
                <a:latin typeface="+mn-ea"/>
                <a:cs typeface="Times New Roman" pitchFamily="18" charset="0"/>
              </a:rPr>
              <a:t>(</a:t>
            </a:r>
            <a:r>
              <a:rPr lang="zh-TW" altLang="en-US" sz="3200" b="1" dirty="0" smtClean="0">
                <a:solidFill>
                  <a:srgbClr val="660066"/>
                </a:solidFill>
                <a:latin typeface="+mn-ea"/>
                <a:cs typeface="Times New Roman" pitchFamily="18" charset="0"/>
              </a:rPr>
              <a:t>女性移工</a:t>
            </a:r>
            <a:r>
              <a:rPr lang="en-US" altLang="zh-TW" sz="3200" b="1" dirty="0" smtClean="0">
                <a:solidFill>
                  <a:srgbClr val="660066"/>
                </a:solidFill>
                <a:latin typeface="+mn-ea"/>
                <a:cs typeface="Times New Roman" pitchFamily="18" charset="0"/>
              </a:rPr>
              <a:t>)</a:t>
            </a:r>
            <a:endParaRPr lang="zh-TW" altLang="en-US" sz="3200" b="1" dirty="0" smtClean="0">
              <a:solidFill>
                <a:srgbClr val="660066"/>
              </a:solidFill>
              <a:latin typeface="+mn-ea"/>
              <a:cs typeface="Times New Roman" pitchFamily="18" charset="0"/>
            </a:endParaRPr>
          </a:p>
          <a:p>
            <a:pPr marL="457200" indent="-457200" algn="just" eaLnBrk="1" fontAlgn="auto" hangingPunct="1">
              <a:lnSpc>
                <a:spcPts val="3500"/>
              </a:lnSpc>
              <a:spcAft>
                <a:spcPts val="0"/>
              </a:spcAft>
              <a:buFont typeface="Wingdings 2" pitchFamily="18" charset="2"/>
              <a:buAutoNum type="arabicPeriod" startAt="2"/>
              <a:defRPr/>
            </a:pPr>
            <a:endParaRPr lang="zh-TW" altLang="en-US" sz="2000" b="1" dirty="0" smtClean="0">
              <a:latin typeface="Times New Roman" pitchFamily="18" charset="0"/>
              <a:ea typeface="標楷體" pitchFamily="65" charset="-120"/>
              <a:cs typeface="Times New Roman" pitchFamily="18" charset="0"/>
            </a:endParaRPr>
          </a:p>
          <a:p>
            <a:pPr marL="274320" indent="-274320" algn="just" eaLnBrk="1" fontAlgn="auto" hangingPunct="1">
              <a:lnSpc>
                <a:spcPts val="3500"/>
              </a:lnSpc>
              <a:spcAft>
                <a:spcPts val="0"/>
              </a:spcAft>
              <a:buFont typeface="Wingdings 2" pitchFamily="18" charset="2"/>
              <a:buNone/>
              <a:defRPr/>
            </a:pPr>
            <a:endParaRPr lang="zh-TW" altLang="en-US" sz="2000" b="1" dirty="0" smtClean="0">
              <a:latin typeface="Times New Roman" pitchFamily="18" charset="0"/>
              <a:ea typeface="標楷體" pitchFamily="65" charset="-120"/>
              <a:cs typeface="Times New Roman" pitchFamily="18" charset="0"/>
            </a:endParaRPr>
          </a:p>
          <a:p>
            <a:pPr marL="274320" indent="-274320" algn="just" eaLnBrk="1" fontAlgn="auto" hangingPunct="1">
              <a:lnSpc>
                <a:spcPts val="3500"/>
              </a:lnSpc>
              <a:spcAft>
                <a:spcPts val="0"/>
              </a:spcAft>
              <a:buFont typeface="Wingdings 2" pitchFamily="18" charset="2"/>
              <a:buNone/>
              <a:defRPr/>
            </a:pPr>
            <a:endParaRPr lang="zh-TW" altLang="en-US" sz="2000" b="1" dirty="0" smtClean="0">
              <a:latin typeface="Times New Roman" pitchFamily="18" charset="0"/>
              <a:ea typeface="標楷體" pitchFamily="65" charset="-120"/>
              <a:cs typeface="Times New Roman" pitchFamily="18" charset="0"/>
            </a:endParaRPr>
          </a:p>
          <a:p>
            <a:pPr marL="274320" indent="-274320" algn="just" eaLnBrk="1" fontAlgn="auto" hangingPunct="1">
              <a:lnSpc>
                <a:spcPts val="3500"/>
              </a:lnSpc>
              <a:spcAft>
                <a:spcPts val="0"/>
              </a:spcAft>
              <a:buFont typeface="Wingdings 2" pitchFamily="18" charset="2"/>
              <a:buNone/>
              <a:defRPr/>
            </a:pPr>
            <a:endParaRPr lang="zh-TW" altLang="en-US" sz="2000" b="1" dirty="0" smtClean="0">
              <a:latin typeface="Times New Roman" pitchFamily="18" charset="0"/>
              <a:ea typeface="標楷體" pitchFamily="65" charset="-120"/>
              <a:cs typeface="Times New Roman" pitchFamily="18" charset="0"/>
            </a:endParaRPr>
          </a:p>
          <a:p>
            <a:pPr marL="274320" indent="-274320" algn="just" eaLnBrk="1" fontAlgn="auto" hangingPunct="1">
              <a:lnSpc>
                <a:spcPts val="3500"/>
              </a:lnSpc>
              <a:spcAft>
                <a:spcPts val="0"/>
              </a:spcAft>
              <a:buFont typeface="Wingdings 2" pitchFamily="18" charset="2"/>
              <a:buNone/>
              <a:defRPr/>
            </a:pPr>
            <a:endParaRPr lang="zh-TW" altLang="en-US" sz="2000" b="1" dirty="0" smtClean="0">
              <a:latin typeface="Times New Roman" pitchFamily="18" charset="0"/>
              <a:ea typeface="標楷體" pitchFamily="65" charset="-120"/>
              <a:cs typeface="Times New Roman" pitchFamily="18" charset="0"/>
            </a:endParaRPr>
          </a:p>
          <a:p>
            <a:pPr marL="274320" indent="-274320" algn="just" eaLnBrk="1" fontAlgn="auto" hangingPunct="1">
              <a:lnSpc>
                <a:spcPts val="3500"/>
              </a:lnSpc>
              <a:spcAft>
                <a:spcPts val="0"/>
              </a:spcAft>
              <a:buFont typeface="Wingdings 2" pitchFamily="18" charset="2"/>
              <a:buNone/>
              <a:defRPr/>
            </a:pPr>
            <a:endParaRPr lang="zh-TW" altLang="en-US" sz="2000" b="1" dirty="0" smtClean="0">
              <a:latin typeface="Times New Roman" pitchFamily="18" charset="0"/>
              <a:ea typeface="標楷體" pitchFamily="65" charset="-120"/>
              <a:cs typeface="Times New Roman" pitchFamily="18" charset="0"/>
            </a:endParaRPr>
          </a:p>
          <a:p>
            <a:pPr marL="274320" indent="-274320" algn="just" eaLnBrk="1" fontAlgn="auto" hangingPunct="1">
              <a:lnSpc>
                <a:spcPts val="3500"/>
              </a:lnSpc>
              <a:spcAft>
                <a:spcPts val="0"/>
              </a:spcAft>
              <a:buFont typeface="Wingdings 2" pitchFamily="18" charset="2"/>
              <a:buNone/>
              <a:defRPr/>
            </a:pPr>
            <a:endParaRPr lang="zh-TW" altLang="en-US" sz="2000" b="1" dirty="0" smtClean="0">
              <a:latin typeface="Times New Roman" pitchFamily="18" charset="0"/>
              <a:ea typeface="標楷體" pitchFamily="65" charset="-120"/>
              <a:cs typeface="Times New Roman" pitchFamily="18" charset="0"/>
            </a:endParaRPr>
          </a:p>
          <a:p>
            <a:pPr marL="274320" indent="-274320" algn="just" eaLnBrk="1" fontAlgn="auto" hangingPunct="1">
              <a:lnSpc>
                <a:spcPts val="3500"/>
              </a:lnSpc>
              <a:spcAft>
                <a:spcPts val="0"/>
              </a:spcAft>
              <a:buFont typeface="Wingdings 2" pitchFamily="18" charset="2"/>
              <a:buNone/>
              <a:defRPr/>
            </a:pPr>
            <a:endParaRPr lang="zh-TW" altLang="en-US" sz="2000" b="1" dirty="0" smtClean="0">
              <a:latin typeface="Times New Roman" pitchFamily="18" charset="0"/>
              <a:ea typeface="標楷體" pitchFamily="65" charset="-120"/>
              <a:cs typeface="Times New Roman" pitchFamily="18" charset="0"/>
            </a:endParaRPr>
          </a:p>
          <a:p>
            <a:pPr marL="274320" indent="-274320" algn="just" eaLnBrk="1" fontAlgn="auto" hangingPunct="1">
              <a:lnSpc>
                <a:spcPts val="3500"/>
              </a:lnSpc>
              <a:spcAft>
                <a:spcPts val="0"/>
              </a:spcAft>
              <a:buFont typeface="Wingdings 2" pitchFamily="18" charset="2"/>
              <a:buNone/>
              <a:defRPr/>
            </a:pPr>
            <a:endParaRPr lang="zh-TW" altLang="en-US" b="1" dirty="0" smtClean="0">
              <a:latin typeface="Times New Roman" pitchFamily="18" charset="0"/>
              <a:ea typeface="標楷體" pitchFamily="65" charset="-120"/>
              <a:cs typeface="Times New Roman" pitchFamily="18" charset="0"/>
            </a:endParaRPr>
          </a:p>
          <a:p>
            <a:pPr marL="274320" indent="-274320" algn="just" eaLnBrk="1" fontAlgn="auto" hangingPunct="1">
              <a:lnSpc>
                <a:spcPts val="3500"/>
              </a:lnSpc>
              <a:spcAft>
                <a:spcPts val="0"/>
              </a:spcAft>
              <a:buFont typeface="Wingdings 2" pitchFamily="18" charset="2"/>
              <a:buNone/>
              <a:defRPr/>
            </a:pPr>
            <a:endParaRPr lang="zh-TW" altLang="en-US" sz="2000" b="1" dirty="0" smtClean="0">
              <a:latin typeface="Times New Roman" pitchFamily="18" charset="0"/>
              <a:ea typeface="標楷體" pitchFamily="65" charset="-120"/>
              <a:cs typeface="Times New Roman" pitchFamily="18" charset="0"/>
            </a:endParaRPr>
          </a:p>
          <a:p>
            <a:pPr marL="274320" indent="-274320" eaLnBrk="1" fontAlgn="auto" hangingPunct="1">
              <a:spcAft>
                <a:spcPts val="0"/>
              </a:spcAft>
              <a:defRPr/>
            </a:pPr>
            <a:endParaRPr lang="zh-TW" altLang="en-US" dirty="0" smtClean="0"/>
          </a:p>
          <a:p>
            <a:pPr marL="274320" indent="-274320" eaLnBrk="1" fontAlgn="auto" hangingPunct="1">
              <a:spcAft>
                <a:spcPts val="0"/>
              </a:spcAft>
              <a:defRPr/>
            </a:pPr>
            <a:endParaRPr lang="zh-TW" altLang="en-US" dirty="0"/>
          </a:p>
        </p:txBody>
      </p:sp>
      <p:sp>
        <p:nvSpPr>
          <p:cNvPr id="47108" name="投影片編號版面配置區 3"/>
          <p:cNvSpPr>
            <a:spLocks noGrp="1"/>
          </p:cNvSpPr>
          <p:nvPr>
            <p:ph type="sldNum" sz="quarter" idx="11"/>
          </p:nvPr>
        </p:nvSpPr>
        <p:spPr bwMode="auto">
          <a:xfrm>
            <a:off x="6553200" y="6356350"/>
            <a:ext cx="2133600" cy="365125"/>
          </a:xfrm>
          <a:noFill/>
          <a:ln>
            <a:miter lim="800000"/>
            <a:headEnd/>
            <a:tailEnd/>
          </a:ln>
        </p:spPr>
        <p:txBody>
          <a:bodyPr/>
          <a:lstStyle/>
          <a:p>
            <a:fld id="{214CDE8B-B51E-4DD8-BE6C-B4C278CF6BA1}" type="slidenum">
              <a:rPr lang="en-US" altLang="zh-TW" smtClean="0">
                <a:latin typeface="Arial" pitchFamily="34" charset="0"/>
                <a:ea typeface="新細明體" pitchFamily="18" charset="-120"/>
              </a:rPr>
              <a:pPr/>
              <a:t>30</a:t>
            </a:fld>
            <a:endParaRPr lang="en-US" altLang="zh-TW" smtClean="0">
              <a:latin typeface="Arial" pitchFamily="34" charset="0"/>
              <a:ea typeface="新細明體" pitchFamily="18" charset="-120"/>
            </a:endParaRP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標題 1"/>
          <p:cNvSpPr>
            <a:spLocks noGrp="1"/>
          </p:cNvSpPr>
          <p:nvPr>
            <p:ph type="title"/>
          </p:nvPr>
        </p:nvSpPr>
        <p:spPr>
          <a:xfrm>
            <a:off x="457200" y="274638"/>
            <a:ext cx="8229600" cy="1143000"/>
          </a:xfrm>
        </p:spPr>
        <p:txBody>
          <a:bodyPr>
            <a:normAutofit/>
          </a:bodyPr>
          <a:lstStyle/>
          <a:p>
            <a:pPr eaLnBrk="1" hangingPunct="1"/>
            <a:r>
              <a:rPr lang="zh-TW" altLang="en-US" sz="4000" b="1" dirty="0" smtClean="0">
                <a:solidFill>
                  <a:srgbClr val="7030A0"/>
                </a:solidFill>
                <a:latin typeface="Times New Roman" pitchFamily="18" charset="0"/>
                <a:ea typeface="標楷體" pitchFamily="65" charset="-120"/>
                <a:cs typeface="Times New Roman" pitchFamily="18" charset="0"/>
              </a:rPr>
              <a:t>第十條　教育權（一）</a:t>
            </a:r>
            <a:endParaRPr lang="zh-TW" altLang="en-US" sz="4000" dirty="0" smtClean="0">
              <a:solidFill>
                <a:srgbClr val="7030A0"/>
              </a:solidFill>
              <a:cs typeface="Times New Roman" pitchFamily="18" charset="0"/>
            </a:endParaRPr>
          </a:p>
        </p:txBody>
      </p:sp>
      <p:sp>
        <p:nvSpPr>
          <p:cNvPr id="48131" name="內容版面配置區 2"/>
          <p:cNvSpPr>
            <a:spLocks noGrp="1"/>
          </p:cNvSpPr>
          <p:nvPr>
            <p:ph idx="1"/>
          </p:nvPr>
        </p:nvSpPr>
        <p:spPr>
          <a:xfrm>
            <a:off x="179512" y="1600200"/>
            <a:ext cx="8784976" cy="4800600"/>
          </a:xfrm>
        </p:spPr>
        <p:txBody>
          <a:bodyPr>
            <a:normAutofit fontScale="92500"/>
          </a:bodyPr>
          <a:lstStyle/>
          <a:p>
            <a:pPr eaLnBrk="1" hangingPunct="1"/>
            <a:r>
              <a:rPr lang="zh-TW" altLang="en-US" sz="2400" b="1" dirty="0" smtClean="0">
                <a:latin typeface="Times New Roman" pitchFamily="18" charset="0"/>
                <a:ea typeface="標楷體" pitchFamily="65" charset="-120"/>
                <a:cs typeface="Times New Roman" pitchFamily="18" charset="0"/>
              </a:rPr>
              <a:t>第十條</a:t>
            </a:r>
          </a:p>
          <a:p>
            <a:pPr algn="just" eaLnBrk="1" hangingPunct="1">
              <a:lnSpc>
                <a:spcPts val="3200"/>
              </a:lnSpc>
              <a:buFont typeface="Wingdings 2" pitchFamily="18" charset="2"/>
              <a:buNone/>
            </a:pPr>
            <a:r>
              <a:rPr lang="zh-TW" altLang="en-US" sz="2400" b="1" dirty="0" smtClean="0">
                <a:latin typeface="Times New Roman" pitchFamily="18" charset="0"/>
                <a:ea typeface="標楷體" pitchFamily="65" charset="-120"/>
                <a:cs typeface="Times New Roman" pitchFamily="18" charset="0"/>
              </a:rPr>
              <a:t>　</a:t>
            </a:r>
            <a:r>
              <a:rPr lang="zh-TW" altLang="en-US" sz="2400" b="1" dirty="0" smtClean="0">
                <a:latin typeface="標楷體" pitchFamily="65" charset="-120"/>
                <a:ea typeface="標楷體" pitchFamily="65" charset="-120"/>
                <a:cs typeface="Times New Roman" pitchFamily="18" charset="0"/>
              </a:rPr>
              <a:t>締約各國應採取一切適當措施以消除對婦女的歧視，以保證婦女在教育方面享有與男子平等的權利，特別是在男女平等的基礎上保證：</a:t>
            </a:r>
          </a:p>
          <a:p>
            <a:pPr algn="just" eaLnBrk="1" hangingPunct="1">
              <a:lnSpc>
                <a:spcPts val="3200"/>
              </a:lnSpc>
              <a:buFont typeface="Wingdings 2" pitchFamily="18" charset="2"/>
              <a:buNone/>
            </a:pPr>
            <a:r>
              <a:rPr lang="en-US" altLang="zh-TW" sz="2400" b="1" dirty="0" smtClean="0">
                <a:latin typeface="標楷體" pitchFamily="65" charset="-120"/>
                <a:ea typeface="標楷體" pitchFamily="65" charset="-120"/>
                <a:cs typeface="Times New Roman" pitchFamily="18" charset="0"/>
              </a:rPr>
              <a:t>(a)</a:t>
            </a:r>
            <a:r>
              <a:rPr lang="zh-TW" altLang="en-US" sz="2400" b="1" dirty="0" smtClean="0">
                <a:latin typeface="標楷體" pitchFamily="65" charset="-120"/>
                <a:ea typeface="標楷體" pitchFamily="65" charset="-120"/>
                <a:cs typeface="Times New Roman" pitchFamily="18" charset="0"/>
              </a:rPr>
              <a:t>在各類教育機構，不論其在城市或農村，在專業和職業輔導、取得學習機會和文憑等方面都有相同的條件。在學前教育、普通教育、技術、專業和高等技術教育以及各種職業培訓方面，都應保證這種平等；</a:t>
            </a:r>
          </a:p>
          <a:p>
            <a:pPr algn="just" eaLnBrk="1" hangingPunct="1">
              <a:lnSpc>
                <a:spcPts val="3200"/>
              </a:lnSpc>
              <a:buFont typeface="Wingdings 2" pitchFamily="18" charset="2"/>
              <a:buNone/>
            </a:pPr>
            <a:r>
              <a:rPr lang="en-US" altLang="zh-TW" sz="2400" b="1" dirty="0" smtClean="0">
                <a:latin typeface="標楷體" pitchFamily="65" charset="-120"/>
                <a:ea typeface="標楷體" pitchFamily="65" charset="-120"/>
                <a:cs typeface="Times New Roman" pitchFamily="18" charset="0"/>
              </a:rPr>
              <a:t>(b)</a:t>
            </a:r>
            <a:r>
              <a:rPr lang="zh-TW" altLang="en-US" sz="2400" b="1" dirty="0" smtClean="0">
                <a:latin typeface="標楷體" pitchFamily="65" charset="-120"/>
                <a:ea typeface="標楷體" pitchFamily="65" charset="-120"/>
                <a:cs typeface="Times New Roman" pitchFamily="18" charset="0"/>
              </a:rPr>
              <a:t>課程、考試、師資的標準、校舍和設備的質量一律相同；</a:t>
            </a:r>
          </a:p>
          <a:p>
            <a:pPr algn="just" eaLnBrk="1" hangingPunct="1">
              <a:lnSpc>
                <a:spcPts val="3200"/>
              </a:lnSpc>
              <a:buFont typeface="Wingdings 2" pitchFamily="18" charset="2"/>
              <a:buNone/>
            </a:pPr>
            <a:r>
              <a:rPr lang="en-US" altLang="zh-TW" sz="2400" b="1" dirty="0" smtClean="0">
                <a:latin typeface="標楷體" pitchFamily="65" charset="-120"/>
                <a:ea typeface="標楷體" pitchFamily="65" charset="-120"/>
                <a:cs typeface="Times New Roman" pitchFamily="18" charset="0"/>
              </a:rPr>
              <a:t>(c)</a:t>
            </a:r>
            <a:r>
              <a:rPr lang="zh-TW" altLang="en-US" sz="2400" b="1" dirty="0" smtClean="0">
                <a:latin typeface="標楷體" pitchFamily="65" charset="-120"/>
                <a:ea typeface="標楷體" pitchFamily="65" charset="-120"/>
                <a:cs typeface="Times New Roman" pitchFamily="18" charset="0"/>
              </a:rPr>
              <a:t>為消除在各級和各種方式的教育中對男女任務的任何定型觀念，應鼓勵實行男女同校和其他有助於實現這個目的的教育形式，並特別應修訂教科書和課程以及相應地修改教學方法；</a:t>
            </a:r>
          </a:p>
          <a:p>
            <a:pPr algn="just" eaLnBrk="1" hangingPunct="1">
              <a:lnSpc>
                <a:spcPts val="3500"/>
              </a:lnSpc>
              <a:buFont typeface="Wingdings 2" pitchFamily="18" charset="2"/>
              <a:buNone/>
            </a:pPr>
            <a:endParaRPr lang="zh-TW" altLang="en-US" sz="2000" b="1" dirty="0" smtClean="0">
              <a:latin typeface="Times New Roman" pitchFamily="18" charset="0"/>
              <a:ea typeface="標楷體" pitchFamily="65" charset="-120"/>
              <a:cs typeface="Times New Roman" pitchFamily="18" charset="0"/>
            </a:endParaRPr>
          </a:p>
          <a:p>
            <a:pPr algn="just" eaLnBrk="1" hangingPunct="1">
              <a:lnSpc>
                <a:spcPts val="3500"/>
              </a:lnSpc>
              <a:buFont typeface="Wingdings 2" pitchFamily="18" charset="2"/>
              <a:buNone/>
            </a:pPr>
            <a:endParaRPr lang="zh-TW" altLang="en-US" sz="2000" b="1" dirty="0" smtClean="0">
              <a:latin typeface="Times New Roman" pitchFamily="18" charset="0"/>
              <a:ea typeface="標楷體" pitchFamily="65" charset="-120"/>
              <a:cs typeface="Times New Roman" pitchFamily="18" charset="0"/>
            </a:endParaRPr>
          </a:p>
          <a:p>
            <a:pPr algn="just" eaLnBrk="1" hangingPunct="1">
              <a:lnSpc>
                <a:spcPts val="3500"/>
              </a:lnSpc>
              <a:buFont typeface="Wingdings 2" pitchFamily="18" charset="2"/>
              <a:buNone/>
            </a:pPr>
            <a:endParaRPr lang="zh-TW" altLang="en-US" sz="2000" b="1" dirty="0" smtClean="0">
              <a:latin typeface="Times New Roman" pitchFamily="18" charset="0"/>
              <a:ea typeface="標楷體" pitchFamily="65" charset="-120"/>
              <a:cs typeface="Times New Roman" pitchFamily="18" charset="0"/>
            </a:endParaRPr>
          </a:p>
          <a:p>
            <a:pPr algn="just" eaLnBrk="1" hangingPunct="1">
              <a:lnSpc>
                <a:spcPts val="3500"/>
              </a:lnSpc>
              <a:buFont typeface="Wingdings 2" pitchFamily="18" charset="2"/>
              <a:buNone/>
            </a:pPr>
            <a:endParaRPr lang="zh-TW" altLang="en-US" sz="2000" b="1" dirty="0" smtClean="0">
              <a:latin typeface="Times New Roman" pitchFamily="18" charset="0"/>
              <a:ea typeface="標楷體" pitchFamily="65" charset="-120"/>
              <a:cs typeface="Times New Roman" pitchFamily="18" charset="0"/>
            </a:endParaRPr>
          </a:p>
          <a:p>
            <a:pPr algn="just" eaLnBrk="1" hangingPunct="1">
              <a:lnSpc>
                <a:spcPts val="3500"/>
              </a:lnSpc>
              <a:buFont typeface="Wingdings 2" pitchFamily="18" charset="2"/>
              <a:buNone/>
            </a:pPr>
            <a:endParaRPr lang="zh-TW" altLang="en-US" sz="2000" b="1" dirty="0" smtClean="0">
              <a:latin typeface="Times New Roman" pitchFamily="18" charset="0"/>
              <a:ea typeface="標楷體" pitchFamily="65" charset="-120"/>
              <a:cs typeface="Times New Roman" pitchFamily="18" charset="0"/>
            </a:endParaRPr>
          </a:p>
          <a:p>
            <a:pPr algn="just" eaLnBrk="1" hangingPunct="1">
              <a:lnSpc>
                <a:spcPts val="3500"/>
              </a:lnSpc>
              <a:buFont typeface="Wingdings 2" pitchFamily="18" charset="2"/>
              <a:buNone/>
            </a:pPr>
            <a:endParaRPr lang="zh-TW" altLang="en-US" sz="2000" b="1" dirty="0" smtClean="0">
              <a:latin typeface="Times New Roman" pitchFamily="18" charset="0"/>
              <a:ea typeface="標楷體" pitchFamily="65" charset="-120"/>
              <a:cs typeface="Times New Roman" pitchFamily="18" charset="0"/>
            </a:endParaRPr>
          </a:p>
          <a:p>
            <a:pPr algn="just" eaLnBrk="1" hangingPunct="1">
              <a:lnSpc>
                <a:spcPts val="3500"/>
              </a:lnSpc>
              <a:buFont typeface="Wingdings 2" pitchFamily="18" charset="2"/>
              <a:buNone/>
            </a:pPr>
            <a:endParaRPr lang="zh-TW" altLang="en-US" sz="2000" b="1" dirty="0" smtClean="0">
              <a:latin typeface="Times New Roman" pitchFamily="18" charset="0"/>
              <a:ea typeface="標楷體" pitchFamily="65" charset="-120"/>
              <a:cs typeface="Times New Roman" pitchFamily="18" charset="0"/>
            </a:endParaRPr>
          </a:p>
          <a:p>
            <a:pPr algn="just" eaLnBrk="1" hangingPunct="1">
              <a:lnSpc>
                <a:spcPts val="3500"/>
              </a:lnSpc>
              <a:buFont typeface="Wingdings 2" pitchFamily="18" charset="2"/>
              <a:buNone/>
            </a:pPr>
            <a:endParaRPr lang="zh-TW" altLang="en-US" sz="2000" b="1" dirty="0" smtClean="0">
              <a:latin typeface="Times New Roman" pitchFamily="18" charset="0"/>
              <a:ea typeface="標楷體" pitchFamily="65" charset="-120"/>
              <a:cs typeface="Times New Roman" pitchFamily="18" charset="0"/>
            </a:endParaRPr>
          </a:p>
          <a:p>
            <a:pPr algn="just" eaLnBrk="1" hangingPunct="1">
              <a:lnSpc>
                <a:spcPts val="3500"/>
              </a:lnSpc>
              <a:buFont typeface="Wingdings 2" pitchFamily="18" charset="2"/>
              <a:buNone/>
            </a:pPr>
            <a:endParaRPr lang="zh-TW" altLang="en-US" b="1" dirty="0" smtClean="0">
              <a:latin typeface="Times New Roman" pitchFamily="18" charset="0"/>
              <a:ea typeface="標楷體" pitchFamily="65" charset="-120"/>
              <a:cs typeface="Times New Roman" pitchFamily="18" charset="0"/>
            </a:endParaRPr>
          </a:p>
          <a:p>
            <a:pPr algn="just" eaLnBrk="1" hangingPunct="1">
              <a:lnSpc>
                <a:spcPts val="3500"/>
              </a:lnSpc>
              <a:buFont typeface="Wingdings 2" pitchFamily="18" charset="2"/>
              <a:buNone/>
            </a:pPr>
            <a:endParaRPr lang="zh-TW" altLang="en-US" sz="2000" b="1" dirty="0" smtClean="0">
              <a:latin typeface="Times New Roman" pitchFamily="18" charset="0"/>
              <a:ea typeface="標楷體" pitchFamily="65" charset="-120"/>
              <a:cs typeface="Times New Roman" pitchFamily="18" charset="0"/>
            </a:endParaRPr>
          </a:p>
          <a:p>
            <a:pPr eaLnBrk="1" hangingPunct="1"/>
            <a:endParaRPr lang="zh-TW" altLang="en-US" dirty="0" smtClean="0">
              <a:cs typeface="Times New Roman" pitchFamily="18" charset="0"/>
            </a:endParaRPr>
          </a:p>
          <a:p>
            <a:pPr eaLnBrk="1" hangingPunct="1"/>
            <a:endParaRPr lang="zh-TW" altLang="en-US" dirty="0" smtClean="0">
              <a:cs typeface="Times New Roman" pitchFamily="18" charset="0"/>
            </a:endParaRPr>
          </a:p>
        </p:txBody>
      </p:sp>
      <p:sp>
        <p:nvSpPr>
          <p:cNvPr id="48132" name="投影片編號版面配置區 3"/>
          <p:cNvSpPr>
            <a:spLocks noGrp="1"/>
          </p:cNvSpPr>
          <p:nvPr>
            <p:ph type="sldNum" sz="quarter" idx="11"/>
          </p:nvPr>
        </p:nvSpPr>
        <p:spPr bwMode="auto">
          <a:xfrm>
            <a:off x="6553200" y="6356350"/>
            <a:ext cx="2133600" cy="365125"/>
          </a:xfrm>
          <a:noFill/>
          <a:ln>
            <a:miter lim="800000"/>
            <a:headEnd/>
            <a:tailEnd/>
          </a:ln>
        </p:spPr>
        <p:txBody>
          <a:bodyPr/>
          <a:lstStyle/>
          <a:p>
            <a:fld id="{B6AE65C7-BC6C-444D-B9C9-1B40492DB6C2}" type="slidenum">
              <a:rPr lang="en-US" altLang="zh-TW" smtClean="0">
                <a:latin typeface="Arial" pitchFamily="34" charset="0"/>
                <a:ea typeface="新細明體" pitchFamily="18" charset="-120"/>
              </a:rPr>
              <a:pPr/>
              <a:t>31</a:t>
            </a:fld>
            <a:endParaRPr lang="en-US" altLang="zh-TW" smtClean="0">
              <a:latin typeface="Arial" pitchFamily="34" charset="0"/>
              <a:ea typeface="新細明體" pitchFamily="18" charset="-120"/>
            </a:endParaRP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標題 1"/>
          <p:cNvSpPr>
            <a:spLocks noGrp="1"/>
          </p:cNvSpPr>
          <p:nvPr>
            <p:ph type="title"/>
          </p:nvPr>
        </p:nvSpPr>
        <p:spPr>
          <a:xfrm>
            <a:off x="457200" y="274638"/>
            <a:ext cx="8229600" cy="1143000"/>
          </a:xfrm>
        </p:spPr>
        <p:txBody>
          <a:bodyPr>
            <a:normAutofit/>
          </a:bodyPr>
          <a:lstStyle/>
          <a:p>
            <a:pPr eaLnBrk="1" hangingPunct="1"/>
            <a:r>
              <a:rPr lang="zh-TW" altLang="en-US" sz="4000" b="1" dirty="0" smtClean="0">
                <a:solidFill>
                  <a:srgbClr val="7030A0"/>
                </a:solidFill>
                <a:latin typeface="Times New Roman" pitchFamily="18" charset="0"/>
                <a:ea typeface="標楷體" pitchFamily="65" charset="-120"/>
                <a:cs typeface="Times New Roman" pitchFamily="18" charset="0"/>
              </a:rPr>
              <a:t>第十條　教育權（二）</a:t>
            </a:r>
            <a:endParaRPr lang="zh-TW" altLang="en-US" sz="4000" dirty="0" smtClean="0">
              <a:solidFill>
                <a:schemeClr val="tx1"/>
              </a:solidFill>
              <a:cs typeface="Times New Roman" pitchFamily="18" charset="0"/>
            </a:endParaRPr>
          </a:p>
        </p:txBody>
      </p:sp>
      <p:sp>
        <p:nvSpPr>
          <p:cNvPr id="3" name="內容版面配置區 2"/>
          <p:cNvSpPr>
            <a:spLocks noGrp="1"/>
          </p:cNvSpPr>
          <p:nvPr>
            <p:ph idx="1"/>
          </p:nvPr>
        </p:nvSpPr>
        <p:spPr>
          <a:xfrm>
            <a:off x="179512" y="1484784"/>
            <a:ext cx="8659688" cy="4968552"/>
          </a:xfrm>
        </p:spPr>
        <p:txBody>
          <a:bodyPr rtlCol="0">
            <a:normAutofit fontScale="70000" lnSpcReduction="20000"/>
          </a:bodyPr>
          <a:lstStyle/>
          <a:p>
            <a:pPr marL="274320" indent="-274320" algn="just" eaLnBrk="1" fontAlgn="auto" hangingPunct="1">
              <a:lnSpc>
                <a:spcPts val="3200"/>
              </a:lnSpc>
              <a:spcAft>
                <a:spcPts val="0"/>
              </a:spcAft>
              <a:buFont typeface="Wingdings 2" pitchFamily="18" charset="2"/>
              <a:buNone/>
              <a:defRPr/>
            </a:pPr>
            <a:r>
              <a:rPr lang="en-US" altLang="zh-TW" sz="3100" b="1" dirty="0" smtClean="0">
                <a:latin typeface="標楷體" pitchFamily="65" charset="-120"/>
                <a:ea typeface="標楷體" pitchFamily="65" charset="-120"/>
                <a:cs typeface="Times New Roman" pitchFamily="18" charset="0"/>
              </a:rPr>
              <a:t>(d)</a:t>
            </a:r>
            <a:r>
              <a:rPr lang="zh-TW" altLang="en-US" sz="3100" b="1" dirty="0" smtClean="0">
                <a:latin typeface="標楷體" pitchFamily="65" charset="-120"/>
                <a:ea typeface="標楷體" pitchFamily="65" charset="-120"/>
                <a:cs typeface="Times New Roman" pitchFamily="18" charset="0"/>
              </a:rPr>
              <a:t>領受獎學金和其他研究補助金的機會相同；</a:t>
            </a:r>
          </a:p>
          <a:p>
            <a:pPr marL="274320" indent="-274320" algn="just" eaLnBrk="1" fontAlgn="auto" hangingPunct="1">
              <a:lnSpc>
                <a:spcPts val="3200"/>
              </a:lnSpc>
              <a:spcAft>
                <a:spcPts val="0"/>
              </a:spcAft>
              <a:buFont typeface="Wingdings 2" pitchFamily="18" charset="2"/>
              <a:buNone/>
              <a:defRPr/>
            </a:pPr>
            <a:r>
              <a:rPr lang="en-US" altLang="zh-TW" sz="3100" b="1" dirty="0" smtClean="0">
                <a:latin typeface="標楷體" pitchFamily="65" charset="-120"/>
                <a:ea typeface="標楷體" pitchFamily="65" charset="-120"/>
                <a:cs typeface="Times New Roman" pitchFamily="18" charset="0"/>
              </a:rPr>
              <a:t>(e)</a:t>
            </a:r>
            <a:r>
              <a:rPr lang="zh-TW" altLang="en-US" sz="3100" b="1" dirty="0" smtClean="0">
                <a:latin typeface="標楷體" pitchFamily="65" charset="-120"/>
                <a:ea typeface="標楷體" pitchFamily="65" charset="-120"/>
                <a:cs typeface="Times New Roman" pitchFamily="18" charset="0"/>
              </a:rPr>
              <a:t>接受成人教育、包括成人識字和實用讀寫能力的教育的機會相同，特別是為了盡早縮短男女之間存在的教育水平上的一切差距；</a:t>
            </a:r>
          </a:p>
          <a:p>
            <a:pPr marL="274320" indent="-274320" algn="just" eaLnBrk="1" fontAlgn="auto" hangingPunct="1">
              <a:lnSpc>
                <a:spcPts val="3200"/>
              </a:lnSpc>
              <a:spcAft>
                <a:spcPts val="0"/>
              </a:spcAft>
              <a:buFont typeface="Wingdings 2" pitchFamily="18" charset="2"/>
              <a:buNone/>
              <a:defRPr/>
            </a:pPr>
            <a:r>
              <a:rPr lang="en-US" altLang="zh-TW" sz="3100" b="1" dirty="0" smtClean="0">
                <a:latin typeface="標楷體" pitchFamily="65" charset="-120"/>
                <a:ea typeface="標楷體" pitchFamily="65" charset="-120"/>
                <a:cs typeface="Times New Roman" pitchFamily="18" charset="0"/>
              </a:rPr>
              <a:t>(f)</a:t>
            </a:r>
            <a:r>
              <a:rPr lang="zh-TW" altLang="en-US" sz="3100" b="1" dirty="0" smtClean="0">
                <a:latin typeface="標楷體" pitchFamily="65" charset="-120"/>
                <a:ea typeface="標楷體" pitchFamily="65" charset="-120"/>
                <a:cs typeface="Times New Roman" pitchFamily="18" charset="0"/>
              </a:rPr>
              <a:t>減少女生退學率，並為過早離校的少女和婦女安排各種方案；</a:t>
            </a:r>
          </a:p>
          <a:p>
            <a:pPr marL="274320" indent="-274320" algn="just" eaLnBrk="1" fontAlgn="auto" hangingPunct="1">
              <a:lnSpc>
                <a:spcPts val="3200"/>
              </a:lnSpc>
              <a:spcAft>
                <a:spcPts val="0"/>
              </a:spcAft>
              <a:buFont typeface="Wingdings 2" pitchFamily="18" charset="2"/>
              <a:buNone/>
              <a:defRPr/>
            </a:pPr>
            <a:r>
              <a:rPr lang="en-US" altLang="zh-TW" sz="3100" b="1" dirty="0" smtClean="0">
                <a:latin typeface="標楷體" pitchFamily="65" charset="-120"/>
                <a:ea typeface="標楷體" pitchFamily="65" charset="-120"/>
                <a:cs typeface="Times New Roman" pitchFamily="18" charset="0"/>
              </a:rPr>
              <a:t>(g)</a:t>
            </a:r>
            <a:r>
              <a:rPr lang="zh-TW" altLang="en-US" sz="3100" b="1" dirty="0" smtClean="0">
                <a:latin typeface="標楷體" pitchFamily="65" charset="-120"/>
                <a:ea typeface="標楷體" pitchFamily="65" charset="-120"/>
                <a:cs typeface="Times New Roman" pitchFamily="18" charset="0"/>
              </a:rPr>
              <a:t>積極參加運動和體育的機會相同；</a:t>
            </a:r>
          </a:p>
          <a:p>
            <a:pPr marL="274320" indent="-274320" algn="just" eaLnBrk="1" fontAlgn="auto" hangingPunct="1">
              <a:lnSpc>
                <a:spcPts val="3200"/>
              </a:lnSpc>
              <a:spcAft>
                <a:spcPts val="0"/>
              </a:spcAft>
              <a:buFont typeface="Wingdings 2" pitchFamily="18" charset="2"/>
              <a:buNone/>
              <a:defRPr/>
            </a:pPr>
            <a:r>
              <a:rPr lang="en-US" altLang="zh-TW" sz="3100" b="1" dirty="0" smtClean="0">
                <a:latin typeface="標楷體" pitchFamily="65" charset="-120"/>
                <a:ea typeface="標楷體" pitchFamily="65" charset="-120"/>
                <a:cs typeface="Times New Roman" pitchFamily="18" charset="0"/>
              </a:rPr>
              <a:t>(h)</a:t>
            </a:r>
            <a:r>
              <a:rPr lang="zh-TW" altLang="en-US" sz="3100" b="1" dirty="0" smtClean="0">
                <a:latin typeface="標楷體" pitchFamily="65" charset="-120"/>
                <a:ea typeface="標楷體" pitchFamily="65" charset="-120"/>
                <a:cs typeface="Times New Roman" pitchFamily="18" charset="0"/>
              </a:rPr>
              <a:t>有接受特殊知識輔導的機會，以有助於保障家庭健康和幸福，包括關於計畫生育的知識和輔導在內。</a:t>
            </a:r>
            <a:endParaRPr lang="en-US" altLang="zh-TW" sz="3100" b="1" dirty="0" smtClean="0">
              <a:latin typeface="標楷體" pitchFamily="65" charset="-120"/>
              <a:ea typeface="標楷體" pitchFamily="65" charset="-120"/>
              <a:cs typeface="Times New Roman" pitchFamily="18" charset="0"/>
            </a:endParaRPr>
          </a:p>
          <a:p>
            <a:pPr marL="274320" indent="-274320" algn="just" eaLnBrk="1" fontAlgn="auto" hangingPunct="1">
              <a:lnSpc>
                <a:spcPts val="3200"/>
              </a:lnSpc>
              <a:spcBef>
                <a:spcPts val="1800"/>
              </a:spcBef>
              <a:spcAft>
                <a:spcPts val="0"/>
              </a:spcAft>
              <a:buSzPct val="60000"/>
              <a:buFont typeface="Wingdings" pitchFamily="2" charset="2"/>
              <a:buChar char="l"/>
              <a:defRPr/>
            </a:pPr>
            <a:r>
              <a:rPr lang="zh-TW" altLang="en-US" sz="2900" b="1" dirty="0" smtClean="0">
                <a:solidFill>
                  <a:srgbClr val="660066"/>
                </a:solidFill>
                <a:latin typeface="+mn-ea"/>
                <a:cs typeface="Times New Roman" pitchFamily="18" charset="0"/>
              </a:rPr>
              <a:t>相關一般性建議：第</a:t>
            </a:r>
            <a:r>
              <a:rPr lang="en-US" altLang="zh-TW" sz="2900" b="1" dirty="0" smtClean="0">
                <a:solidFill>
                  <a:srgbClr val="660066"/>
                </a:solidFill>
                <a:latin typeface="+mn-ea"/>
                <a:cs typeface="Times New Roman" pitchFamily="18" charset="0"/>
              </a:rPr>
              <a:t>3</a:t>
            </a:r>
            <a:r>
              <a:rPr lang="zh-TW" altLang="en-US" sz="2900" b="1" dirty="0" smtClean="0">
                <a:solidFill>
                  <a:srgbClr val="660066"/>
                </a:solidFill>
                <a:latin typeface="+mn-ea"/>
                <a:cs typeface="Times New Roman" pitchFamily="18" charset="0"/>
              </a:rPr>
              <a:t>號</a:t>
            </a:r>
            <a:r>
              <a:rPr lang="en-US" altLang="zh-TW" sz="2900" b="1" dirty="0" smtClean="0">
                <a:solidFill>
                  <a:srgbClr val="660066"/>
                </a:solidFill>
                <a:latin typeface="+mn-ea"/>
                <a:cs typeface="Times New Roman" pitchFamily="18" charset="0"/>
              </a:rPr>
              <a:t>(</a:t>
            </a:r>
            <a:r>
              <a:rPr lang="zh-TW" altLang="en-US" sz="2900" b="1" dirty="0" smtClean="0">
                <a:solidFill>
                  <a:srgbClr val="660066"/>
                </a:solidFill>
                <a:latin typeface="+mn-ea"/>
                <a:cs typeface="Times New Roman" pitchFamily="18" charset="0"/>
              </a:rPr>
              <a:t>教育和宣傳運動</a:t>
            </a:r>
            <a:r>
              <a:rPr lang="en-US" altLang="zh-TW" sz="2900" b="1" dirty="0" smtClean="0">
                <a:solidFill>
                  <a:srgbClr val="660066"/>
                </a:solidFill>
                <a:latin typeface="+mn-ea"/>
                <a:cs typeface="Times New Roman" pitchFamily="18" charset="0"/>
              </a:rPr>
              <a:t>)</a:t>
            </a:r>
            <a:r>
              <a:rPr lang="zh-TW" altLang="en-US" sz="2900" b="1" dirty="0" smtClean="0">
                <a:solidFill>
                  <a:srgbClr val="660066"/>
                </a:solidFill>
                <a:latin typeface="+mn-ea"/>
                <a:cs typeface="Times New Roman" pitchFamily="18" charset="0"/>
              </a:rPr>
              <a:t>、第</a:t>
            </a:r>
            <a:r>
              <a:rPr lang="en-US" altLang="zh-TW" sz="2900" b="1" dirty="0" smtClean="0">
                <a:solidFill>
                  <a:srgbClr val="660066"/>
                </a:solidFill>
                <a:latin typeface="+mn-ea"/>
                <a:cs typeface="Times New Roman" pitchFamily="18" charset="0"/>
              </a:rPr>
              <a:t>21</a:t>
            </a:r>
            <a:r>
              <a:rPr lang="zh-TW" altLang="en-US" sz="2900" b="1" dirty="0" smtClean="0">
                <a:solidFill>
                  <a:srgbClr val="660066"/>
                </a:solidFill>
                <a:latin typeface="+mn-ea"/>
                <a:cs typeface="Times New Roman" pitchFamily="18" charset="0"/>
              </a:rPr>
              <a:t>號</a:t>
            </a:r>
            <a:r>
              <a:rPr lang="en-US" altLang="zh-TW" sz="2900" b="1" dirty="0" smtClean="0">
                <a:solidFill>
                  <a:srgbClr val="660066"/>
                </a:solidFill>
                <a:latin typeface="+mn-ea"/>
                <a:cs typeface="Times New Roman" pitchFamily="18" charset="0"/>
              </a:rPr>
              <a:t>(</a:t>
            </a:r>
            <a:r>
              <a:rPr lang="zh-TW" altLang="en-US" sz="2900" b="1" dirty="0" smtClean="0">
                <a:solidFill>
                  <a:srgbClr val="660066"/>
                </a:solidFill>
                <a:latin typeface="+mn-ea"/>
                <a:cs typeface="Times New Roman" pitchFamily="18" charset="0"/>
              </a:rPr>
              <a:t>婚姻和家庭關係中的平等</a:t>
            </a:r>
            <a:r>
              <a:rPr lang="en-US" altLang="zh-TW" sz="2900" b="1" dirty="0" smtClean="0">
                <a:solidFill>
                  <a:srgbClr val="660066"/>
                </a:solidFill>
                <a:latin typeface="+mn-ea"/>
                <a:cs typeface="Times New Roman" pitchFamily="18" charset="0"/>
              </a:rPr>
              <a:t>)</a:t>
            </a:r>
          </a:p>
          <a:p>
            <a:pPr marL="274320" indent="-274320" algn="just" eaLnBrk="1" fontAlgn="auto" hangingPunct="1">
              <a:lnSpc>
                <a:spcPts val="3200"/>
              </a:lnSpc>
              <a:spcAft>
                <a:spcPts val="0"/>
              </a:spcAft>
              <a:buSzPct val="60000"/>
              <a:buFont typeface="Wingdings" pitchFamily="2" charset="2"/>
              <a:buChar char="l"/>
              <a:defRPr/>
            </a:pPr>
            <a:r>
              <a:rPr lang="zh-TW" altLang="en-US" sz="2900" b="1" dirty="0" smtClean="0">
                <a:solidFill>
                  <a:srgbClr val="660066"/>
                </a:solidFill>
                <a:latin typeface="+mn-ea"/>
                <a:cs typeface="Times New Roman" pitchFamily="18" charset="0"/>
              </a:rPr>
              <a:t>我國相關法規：性別平等教育法</a:t>
            </a:r>
            <a:endParaRPr lang="zh-TW" altLang="en-US" sz="2900" b="1" dirty="0" smtClean="0">
              <a:latin typeface="+mn-ea"/>
              <a:cs typeface="Times New Roman" pitchFamily="18" charset="0"/>
            </a:endParaRPr>
          </a:p>
          <a:p>
            <a:pPr marL="274320" indent="-274320" algn="just" eaLnBrk="1" fontAlgn="auto" hangingPunct="1">
              <a:lnSpc>
                <a:spcPts val="3500"/>
              </a:lnSpc>
              <a:spcAft>
                <a:spcPts val="0"/>
              </a:spcAft>
              <a:buFont typeface="Wingdings 2" pitchFamily="18" charset="2"/>
              <a:buNone/>
              <a:defRPr/>
            </a:pPr>
            <a:endParaRPr lang="zh-TW" altLang="en-US" sz="2000" b="1" dirty="0" smtClean="0">
              <a:latin typeface="Times New Roman" pitchFamily="18" charset="0"/>
              <a:ea typeface="標楷體" pitchFamily="65" charset="-120"/>
              <a:cs typeface="Times New Roman" pitchFamily="18" charset="0"/>
            </a:endParaRPr>
          </a:p>
          <a:p>
            <a:pPr marL="274320" indent="-274320" algn="just" eaLnBrk="1" fontAlgn="auto" hangingPunct="1">
              <a:lnSpc>
                <a:spcPts val="3500"/>
              </a:lnSpc>
              <a:spcAft>
                <a:spcPts val="0"/>
              </a:spcAft>
              <a:buFont typeface="Wingdings 2" pitchFamily="18" charset="2"/>
              <a:buNone/>
              <a:defRPr/>
            </a:pPr>
            <a:endParaRPr lang="zh-TW" altLang="en-US" sz="2000" b="1" dirty="0" smtClean="0">
              <a:latin typeface="Times New Roman" pitchFamily="18" charset="0"/>
              <a:ea typeface="標楷體" pitchFamily="65" charset="-120"/>
              <a:cs typeface="Times New Roman" pitchFamily="18" charset="0"/>
            </a:endParaRPr>
          </a:p>
          <a:p>
            <a:pPr marL="274320" indent="-274320" algn="just" eaLnBrk="1" fontAlgn="auto" hangingPunct="1">
              <a:lnSpc>
                <a:spcPts val="3500"/>
              </a:lnSpc>
              <a:spcAft>
                <a:spcPts val="0"/>
              </a:spcAft>
              <a:buFont typeface="Wingdings 2" pitchFamily="18" charset="2"/>
              <a:buNone/>
              <a:defRPr/>
            </a:pPr>
            <a:endParaRPr lang="zh-TW" altLang="en-US" b="1" dirty="0" smtClean="0">
              <a:latin typeface="Times New Roman" pitchFamily="18" charset="0"/>
              <a:ea typeface="標楷體" pitchFamily="65" charset="-120"/>
              <a:cs typeface="Times New Roman" pitchFamily="18" charset="0"/>
            </a:endParaRPr>
          </a:p>
          <a:p>
            <a:pPr marL="274320" indent="-274320" algn="just" eaLnBrk="1" fontAlgn="auto" hangingPunct="1">
              <a:lnSpc>
                <a:spcPts val="3500"/>
              </a:lnSpc>
              <a:spcAft>
                <a:spcPts val="0"/>
              </a:spcAft>
              <a:buFont typeface="Wingdings 2" pitchFamily="18" charset="2"/>
              <a:buNone/>
              <a:defRPr/>
            </a:pPr>
            <a:endParaRPr lang="zh-TW" altLang="en-US" sz="2000" b="1" dirty="0" smtClean="0">
              <a:latin typeface="Times New Roman" pitchFamily="18" charset="0"/>
              <a:ea typeface="標楷體" pitchFamily="65" charset="-120"/>
              <a:cs typeface="Times New Roman" pitchFamily="18" charset="0"/>
            </a:endParaRPr>
          </a:p>
          <a:p>
            <a:pPr marL="274320" indent="-274320" eaLnBrk="1" fontAlgn="auto" hangingPunct="1">
              <a:spcAft>
                <a:spcPts val="0"/>
              </a:spcAft>
              <a:defRPr/>
            </a:pPr>
            <a:endParaRPr lang="zh-TW" altLang="en-US" dirty="0" smtClean="0"/>
          </a:p>
          <a:p>
            <a:pPr marL="274320" indent="-274320" eaLnBrk="1" fontAlgn="auto" hangingPunct="1">
              <a:spcAft>
                <a:spcPts val="0"/>
              </a:spcAft>
              <a:defRPr/>
            </a:pPr>
            <a:endParaRPr lang="zh-TW" altLang="en-US" dirty="0"/>
          </a:p>
        </p:txBody>
      </p:sp>
      <p:sp>
        <p:nvSpPr>
          <p:cNvPr id="49156" name="投影片編號版面配置區 3"/>
          <p:cNvSpPr>
            <a:spLocks noGrp="1"/>
          </p:cNvSpPr>
          <p:nvPr>
            <p:ph type="sldNum" sz="quarter" idx="11"/>
          </p:nvPr>
        </p:nvSpPr>
        <p:spPr bwMode="auto">
          <a:xfrm>
            <a:off x="6553200" y="6356350"/>
            <a:ext cx="2133600" cy="365125"/>
          </a:xfrm>
          <a:noFill/>
          <a:ln>
            <a:miter lim="800000"/>
            <a:headEnd/>
            <a:tailEnd/>
          </a:ln>
        </p:spPr>
        <p:txBody>
          <a:bodyPr/>
          <a:lstStyle/>
          <a:p>
            <a:fld id="{9E7D5519-ABA1-4C83-8093-A57AB5386D1E}" type="slidenum">
              <a:rPr lang="en-US" altLang="zh-TW" smtClean="0">
                <a:latin typeface="Arial" pitchFamily="34" charset="0"/>
                <a:ea typeface="新細明體" pitchFamily="18" charset="-120"/>
              </a:rPr>
              <a:pPr/>
              <a:t>32</a:t>
            </a:fld>
            <a:endParaRPr lang="en-US" altLang="zh-TW" smtClean="0">
              <a:latin typeface="Arial" pitchFamily="34" charset="0"/>
              <a:ea typeface="新細明體" pitchFamily="18" charset="-120"/>
            </a:endParaRP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標題 1"/>
          <p:cNvSpPr>
            <a:spLocks noGrp="1"/>
          </p:cNvSpPr>
          <p:nvPr>
            <p:ph type="title"/>
          </p:nvPr>
        </p:nvSpPr>
        <p:spPr>
          <a:xfrm>
            <a:off x="457200" y="274638"/>
            <a:ext cx="8229600" cy="1143000"/>
          </a:xfrm>
        </p:spPr>
        <p:txBody>
          <a:bodyPr>
            <a:normAutofit/>
          </a:bodyPr>
          <a:lstStyle/>
          <a:p>
            <a:pPr eaLnBrk="1" hangingPunct="1"/>
            <a:r>
              <a:rPr lang="zh-TW" altLang="en-US" sz="4000" b="1" dirty="0" smtClean="0">
                <a:solidFill>
                  <a:srgbClr val="7030A0"/>
                </a:solidFill>
                <a:latin typeface="Times New Roman" pitchFamily="18" charset="0"/>
                <a:ea typeface="標楷體" pitchFamily="65" charset="-120"/>
                <a:cs typeface="Times New Roman" pitchFamily="18" charset="0"/>
              </a:rPr>
              <a:t>第十一條　就業權（一）</a:t>
            </a:r>
            <a:endParaRPr lang="zh-TW" altLang="en-US" sz="4000" dirty="0" smtClean="0">
              <a:solidFill>
                <a:srgbClr val="7030A0"/>
              </a:solidFill>
              <a:cs typeface="Times New Roman" pitchFamily="18" charset="0"/>
            </a:endParaRPr>
          </a:p>
        </p:txBody>
      </p:sp>
      <p:sp>
        <p:nvSpPr>
          <p:cNvPr id="3" name="內容版面配置區 2"/>
          <p:cNvSpPr>
            <a:spLocks noGrp="1"/>
          </p:cNvSpPr>
          <p:nvPr>
            <p:ph idx="1"/>
          </p:nvPr>
        </p:nvSpPr>
        <p:spPr>
          <a:xfrm>
            <a:off x="179512" y="1196752"/>
            <a:ext cx="8731821" cy="5472608"/>
          </a:xfrm>
        </p:spPr>
        <p:txBody>
          <a:bodyPr rtlCol="0">
            <a:normAutofit fontScale="25000" lnSpcReduction="20000"/>
          </a:bodyPr>
          <a:lstStyle/>
          <a:p>
            <a:pPr marL="274320" indent="-274320" eaLnBrk="1" fontAlgn="auto" hangingPunct="1">
              <a:lnSpc>
                <a:spcPts val="2900"/>
              </a:lnSpc>
              <a:spcAft>
                <a:spcPts val="0"/>
              </a:spcAft>
              <a:defRPr/>
            </a:pPr>
            <a:r>
              <a:rPr lang="zh-TW" altLang="en-US" sz="8800" b="1" dirty="0" smtClean="0">
                <a:latin typeface="Times New Roman" pitchFamily="18" charset="0"/>
                <a:ea typeface="標楷體" pitchFamily="65" charset="-120"/>
                <a:cs typeface="Times New Roman" pitchFamily="18" charset="0"/>
              </a:rPr>
              <a:t>第十一條</a:t>
            </a:r>
          </a:p>
          <a:p>
            <a:pPr marL="274320" indent="-274320" algn="just" eaLnBrk="1" fontAlgn="auto" hangingPunct="1">
              <a:lnSpc>
                <a:spcPts val="3000"/>
              </a:lnSpc>
              <a:spcAft>
                <a:spcPts val="0"/>
              </a:spcAft>
              <a:buFont typeface="Wingdings 2" pitchFamily="18" charset="2"/>
              <a:buNone/>
              <a:defRPr/>
            </a:pPr>
            <a:r>
              <a:rPr lang="en-US" altLang="zh-TW" sz="8800" b="1" dirty="0" smtClean="0">
                <a:latin typeface="標楷體" pitchFamily="65" charset="-120"/>
                <a:ea typeface="標楷體" pitchFamily="65" charset="-120"/>
                <a:cs typeface="Times New Roman" pitchFamily="18" charset="0"/>
              </a:rPr>
              <a:t>1.</a:t>
            </a:r>
            <a:r>
              <a:rPr lang="zh-TW" altLang="en-US" sz="8800" b="1" dirty="0" smtClean="0">
                <a:latin typeface="標楷體" pitchFamily="65" charset="-120"/>
                <a:ea typeface="標楷體" pitchFamily="65" charset="-120"/>
                <a:cs typeface="Times New Roman" pitchFamily="18" charset="0"/>
              </a:rPr>
              <a:t>締約各國應採取一切適當措施，消除在就業方面對婦女的歧視，以保證她們在男女平等的基礎上享有相同權利，特別是：</a:t>
            </a:r>
          </a:p>
          <a:p>
            <a:pPr marL="274320" indent="-274320" algn="just" eaLnBrk="1" fontAlgn="auto" hangingPunct="1">
              <a:lnSpc>
                <a:spcPts val="3000"/>
              </a:lnSpc>
              <a:spcAft>
                <a:spcPts val="0"/>
              </a:spcAft>
              <a:buFont typeface="Wingdings 2" pitchFamily="18" charset="2"/>
              <a:buNone/>
              <a:defRPr/>
            </a:pPr>
            <a:r>
              <a:rPr lang="en-US" altLang="zh-TW" sz="8800" b="1" dirty="0" smtClean="0">
                <a:latin typeface="標楷體" pitchFamily="65" charset="-120"/>
                <a:ea typeface="標楷體" pitchFamily="65" charset="-120"/>
                <a:cs typeface="Times New Roman" pitchFamily="18" charset="0"/>
              </a:rPr>
              <a:t>(a)</a:t>
            </a:r>
            <a:r>
              <a:rPr lang="zh-TW" altLang="en-US" sz="8800" b="1" dirty="0" smtClean="0">
                <a:latin typeface="標楷體" pitchFamily="65" charset="-120"/>
                <a:ea typeface="標楷體" pitchFamily="65" charset="-120"/>
                <a:cs typeface="Times New Roman" pitchFamily="18" charset="0"/>
              </a:rPr>
              <a:t>人人有不可剝奪的工作權利；</a:t>
            </a:r>
          </a:p>
          <a:p>
            <a:pPr marL="274320" indent="-274320" algn="just" eaLnBrk="1" fontAlgn="auto" hangingPunct="1">
              <a:lnSpc>
                <a:spcPts val="3000"/>
              </a:lnSpc>
              <a:spcAft>
                <a:spcPts val="0"/>
              </a:spcAft>
              <a:buFont typeface="Wingdings 2" pitchFamily="18" charset="2"/>
              <a:buNone/>
              <a:defRPr/>
            </a:pPr>
            <a:r>
              <a:rPr lang="en-US" altLang="zh-TW" sz="8800" b="1" dirty="0" smtClean="0">
                <a:latin typeface="標楷體" pitchFamily="65" charset="-120"/>
                <a:ea typeface="標楷體" pitchFamily="65" charset="-120"/>
                <a:cs typeface="Times New Roman" pitchFamily="18" charset="0"/>
              </a:rPr>
              <a:t>(b)</a:t>
            </a:r>
            <a:r>
              <a:rPr lang="zh-TW" altLang="en-US" sz="8800" b="1" dirty="0" smtClean="0">
                <a:latin typeface="標楷體" pitchFamily="65" charset="-120"/>
                <a:ea typeface="標楷體" pitchFamily="65" charset="-120"/>
                <a:cs typeface="Times New Roman" pitchFamily="18" charset="0"/>
              </a:rPr>
              <a:t>享有相同就業機會的權利，包括在就業方面相同的甄選標準；</a:t>
            </a:r>
          </a:p>
          <a:p>
            <a:pPr marL="274320" indent="-274320" algn="just" eaLnBrk="1" fontAlgn="auto" hangingPunct="1">
              <a:lnSpc>
                <a:spcPts val="3000"/>
              </a:lnSpc>
              <a:spcAft>
                <a:spcPts val="0"/>
              </a:spcAft>
              <a:buFont typeface="Wingdings 2" pitchFamily="18" charset="2"/>
              <a:buNone/>
              <a:defRPr/>
            </a:pPr>
            <a:r>
              <a:rPr lang="en-US" altLang="zh-TW" sz="8800" b="1" dirty="0" smtClean="0">
                <a:latin typeface="標楷體" pitchFamily="65" charset="-120"/>
                <a:ea typeface="標楷體" pitchFamily="65" charset="-120"/>
                <a:cs typeface="Times New Roman" pitchFamily="18" charset="0"/>
              </a:rPr>
              <a:t>(c)</a:t>
            </a:r>
            <a:r>
              <a:rPr lang="zh-TW" altLang="en-US" sz="8800" b="1" dirty="0" smtClean="0">
                <a:latin typeface="標楷體" pitchFamily="65" charset="-120"/>
                <a:ea typeface="標楷體" pitchFamily="65" charset="-120"/>
                <a:cs typeface="Times New Roman" pitchFamily="18" charset="0"/>
              </a:rPr>
              <a:t>享有自由選擇專業和職業，提升和工作保障，一切服務的福利和條件，接受職業培訓和進修，包括實習培訓、高等職業培訓和經常性培訓的權利；</a:t>
            </a:r>
          </a:p>
          <a:p>
            <a:pPr marL="274320" indent="-274320" algn="just" eaLnBrk="1" fontAlgn="auto" hangingPunct="1">
              <a:lnSpc>
                <a:spcPts val="3000"/>
              </a:lnSpc>
              <a:spcAft>
                <a:spcPts val="0"/>
              </a:spcAft>
              <a:buFont typeface="Wingdings 2" pitchFamily="18" charset="2"/>
              <a:buNone/>
              <a:defRPr/>
            </a:pPr>
            <a:r>
              <a:rPr lang="en-US" altLang="zh-TW" sz="8800" b="1" dirty="0" smtClean="0">
                <a:latin typeface="標楷體" pitchFamily="65" charset="-120"/>
                <a:ea typeface="標楷體" pitchFamily="65" charset="-120"/>
                <a:cs typeface="Times New Roman" pitchFamily="18" charset="0"/>
              </a:rPr>
              <a:t>(d)</a:t>
            </a:r>
            <a:r>
              <a:rPr lang="zh-TW" altLang="en-US" sz="8800" b="1" dirty="0" smtClean="0">
                <a:latin typeface="標楷體" pitchFamily="65" charset="-120"/>
                <a:ea typeface="標楷體" pitchFamily="65" charset="-120"/>
                <a:cs typeface="Times New Roman" pitchFamily="18" charset="0"/>
              </a:rPr>
              <a:t>同等價值的工作享有同等報酬包括福利和享有平等待遇的權利，在評定工作的表現方面，也享有平等待遇的權利；</a:t>
            </a:r>
            <a:endParaRPr lang="en-US" altLang="zh-TW" sz="8800" b="1" dirty="0" smtClean="0">
              <a:latin typeface="標楷體" pitchFamily="65" charset="-120"/>
              <a:ea typeface="標楷體" pitchFamily="65" charset="-120"/>
              <a:cs typeface="Times New Roman" pitchFamily="18" charset="0"/>
            </a:endParaRPr>
          </a:p>
          <a:p>
            <a:pPr marL="274320" indent="-274320" algn="just" eaLnBrk="1" fontAlgn="auto" hangingPunct="1">
              <a:lnSpc>
                <a:spcPts val="3000"/>
              </a:lnSpc>
              <a:spcAft>
                <a:spcPts val="0"/>
              </a:spcAft>
              <a:buNone/>
              <a:defRPr/>
            </a:pPr>
            <a:r>
              <a:rPr lang="en-US" altLang="zh-TW" sz="8800" b="1" dirty="0" smtClean="0">
                <a:latin typeface="標楷體" pitchFamily="65" charset="-120"/>
                <a:ea typeface="標楷體" pitchFamily="65" charset="-120"/>
                <a:cs typeface="Times New Roman" pitchFamily="18" charset="0"/>
              </a:rPr>
              <a:t>(e)</a:t>
            </a:r>
            <a:r>
              <a:rPr lang="zh-TW" altLang="en-US" sz="8800" b="1" dirty="0" smtClean="0">
                <a:latin typeface="標楷體" pitchFamily="65" charset="-120"/>
                <a:ea typeface="標楷體" pitchFamily="65" charset="-120"/>
                <a:cs typeface="Times New Roman" pitchFamily="18" charset="0"/>
              </a:rPr>
              <a:t>享有社會保障的權利，特別是在退休、失業、疾病、殘廢和老年或在其他喪失工作能力的情況下，以及享有帶薪度假的權利；</a:t>
            </a:r>
          </a:p>
          <a:p>
            <a:pPr marL="274320" indent="-274320" algn="just" eaLnBrk="1" fontAlgn="auto" hangingPunct="1">
              <a:lnSpc>
                <a:spcPts val="3000"/>
              </a:lnSpc>
              <a:spcAft>
                <a:spcPts val="0"/>
              </a:spcAft>
              <a:buNone/>
              <a:defRPr/>
            </a:pPr>
            <a:r>
              <a:rPr lang="en-US" altLang="zh-TW" sz="8800" b="1" dirty="0" smtClean="0">
                <a:latin typeface="標楷體" pitchFamily="65" charset="-120"/>
                <a:ea typeface="標楷體" pitchFamily="65" charset="-120"/>
                <a:cs typeface="Times New Roman" pitchFamily="18" charset="0"/>
              </a:rPr>
              <a:t>(f)</a:t>
            </a:r>
            <a:r>
              <a:rPr lang="zh-TW" altLang="en-US" sz="8800" b="1" dirty="0" smtClean="0">
                <a:latin typeface="標楷體" pitchFamily="65" charset="-120"/>
                <a:ea typeface="標楷體" pitchFamily="65" charset="-120"/>
                <a:cs typeface="Times New Roman" pitchFamily="18" charset="0"/>
              </a:rPr>
              <a:t>在工作條件方面享有健康和安全保障，包括保障生育機能的權利。 </a:t>
            </a:r>
          </a:p>
          <a:p>
            <a:pPr marL="274320" indent="-274320" algn="just" eaLnBrk="1" fontAlgn="auto" hangingPunct="1">
              <a:lnSpc>
                <a:spcPts val="3200"/>
              </a:lnSpc>
              <a:spcAft>
                <a:spcPts val="0"/>
              </a:spcAft>
              <a:buFont typeface="Wingdings 2" pitchFamily="18" charset="2"/>
              <a:buNone/>
              <a:defRPr/>
            </a:pPr>
            <a:endParaRPr lang="zh-TW" altLang="en-US" sz="6800" b="1" dirty="0" smtClean="0">
              <a:latin typeface="標楷體" pitchFamily="65" charset="-120"/>
              <a:ea typeface="標楷體" pitchFamily="65" charset="-120"/>
              <a:cs typeface="Times New Roman" pitchFamily="18" charset="0"/>
            </a:endParaRPr>
          </a:p>
          <a:p>
            <a:pPr marL="274320" indent="-274320" algn="just" eaLnBrk="1" fontAlgn="auto" hangingPunct="1">
              <a:lnSpc>
                <a:spcPts val="3500"/>
              </a:lnSpc>
              <a:spcAft>
                <a:spcPts val="0"/>
              </a:spcAft>
              <a:buFont typeface="Wingdings 2" pitchFamily="18" charset="2"/>
              <a:buNone/>
              <a:defRPr/>
            </a:pPr>
            <a:endParaRPr lang="zh-TW" altLang="en-US" sz="2000" b="1" dirty="0" smtClean="0">
              <a:latin typeface="Times New Roman" pitchFamily="18" charset="0"/>
              <a:ea typeface="標楷體" pitchFamily="65" charset="-120"/>
              <a:cs typeface="Times New Roman" pitchFamily="18" charset="0"/>
            </a:endParaRPr>
          </a:p>
          <a:p>
            <a:pPr marL="274320" indent="-274320" algn="just" eaLnBrk="1" fontAlgn="auto" hangingPunct="1">
              <a:lnSpc>
                <a:spcPts val="3500"/>
              </a:lnSpc>
              <a:spcAft>
                <a:spcPts val="0"/>
              </a:spcAft>
              <a:buFont typeface="Wingdings 2" pitchFamily="18" charset="2"/>
              <a:buNone/>
              <a:defRPr/>
            </a:pPr>
            <a:endParaRPr lang="zh-TW" altLang="en-US" sz="2000" b="1" dirty="0" smtClean="0">
              <a:latin typeface="Times New Roman" pitchFamily="18" charset="0"/>
              <a:ea typeface="標楷體" pitchFamily="65" charset="-120"/>
              <a:cs typeface="Times New Roman" pitchFamily="18" charset="0"/>
            </a:endParaRPr>
          </a:p>
          <a:p>
            <a:pPr marL="274320" indent="-274320" algn="just" eaLnBrk="1" fontAlgn="auto" hangingPunct="1">
              <a:lnSpc>
                <a:spcPts val="3500"/>
              </a:lnSpc>
              <a:spcAft>
                <a:spcPts val="0"/>
              </a:spcAft>
              <a:buFont typeface="Wingdings 2" pitchFamily="18" charset="2"/>
              <a:buNone/>
              <a:defRPr/>
            </a:pPr>
            <a:endParaRPr lang="zh-TW" altLang="en-US" sz="2000" b="1" dirty="0" smtClean="0">
              <a:latin typeface="Times New Roman" pitchFamily="18" charset="0"/>
              <a:ea typeface="標楷體" pitchFamily="65" charset="-120"/>
              <a:cs typeface="Times New Roman" pitchFamily="18" charset="0"/>
            </a:endParaRPr>
          </a:p>
          <a:p>
            <a:pPr marL="274320" indent="-274320" algn="just" eaLnBrk="1" fontAlgn="auto" hangingPunct="1">
              <a:lnSpc>
                <a:spcPts val="3500"/>
              </a:lnSpc>
              <a:spcAft>
                <a:spcPts val="0"/>
              </a:spcAft>
              <a:buFont typeface="Wingdings 2" pitchFamily="18" charset="2"/>
              <a:buNone/>
              <a:defRPr/>
            </a:pPr>
            <a:endParaRPr lang="zh-TW" altLang="en-US" sz="2000" b="1" dirty="0" smtClean="0">
              <a:latin typeface="Times New Roman" pitchFamily="18" charset="0"/>
              <a:ea typeface="標楷體" pitchFamily="65" charset="-120"/>
              <a:cs typeface="Times New Roman" pitchFamily="18" charset="0"/>
            </a:endParaRPr>
          </a:p>
          <a:p>
            <a:pPr marL="274320" indent="-274320" algn="just" eaLnBrk="1" fontAlgn="auto" hangingPunct="1">
              <a:lnSpc>
                <a:spcPts val="3500"/>
              </a:lnSpc>
              <a:spcAft>
                <a:spcPts val="0"/>
              </a:spcAft>
              <a:buFont typeface="Wingdings 2" pitchFamily="18" charset="2"/>
              <a:buNone/>
              <a:defRPr/>
            </a:pPr>
            <a:endParaRPr lang="zh-TW" altLang="en-US" sz="2000" b="1" dirty="0" smtClean="0">
              <a:latin typeface="Times New Roman" pitchFamily="18" charset="0"/>
              <a:ea typeface="標楷體" pitchFamily="65" charset="-120"/>
              <a:cs typeface="Times New Roman" pitchFamily="18" charset="0"/>
            </a:endParaRPr>
          </a:p>
          <a:p>
            <a:pPr marL="274320" indent="-274320" algn="just" eaLnBrk="1" fontAlgn="auto" hangingPunct="1">
              <a:lnSpc>
                <a:spcPts val="3500"/>
              </a:lnSpc>
              <a:spcAft>
                <a:spcPts val="0"/>
              </a:spcAft>
              <a:buFont typeface="Wingdings 2" pitchFamily="18" charset="2"/>
              <a:buNone/>
              <a:defRPr/>
            </a:pPr>
            <a:endParaRPr lang="zh-TW" altLang="en-US" sz="2000" b="1" dirty="0" smtClean="0">
              <a:latin typeface="Times New Roman" pitchFamily="18" charset="0"/>
              <a:ea typeface="標楷體" pitchFamily="65" charset="-120"/>
              <a:cs typeface="Times New Roman" pitchFamily="18" charset="0"/>
            </a:endParaRPr>
          </a:p>
          <a:p>
            <a:pPr marL="274320" indent="-274320" algn="just" eaLnBrk="1" fontAlgn="auto" hangingPunct="1">
              <a:lnSpc>
                <a:spcPts val="3500"/>
              </a:lnSpc>
              <a:spcAft>
                <a:spcPts val="0"/>
              </a:spcAft>
              <a:buFont typeface="Wingdings 2" pitchFamily="18" charset="2"/>
              <a:buNone/>
              <a:defRPr/>
            </a:pPr>
            <a:endParaRPr lang="zh-TW" altLang="en-US" sz="2000" b="1" dirty="0" smtClean="0">
              <a:latin typeface="Times New Roman" pitchFamily="18" charset="0"/>
              <a:ea typeface="標楷體" pitchFamily="65" charset="-120"/>
              <a:cs typeface="Times New Roman" pitchFamily="18" charset="0"/>
            </a:endParaRPr>
          </a:p>
          <a:p>
            <a:pPr marL="274320" indent="-274320" algn="just" eaLnBrk="1" fontAlgn="auto" hangingPunct="1">
              <a:lnSpc>
                <a:spcPts val="3500"/>
              </a:lnSpc>
              <a:spcAft>
                <a:spcPts val="0"/>
              </a:spcAft>
              <a:buFont typeface="Wingdings 2" pitchFamily="18" charset="2"/>
              <a:buNone/>
              <a:defRPr/>
            </a:pPr>
            <a:endParaRPr lang="zh-TW" altLang="en-US" b="1" dirty="0" smtClean="0">
              <a:latin typeface="Times New Roman" pitchFamily="18" charset="0"/>
              <a:ea typeface="標楷體" pitchFamily="65" charset="-120"/>
              <a:cs typeface="Times New Roman" pitchFamily="18" charset="0"/>
            </a:endParaRPr>
          </a:p>
          <a:p>
            <a:pPr marL="274320" indent="-274320" algn="just" eaLnBrk="1" fontAlgn="auto" hangingPunct="1">
              <a:lnSpc>
                <a:spcPts val="3500"/>
              </a:lnSpc>
              <a:spcAft>
                <a:spcPts val="0"/>
              </a:spcAft>
              <a:buFont typeface="Wingdings 2" pitchFamily="18" charset="2"/>
              <a:buNone/>
              <a:defRPr/>
            </a:pPr>
            <a:endParaRPr lang="zh-TW" altLang="en-US" sz="2000" b="1" dirty="0" smtClean="0">
              <a:latin typeface="Times New Roman" pitchFamily="18" charset="0"/>
              <a:ea typeface="標楷體" pitchFamily="65" charset="-120"/>
              <a:cs typeface="Times New Roman" pitchFamily="18" charset="0"/>
            </a:endParaRPr>
          </a:p>
          <a:p>
            <a:pPr marL="274320" indent="-274320" eaLnBrk="1" fontAlgn="auto" hangingPunct="1">
              <a:spcAft>
                <a:spcPts val="0"/>
              </a:spcAft>
              <a:defRPr/>
            </a:pPr>
            <a:endParaRPr lang="zh-TW" altLang="en-US" dirty="0" smtClean="0"/>
          </a:p>
          <a:p>
            <a:pPr marL="274320" indent="-274320" eaLnBrk="1" fontAlgn="auto" hangingPunct="1">
              <a:spcAft>
                <a:spcPts val="0"/>
              </a:spcAft>
              <a:defRPr/>
            </a:pPr>
            <a:endParaRPr lang="zh-TW" altLang="en-US" dirty="0"/>
          </a:p>
        </p:txBody>
      </p:sp>
      <p:sp>
        <p:nvSpPr>
          <p:cNvPr id="50180" name="投影片編號版面配置區 3"/>
          <p:cNvSpPr>
            <a:spLocks noGrp="1"/>
          </p:cNvSpPr>
          <p:nvPr>
            <p:ph type="sldNum" sz="quarter" idx="11"/>
          </p:nvPr>
        </p:nvSpPr>
        <p:spPr bwMode="auto">
          <a:xfrm>
            <a:off x="6553200" y="6356350"/>
            <a:ext cx="2133600" cy="365125"/>
          </a:xfrm>
          <a:noFill/>
          <a:ln>
            <a:miter lim="800000"/>
            <a:headEnd/>
            <a:tailEnd/>
          </a:ln>
        </p:spPr>
        <p:txBody>
          <a:bodyPr/>
          <a:lstStyle/>
          <a:p>
            <a:fld id="{1F9197D1-515B-431D-9EDB-F9B38745BF02}" type="slidenum">
              <a:rPr lang="en-US" altLang="zh-TW" smtClean="0">
                <a:latin typeface="Arial" pitchFamily="34" charset="0"/>
                <a:ea typeface="新細明體" pitchFamily="18" charset="-120"/>
              </a:rPr>
              <a:pPr/>
              <a:t>33</a:t>
            </a:fld>
            <a:endParaRPr lang="en-US" altLang="zh-TW" smtClean="0">
              <a:latin typeface="Arial" pitchFamily="34" charset="0"/>
              <a:ea typeface="新細明體" pitchFamily="18" charset="-120"/>
            </a:endParaRP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標題 1"/>
          <p:cNvSpPr>
            <a:spLocks noGrp="1"/>
          </p:cNvSpPr>
          <p:nvPr>
            <p:ph type="title"/>
          </p:nvPr>
        </p:nvSpPr>
        <p:spPr>
          <a:xfrm>
            <a:off x="457200" y="274638"/>
            <a:ext cx="8229600" cy="1143000"/>
          </a:xfrm>
        </p:spPr>
        <p:txBody>
          <a:bodyPr>
            <a:normAutofit/>
          </a:bodyPr>
          <a:lstStyle/>
          <a:p>
            <a:pPr eaLnBrk="1" hangingPunct="1"/>
            <a:r>
              <a:rPr lang="zh-TW" altLang="en-US" sz="4000" b="1" dirty="0" smtClean="0">
                <a:solidFill>
                  <a:srgbClr val="7030A0"/>
                </a:solidFill>
                <a:latin typeface="Times New Roman" pitchFamily="18" charset="0"/>
                <a:ea typeface="標楷體" pitchFamily="65" charset="-120"/>
                <a:cs typeface="Times New Roman" pitchFamily="18" charset="0"/>
              </a:rPr>
              <a:t>第十一條　就業權（二）</a:t>
            </a:r>
            <a:endParaRPr lang="zh-TW" altLang="en-US" sz="4000" dirty="0" smtClean="0">
              <a:solidFill>
                <a:schemeClr val="tx1"/>
              </a:solidFill>
              <a:cs typeface="Times New Roman" pitchFamily="18" charset="0"/>
            </a:endParaRPr>
          </a:p>
        </p:txBody>
      </p:sp>
      <p:sp>
        <p:nvSpPr>
          <p:cNvPr id="3" name="內容版面配置區 2"/>
          <p:cNvSpPr>
            <a:spLocks noGrp="1"/>
          </p:cNvSpPr>
          <p:nvPr>
            <p:ph idx="1"/>
          </p:nvPr>
        </p:nvSpPr>
        <p:spPr>
          <a:xfrm>
            <a:off x="304800" y="1484784"/>
            <a:ext cx="8659813" cy="5112568"/>
          </a:xfrm>
        </p:spPr>
        <p:txBody>
          <a:bodyPr rtlCol="0">
            <a:normAutofit fontScale="25000" lnSpcReduction="20000"/>
          </a:bodyPr>
          <a:lstStyle/>
          <a:p>
            <a:pPr marL="274320" indent="-274320" algn="just" eaLnBrk="1" fontAlgn="auto" hangingPunct="1">
              <a:lnSpc>
                <a:spcPts val="3100"/>
              </a:lnSpc>
              <a:spcAft>
                <a:spcPts val="0"/>
              </a:spcAft>
              <a:buFont typeface="Wingdings 2" pitchFamily="18" charset="2"/>
              <a:buNone/>
              <a:defRPr/>
            </a:pPr>
            <a:r>
              <a:rPr lang="en-US" altLang="zh-TW" sz="6500" b="1" dirty="0" smtClean="0">
                <a:latin typeface="標楷體" pitchFamily="65" charset="-120"/>
                <a:ea typeface="標楷體" pitchFamily="65" charset="-120"/>
                <a:cs typeface="Times New Roman" pitchFamily="18" charset="0"/>
              </a:rPr>
              <a:t>2.</a:t>
            </a:r>
            <a:r>
              <a:rPr lang="zh-TW" altLang="en-US" sz="8800" b="1" dirty="0" smtClean="0">
                <a:latin typeface="標楷體" pitchFamily="65" charset="-120"/>
                <a:ea typeface="標楷體" pitchFamily="65" charset="-120"/>
                <a:cs typeface="Times New Roman" pitchFamily="18" charset="0"/>
              </a:rPr>
              <a:t>締約各國為使婦女不致因結婚或生育而受歧視，又為保障其有效的工作權利起見，應採取適當措施：</a:t>
            </a:r>
          </a:p>
          <a:p>
            <a:pPr marL="274320" indent="-274320" algn="just" eaLnBrk="1" fontAlgn="auto" hangingPunct="1">
              <a:lnSpc>
                <a:spcPts val="3100"/>
              </a:lnSpc>
              <a:spcAft>
                <a:spcPts val="0"/>
              </a:spcAft>
              <a:buFont typeface="Wingdings 2" pitchFamily="18" charset="2"/>
              <a:buNone/>
              <a:defRPr/>
            </a:pPr>
            <a:r>
              <a:rPr lang="en-US" altLang="zh-TW" sz="8800" b="1" dirty="0" smtClean="0">
                <a:latin typeface="標楷體" pitchFamily="65" charset="-120"/>
                <a:ea typeface="標楷體" pitchFamily="65" charset="-120"/>
                <a:cs typeface="Times New Roman" pitchFamily="18" charset="0"/>
              </a:rPr>
              <a:t>(a)</a:t>
            </a:r>
            <a:r>
              <a:rPr lang="zh-TW" altLang="en-US" sz="8800" b="1" dirty="0" smtClean="0">
                <a:latin typeface="標楷體" pitchFamily="65" charset="-120"/>
                <a:ea typeface="標楷體" pitchFamily="65" charset="-120"/>
                <a:cs typeface="Times New Roman" pitchFamily="18" charset="0"/>
              </a:rPr>
              <a:t>禁止以懷孕或產假為理由予以解僱，以及以婚姻狀況為理由予以解僱的歧視，違反規定者予以制裁；</a:t>
            </a:r>
          </a:p>
          <a:p>
            <a:pPr marL="274320" indent="-274320" algn="just" eaLnBrk="1" fontAlgn="auto" hangingPunct="1">
              <a:lnSpc>
                <a:spcPts val="3100"/>
              </a:lnSpc>
              <a:spcAft>
                <a:spcPts val="0"/>
              </a:spcAft>
              <a:buFont typeface="Wingdings 2" pitchFamily="18" charset="2"/>
              <a:buNone/>
              <a:defRPr/>
            </a:pPr>
            <a:r>
              <a:rPr lang="en-US" altLang="zh-TW" sz="8800" b="1" dirty="0" smtClean="0">
                <a:latin typeface="標楷體" pitchFamily="65" charset="-120"/>
                <a:ea typeface="標楷體" pitchFamily="65" charset="-120"/>
                <a:cs typeface="Times New Roman" pitchFamily="18" charset="0"/>
              </a:rPr>
              <a:t>(b)</a:t>
            </a:r>
            <a:r>
              <a:rPr lang="zh-TW" altLang="en-US" sz="8800" b="1" dirty="0" smtClean="0">
                <a:latin typeface="標楷體" pitchFamily="65" charset="-120"/>
                <a:ea typeface="標楷體" pitchFamily="65" charset="-120"/>
                <a:cs typeface="Times New Roman" pitchFamily="18" charset="0"/>
              </a:rPr>
              <a:t>實施帶薪產假或具有同等社會福利的產假，而不喪失原有工作、年資或社會津貼；</a:t>
            </a:r>
            <a:endParaRPr lang="en-US" altLang="zh-TW" sz="8800" b="1" dirty="0" smtClean="0">
              <a:latin typeface="標楷體" pitchFamily="65" charset="-120"/>
              <a:ea typeface="標楷體" pitchFamily="65" charset="-120"/>
              <a:cs typeface="Times New Roman" pitchFamily="18" charset="0"/>
            </a:endParaRPr>
          </a:p>
          <a:p>
            <a:pPr algn="just" eaLnBrk="1" hangingPunct="1">
              <a:lnSpc>
                <a:spcPts val="3100"/>
              </a:lnSpc>
              <a:buNone/>
            </a:pPr>
            <a:r>
              <a:rPr lang="en-US" altLang="zh-TW" sz="8800" b="1" dirty="0" smtClean="0">
                <a:latin typeface="標楷體" pitchFamily="65" charset="-120"/>
                <a:ea typeface="標楷體" pitchFamily="65" charset="-120"/>
                <a:cs typeface="Times New Roman" pitchFamily="18" charset="0"/>
              </a:rPr>
              <a:t>(c)</a:t>
            </a:r>
            <a:r>
              <a:rPr lang="zh-TW" altLang="en-US" sz="8800" b="1" dirty="0" smtClean="0">
                <a:latin typeface="標楷體" pitchFamily="65" charset="-120"/>
                <a:ea typeface="標楷體" pitchFamily="65" charset="-120"/>
                <a:cs typeface="Times New Roman" pitchFamily="18" charset="0"/>
              </a:rPr>
              <a:t>鼓勵提供必要的輔助性社會服務，特別是通過促進建立和發展托兒設施系統，使父母得以兼顧家庭義務和工作責任並參與公共事務；</a:t>
            </a:r>
          </a:p>
          <a:p>
            <a:pPr algn="just" eaLnBrk="1" hangingPunct="1">
              <a:lnSpc>
                <a:spcPts val="3100"/>
              </a:lnSpc>
              <a:buNone/>
            </a:pPr>
            <a:r>
              <a:rPr lang="en-US" altLang="zh-TW" sz="8800" b="1" dirty="0" smtClean="0">
                <a:latin typeface="標楷體" pitchFamily="65" charset="-120"/>
                <a:ea typeface="標楷體" pitchFamily="65" charset="-120"/>
                <a:cs typeface="Times New Roman" pitchFamily="18" charset="0"/>
              </a:rPr>
              <a:t>(d)</a:t>
            </a:r>
            <a:r>
              <a:rPr lang="zh-TW" altLang="en-US" sz="8800" b="1" dirty="0" smtClean="0">
                <a:latin typeface="標楷體" pitchFamily="65" charset="-120"/>
                <a:ea typeface="標楷體" pitchFamily="65" charset="-120"/>
                <a:cs typeface="Times New Roman" pitchFamily="18" charset="0"/>
              </a:rPr>
              <a:t>對於懷孕期間從事確實有害於健康的工種的婦女，給予特別保護。 </a:t>
            </a:r>
          </a:p>
          <a:p>
            <a:pPr algn="just" eaLnBrk="1" hangingPunct="1">
              <a:lnSpc>
                <a:spcPts val="3100"/>
              </a:lnSpc>
              <a:buNone/>
            </a:pPr>
            <a:r>
              <a:rPr lang="en-US" altLang="zh-TW" sz="8800" b="1" dirty="0" smtClean="0">
                <a:latin typeface="標楷體" pitchFamily="65" charset="-120"/>
                <a:ea typeface="標楷體" pitchFamily="65" charset="-120"/>
                <a:cs typeface="Times New Roman" pitchFamily="18" charset="0"/>
              </a:rPr>
              <a:t>3.</a:t>
            </a:r>
            <a:r>
              <a:rPr lang="zh-TW" altLang="en-US" sz="8800" b="1" dirty="0" smtClean="0">
                <a:latin typeface="標楷體" pitchFamily="65" charset="-120"/>
                <a:ea typeface="標楷體" pitchFamily="65" charset="-120"/>
                <a:cs typeface="Times New Roman" pitchFamily="18" charset="0"/>
              </a:rPr>
              <a:t>應根據科技知識，定期審查與本條所包涵的內容有關的保護性法律，必要時應加以修訂、廢止或推廣。</a:t>
            </a:r>
          </a:p>
          <a:p>
            <a:pPr marL="274320" indent="-274320" algn="just" eaLnBrk="1" fontAlgn="auto" hangingPunct="1">
              <a:lnSpc>
                <a:spcPts val="3500"/>
              </a:lnSpc>
              <a:spcAft>
                <a:spcPts val="0"/>
              </a:spcAft>
              <a:buFont typeface="Wingdings 2" pitchFamily="18" charset="2"/>
              <a:buNone/>
              <a:defRPr/>
            </a:pPr>
            <a:endParaRPr lang="zh-TW" altLang="en-US" sz="2000" b="1" dirty="0" smtClean="0">
              <a:latin typeface="Times New Roman" pitchFamily="18" charset="0"/>
              <a:ea typeface="標楷體" pitchFamily="65" charset="-120"/>
              <a:cs typeface="Times New Roman" pitchFamily="18" charset="0"/>
            </a:endParaRPr>
          </a:p>
          <a:p>
            <a:pPr marL="274320" indent="-274320" algn="just" eaLnBrk="1" fontAlgn="auto" hangingPunct="1">
              <a:lnSpc>
                <a:spcPts val="3500"/>
              </a:lnSpc>
              <a:spcAft>
                <a:spcPts val="0"/>
              </a:spcAft>
              <a:buFont typeface="Wingdings 2" pitchFamily="18" charset="2"/>
              <a:buNone/>
              <a:defRPr/>
            </a:pPr>
            <a:endParaRPr lang="zh-TW" altLang="en-US" sz="2000" b="1" dirty="0" smtClean="0">
              <a:latin typeface="Times New Roman" pitchFamily="18" charset="0"/>
              <a:ea typeface="標楷體" pitchFamily="65" charset="-120"/>
              <a:cs typeface="Times New Roman" pitchFamily="18" charset="0"/>
            </a:endParaRPr>
          </a:p>
          <a:p>
            <a:pPr marL="274320" indent="-274320" algn="just" eaLnBrk="1" fontAlgn="auto" hangingPunct="1">
              <a:lnSpc>
                <a:spcPts val="3500"/>
              </a:lnSpc>
              <a:spcAft>
                <a:spcPts val="0"/>
              </a:spcAft>
              <a:buFont typeface="Wingdings 2" pitchFamily="18" charset="2"/>
              <a:buNone/>
              <a:defRPr/>
            </a:pPr>
            <a:endParaRPr lang="zh-TW" altLang="en-US" sz="2000" b="1" dirty="0" smtClean="0">
              <a:latin typeface="Times New Roman" pitchFamily="18" charset="0"/>
              <a:ea typeface="標楷體" pitchFamily="65" charset="-120"/>
              <a:cs typeface="Times New Roman" pitchFamily="18" charset="0"/>
            </a:endParaRPr>
          </a:p>
          <a:p>
            <a:pPr marL="274320" indent="-274320" algn="just" eaLnBrk="1" fontAlgn="auto" hangingPunct="1">
              <a:lnSpc>
                <a:spcPts val="3500"/>
              </a:lnSpc>
              <a:spcAft>
                <a:spcPts val="0"/>
              </a:spcAft>
              <a:buFont typeface="Wingdings 2" pitchFamily="18" charset="2"/>
              <a:buNone/>
              <a:defRPr/>
            </a:pPr>
            <a:endParaRPr lang="zh-TW" altLang="en-US" sz="2000" b="1" dirty="0" smtClean="0">
              <a:latin typeface="Times New Roman" pitchFamily="18" charset="0"/>
              <a:ea typeface="標楷體" pitchFamily="65" charset="-120"/>
              <a:cs typeface="Times New Roman" pitchFamily="18" charset="0"/>
            </a:endParaRPr>
          </a:p>
          <a:p>
            <a:pPr marL="274320" indent="-274320" algn="just" eaLnBrk="1" fontAlgn="auto" hangingPunct="1">
              <a:lnSpc>
                <a:spcPts val="3500"/>
              </a:lnSpc>
              <a:spcAft>
                <a:spcPts val="0"/>
              </a:spcAft>
              <a:buFont typeface="Wingdings 2" pitchFamily="18" charset="2"/>
              <a:buNone/>
              <a:defRPr/>
            </a:pPr>
            <a:endParaRPr lang="zh-TW" altLang="en-US" sz="2000" b="1" dirty="0" smtClean="0">
              <a:latin typeface="Times New Roman" pitchFamily="18" charset="0"/>
              <a:ea typeface="標楷體" pitchFamily="65" charset="-120"/>
              <a:cs typeface="Times New Roman" pitchFamily="18" charset="0"/>
            </a:endParaRPr>
          </a:p>
          <a:p>
            <a:pPr marL="274320" indent="-274320" algn="just" eaLnBrk="1" fontAlgn="auto" hangingPunct="1">
              <a:lnSpc>
                <a:spcPts val="3500"/>
              </a:lnSpc>
              <a:spcAft>
                <a:spcPts val="0"/>
              </a:spcAft>
              <a:buFont typeface="Wingdings 2" pitchFamily="18" charset="2"/>
              <a:buNone/>
              <a:defRPr/>
            </a:pPr>
            <a:endParaRPr lang="zh-TW" altLang="en-US" sz="2000" b="1" dirty="0" smtClean="0">
              <a:latin typeface="Times New Roman" pitchFamily="18" charset="0"/>
              <a:ea typeface="標楷體" pitchFamily="65" charset="-120"/>
              <a:cs typeface="Times New Roman" pitchFamily="18" charset="0"/>
            </a:endParaRPr>
          </a:p>
          <a:p>
            <a:pPr marL="274320" indent="-274320" algn="just" eaLnBrk="1" fontAlgn="auto" hangingPunct="1">
              <a:lnSpc>
                <a:spcPts val="3500"/>
              </a:lnSpc>
              <a:spcAft>
                <a:spcPts val="0"/>
              </a:spcAft>
              <a:buFont typeface="Wingdings 2" pitchFamily="18" charset="2"/>
              <a:buNone/>
              <a:defRPr/>
            </a:pPr>
            <a:endParaRPr lang="zh-TW" altLang="en-US" sz="2000" b="1" dirty="0" smtClean="0">
              <a:latin typeface="Times New Roman" pitchFamily="18" charset="0"/>
              <a:ea typeface="標楷體" pitchFamily="65" charset="-120"/>
              <a:cs typeface="Times New Roman" pitchFamily="18" charset="0"/>
            </a:endParaRPr>
          </a:p>
          <a:p>
            <a:pPr marL="274320" indent="-274320" algn="just" eaLnBrk="1" fontAlgn="auto" hangingPunct="1">
              <a:lnSpc>
                <a:spcPts val="3500"/>
              </a:lnSpc>
              <a:spcAft>
                <a:spcPts val="0"/>
              </a:spcAft>
              <a:buFont typeface="Wingdings 2" pitchFamily="18" charset="2"/>
              <a:buNone/>
              <a:defRPr/>
            </a:pPr>
            <a:endParaRPr lang="zh-TW" altLang="en-US" b="1" dirty="0" smtClean="0">
              <a:latin typeface="Times New Roman" pitchFamily="18" charset="0"/>
              <a:ea typeface="標楷體" pitchFamily="65" charset="-120"/>
              <a:cs typeface="Times New Roman" pitchFamily="18" charset="0"/>
            </a:endParaRPr>
          </a:p>
          <a:p>
            <a:pPr marL="274320" indent="-274320" algn="just" eaLnBrk="1" fontAlgn="auto" hangingPunct="1">
              <a:lnSpc>
                <a:spcPts val="3500"/>
              </a:lnSpc>
              <a:spcAft>
                <a:spcPts val="0"/>
              </a:spcAft>
              <a:buFont typeface="Wingdings 2" pitchFamily="18" charset="2"/>
              <a:buNone/>
              <a:defRPr/>
            </a:pPr>
            <a:endParaRPr lang="zh-TW" altLang="en-US" sz="2000" b="1" dirty="0" smtClean="0">
              <a:latin typeface="Times New Roman" pitchFamily="18" charset="0"/>
              <a:ea typeface="標楷體" pitchFamily="65" charset="-120"/>
              <a:cs typeface="Times New Roman" pitchFamily="18" charset="0"/>
            </a:endParaRPr>
          </a:p>
          <a:p>
            <a:pPr marL="274320" indent="-274320" eaLnBrk="1" fontAlgn="auto" hangingPunct="1">
              <a:spcAft>
                <a:spcPts val="0"/>
              </a:spcAft>
              <a:defRPr/>
            </a:pPr>
            <a:endParaRPr lang="zh-TW" altLang="en-US" dirty="0" smtClean="0"/>
          </a:p>
          <a:p>
            <a:pPr marL="274320" indent="-274320" eaLnBrk="1" fontAlgn="auto" hangingPunct="1">
              <a:spcAft>
                <a:spcPts val="0"/>
              </a:spcAft>
              <a:defRPr/>
            </a:pPr>
            <a:endParaRPr lang="zh-TW" altLang="en-US" dirty="0"/>
          </a:p>
        </p:txBody>
      </p:sp>
      <p:sp>
        <p:nvSpPr>
          <p:cNvPr id="51204" name="投影片編號版面配置區 3"/>
          <p:cNvSpPr>
            <a:spLocks noGrp="1"/>
          </p:cNvSpPr>
          <p:nvPr>
            <p:ph type="sldNum" sz="quarter" idx="11"/>
          </p:nvPr>
        </p:nvSpPr>
        <p:spPr bwMode="auto">
          <a:xfrm>
            <a:off x="6553200" y="6356350"/>
            <a:ext cx="2133600" cy="365125"/>
          </a:xfrm>
          <a:noFill/>
          <a:ln>
            <a:miter lim="800000"/>
            <a:headEnd/>
            <a:tailEnd/>
          </a:ln>
        </p:spPr>
        <p:txBody>
          <a:bodyPr/>
          <a:lstStyle/>
          <a:p>
            <a:fld id="{F96A3F08-4C69-4143-95D6-AA0CB0AD1F98}" type="slidenum">
              <a:rPr lang="en-US" altLang="zh-TW" smtClean="0">
                <a:latin typeface="Arial" pitchFamily="34" charset="0"/>
                <a:ea typeface="新細明體" pitchFamily="18" charset="-120"/>
              </a:rPr>
              <a:pPr/>
              <a:t>34</a:t>
            </a:fld>
            <a:endParaRPr lang="en-US" altLang="zh-TW" smtClean="0">
              <a:latin typeface="Arial" pitchFamily="34" charset="0"/>
              <a:ea typeface="新細明體" pitchFamily="18" charset="-120"/>
            </a:endParaRP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標題 1"/>
          <p:cNvSpPr>
            <a:spLocks noGrp="1"/>
          </p:cNvSpPr>
          <p:nvPr>
            <p:ph type="title"/>
          </p:nvPr>
        </p:nvSpPr>
        <p:spPr>
          <a:xfrm>
            <a:off x="457200" y="274638"/>
            <a:ext cx="8229600" cy="1143000"/>
          </a:xfrm>
        </p:spPr>
        <p:txBody>
          <a:bodyPr>
            <a:normAutofit/>
          </a:bodyPr>
          <a:lstStyle/>
          <a:p>
            <a:pPr eaLnBrk="1" hangingPunct="1"/>
            <a:r>
              <a:rPr lang="zh-TW" altLang="en-US" sz="4000" b="1" dirty="0" smtClean="0">
                <a:solidFill>
                  <a:srgbClr val="7030A0"/>
                </a:solidFill>
                <a:latin typeface="Times New Roman" pitchFamily="18" charset="0"/>
                <a:ea typeface="標楷體" pitchFamily="65" charset="-120"/>
                <a:cs typeface="Times New Roman" pitchFamily="18" charset="0"/>
              </a:rPr>
              <a:t>第十一條　就業權（三）</a:t>
            </a:r>
            <a:endParaRPr lang="zh-TW" altLang="en-US" sz="4000" dirty="0" smtClean="0">
              <a:solidFill>
                <a:schemeClr val="tx1"/>
              </a:solidFill>
              <a:cs typeface="Times New Roman" pitchFamily="18" charset="0"/>
            </a:endParaRPr>
          </a:p>
        </p:txBody>
      </p:sp>
      <p:sp>
        <p:nvSpPr>
          <p:cNvPr id="52227" name="內容版面配置區 2"/>
          <p:cNvSpPr>
            <a:spLocks noGrp="1"/>
          </p:cNvSpPr>
          <p:nvPr>
            <p:ph idx="1"/>
          </p:nvPr>
        </p:nvSpPr>
        <p:spPr/>
        <p:txBody>
          <a:bodyPr/>
          <a:lstStyle/>
          <a:p>
            <a:pPr algn="just" eaLnBrk="1" hangingPunct="1">
              <a:lnSpc>
                <a:spcPts val="3400"/>
              </a:lnSpc>
              <a:buSzPct val="60000"/>
              <a:buFont typeface="Wingdings" pitchFamily="2" charset="2"/>
              <a:buChar char="l"/>
            </a:pPr>
            <a:r>
              <a:rPr lang="zh-TW" altLang="en-US" sz="2400" b="1" dirty="0" smtClean="0">
                <a:solidFill>
                  <a:srgbClr val="660066"/>
                </a:solidFill>
                <a:latin typeface="+mn-ea"/>
                <a:cs typeface="Times New Roman" pitchFamily="18" charset="0"/>
              </a:rPr>
              <a:t>相關一般性建議：第</a:t>
            </a:r>
            <a:r>
              <a:rPr lang="en-US" altLang="zh-TW" sz="2400" b="1" dirty="0" smtClean="0">
                <a:solidFill>
                  <a:srgbClr val="660066"/>
                </a:solidFill>
                <a:latin typeface="+mn-ea"/>
                <a:cs typeface="Times New Roman" pitchFamily="18" charset="0"/>
              </a:rPr>
              <a:t>9</a:t>
            </a:r>
            <a:r>
              <a:rPr lang="zh-TW" altLang="en-US" sz="2400" b="1" dirty="0" smtClean="0">
                <a:solidFill>
                  <a:srgbClr val="660066"/>
                </a:solidFill>
                <a:latin typeface="+mn-ea"/>
                <a:cs typeface="Times New Roman" pitchFamily="18" charset="0"/>
              </a:rPr>
              <a:t>號</a:t>
            </a:r>
            <a:r>
              <a:rPr lang="en-US" altLang="zh-TW" sz="2400" b="1" dirty="0" smtClean="0">
                <a:solidFill>
                  <a:srgbClr val="660066"/>
                </a:solidFill>
                <a:latin typeface="+mn-ea"/>
                <a:cs typeface="Times New Roman" pitchFamily="18" charset="0"/>
              </a:rPr>
              <a:t>(</a:t>
            </a:r>
            <a:r>
              <a:rPr lang="zh-TW" altLang="en-US" sz="2400" b="1" dirty="0" smtClean="0">
                <a:solidFill>
                  <a:srgbClr val="660066"/>
                </a:solidFill>
                <a:latin typeface="+mn-ea"/>
                <a:cs typeface="Times New Roman" pitchFamily="18" charset="0"/>
              </a:rPr>
              <a:t>婦女狀況的統計資料</a:t>
            </a:r>
            <a:r>
              <a:rPr lang="en-US" altLang="zh-TW" sz="2400" b="1" dirty="0" smtClean="0">
                <a:solidFill>
                  <a:srgbClr val="660066"/>
                </a:solidFill>
                <a:latin typeface="+mn-ea"/>
                <a:cs typeface="Times New Roman" pitchFamily="18" charset="0"/>
              </a:rPr>
              <a:t>)</a:t>
            </a:r>
            <a:r>
              <a:rPr lang="zh-TW" altLang="en-US" sz="2400" b="1" dirty="0" smtClean="0">
                <a:solidFill>
                  <a:srgbClr val="660066"/>
                </a:solidFill>
                <a:latin typeface="+mn-ea"/>
                <a:cs typeface="Times New Roman" pitchFamily="18" charset="0"/>
              </a:rPr>
              <a:t>、第</a:t>
            </a:r>
            <a:r>
              <a:rPr lang="en-US" altLang="zh-TW" sz="2400" b="1" dirty="0" smtClean="0">
                <a:solidFill>
                  <a:srgbClr val="660066"/>
                </a:solidFill>
                <a:latin typeface="+mn-ea"/>
                <a:cs typeface="Times New Roman" pitchFamily="18" charset="0"/>
              </a:rPr>
              <a:t>13</a:t>
            </a:r>
            <a:r>
              <a:rPr lang="zh-TW" altLang="en-US" sz="2400" b="1" dirty="0" smtClean="0">
                <a:solidFill>
                  <a:srgbClr val="660066"/>
                </a:solidFill>
                <a:latin typeface="+mn-ea"/>
                <a:cs typeface="Times New Roman" pitchFamily="18" charset="0"/>
              </a:rPr>
              <a:t>號</a:t>
            </a:r>
            <a:r>
              <a:rPr lang="en-US" altLang="zh-TW" sz="2400" b="1" dirty="0" smtClean="0">
                <a:solidFill>
                  <a:srgbClr val="660066"/>
                </a:solidFill>
                <a:latin typeface="+mn-ea"/>
                <a:cs typeface="Times New Roman" pitchFamily="18" charset="0"/>
              </a:rPr>
              <a:t>(</a:t>
            </a:r>
            <a:r>
              <a:rPr lang="zh-TW" altLang="en-US" sz="2400" b="1" dirty="0" smtClean="0">
                <a:solidFill>
                  <a:srgbClr val="660066"/>
                </a:solidFill>
                <a:latin typeface="+mn-ea"/>
                <a:cs typeface="Times New Roman" pitchFamily="18" charset="0"/>
              </a:rPr>
              <a:t>女性割禮</a:t>
            </a:r>
            <a:r>
              <a:rPr lang="en-US" altLang="zh-TW" sz="2400" b="1" dirty="0" smtClean="0">
                <a:solidFill>
                  <a:srgbClr val="660066"/>
                </a:solidFill>
                <a:latin typeface="+mn-ea"/>
                <a:cs typeface="Times New Roman" pitchFamily="18" charset="0"/>
              </a:rPr>
              <a:t>)</a:t>
            </a:r>
            <a:r>
              <a:rPr lang="zh-TW" altLang="en-US" sz="2400" b="1" dirty="0" smtClean="0">
                <a:solidFill>
                  <a:srgbClr val="660066"/>
                </a:solidFill>
                <a:latin typeface="+mn-ea"/>
                <a:cs typeface="Times New Roman" pitchFamily="18" charset="0"/>
              </a:rPr>
              <a:t>、第</a:t>
            </a:r>
            <a:r>
              <a:rPr lang="en-US" altLang="zh-TW" sz="2400" b="1" dirty="0" smtClean="0">
                <a:solidFill>
                  <a:srgbClr val="660066"/>
                </a:solidFill>
                <a:latin typeface="+mn-ea"/>
                <a:cs typeface="Times New Roman" pitchFamily="18" charset="0"/>
              </a:rPr>
              <a:t>17</a:t>
            </a:r>
            <a:r>
              <a:rPr lang="zh-TW" altLang="en-US" sz="2400" b="1" dirty="0" smtClean="0">
                <a:solidFill>
                  <a:srgbClr val="660066"/>
                </a:solidFill>
                <a:latin typeface="+mn-ea"/>
                <a:cs typeface="Times New Roman" pitchFamily="18" charset="0"/>
              </a:rPr>
              <a:t>號</a:t>
            </a:r>
            <a:r>
              <a:rPr lang="en-US" altLang="zh-TW" sz="2400" b="1" dirty="0" smtClean="0">
                <a:solidFill>
                  <a:srgbClr val="660066"/>
                </a:solidFill>
                <a:latin typeface="+mn-ea"/>
                <a:cs typeface="Times New Roman" pitchFamily="18" charset="0"/>
              </a:rPr>
              <a:t>(</a:t>
            </a:r>
            <a:r>
              <a:rPr lang="zh-TW" altLang="en-US" sz="2400" b="1" dirty="0" smtClean="0">
                <a:solidFill>
                  <a:srgbClr val="660066"/>
                </a:solidFill>
                <a:latin typeface="+mn-ea"/>
                <a:cs typeface="Times New Roman" pitchFamily="18" charset="0"/>
              </a:rPr>
              <a:t>無償家務活動的衡量</a:t>
            </a:r>
            <a:r>
              <a:rPr lang="en-US" altLang="zh-TW" sz="2400" b="1" dirty="0" smtClean="0">
                <a:solidFill>
                  <a:srgbClr val="660066"/>
                </a:solidFill>
                <a:latin typeface="+mn-ea"/>
                <a:cs typeface="Times New Roman" pitchFamily="18" charset="0"/>
              </a:rPr>
              <a:t>)</a:t>
            </a:r>
            <a:r>
              <a:rPr lang="zh-TW" altLang="en-US" sz="2400" b="1" dirty="0" smtClean="0">
                <a:solidFill>
                  <a:srgbClr val="660066"/>
                </a:solidFill>
                <a:latin typeface="+mn-ea"/>
                <a:cs typeface="Times New Roman" pitchFamily="18" charset="0"/>
              </a:rPr>
              <a:t>、第</a:t>
            </a:r>
            <a:r>
              <a:rPr lang="en-US" altLang="zh-TW" sz="2400" b="1" dirty="0" smtClean="0">
                <a:solidFill>
                  <a:srgbClr val="660066"/>
                </a:solidFill>
                <a:latin typeface="+mn-ea"/>
                <a:cs typeface="Times New Roman" pitchFamily="18" charset="0"/>
              </a:rPr>
              <a:t>12</a:t>
            </a:r>
            <a:r>
              <a:rPr lang="zh-TW" altLang="en-US" sz="2400" b="1" dirty="0" smtClean="0">
                <a:solidFill>
                  <a:srgbClr val="660066"/>
                </a:solidFill>
                <a:latin typeface="+mn-ea"/>
                <a:cs typeface="Times New Roman" pitchFamily="18" charset="0"/>
              </a:rPr>
              <a:t>號及第</a:t>
            </a:r>
            <a:r>
              <a:rPr lang="en-US" altLang="zh-TW" sz="2400" b="1" dirty="0" smtClean="0">
                <a:solidFill>
                  <a:srgbClr val="660066"/>
                </a:solidFill>
                <a:latin typeface="+mn-ea"/>
                <a:cs typeface="Times New Roman" pitchFamily="18" charset="0"/>
              </a:rPr>
              <a:t>19</a:t>
            </a:r>
            <a:r>
              <a:rPr lang="zh-TW" altLang="en-US" sz="2400" b="1" dirty="0" smtClean="0">
                <a:solidFill>
                  <a:srgbClr val="660066"/>
                </a:solidFill>
                <a:latin typeface="+mn-ea"/>
                <a:cs typeface="Times New Roman" pitchFamily="18" charset="0"/>
              </a:rPr>
              <a:t>號</a:t>
            </a:r>
            <a:r>
              <a:rPr lang="en-US" altLang="zh-TW" sz="2400" b="1" dirty="0" smtClean="0">
                <a:solidFill>
                  <a:srgbClr val="660066"/>
                </a:solidFill>
                <a:latin typeface="+mn-ea"/>
                <a:cs typeface="Times New Roman" pitchFamily="18" charset="0"/>
              </a:rPr>
              <a:t>(</a:t>
            </a:r>
            <a:r>
              <a:rPr lang="zh-TW" altLang="en-US" sz="2400" b="1" dirty="0" smtClean="0">
                <a:solidFill>
                  <a:srgbClr val="660066"/>
                </a:solidFill>
                <a:latin typeface="+mn-ea"/>
                <a:cs typeface="Times New Roman" pitchFamily="18" charset="0"/>
              </a:rPr>
              <a:t>對婦女暴力行為</a:t>
            </a:r>
            <a:r>
              <a:rPr lang="en-US" altLang="zh-TW" sz="2400" b="1" dirty="0" smtClean="0">
                <a:solidFill>
                  <a:srgbClr val="660066"/>
                </a:solidFill>
                <a:latin typeface="+mn-ea"/>
                <a:cs typeface="Times New Roman" pitchFamily="18" charset="0"/>
              </a:rPr>
              <a:t>)</a:t>
            </a:r>
            <a:r>
              <a:rPr lang="zh-TW" altLang="en-US" sz="2400" b="1" dirty="0" smtClean="0">
                <a:solidFill>
                  <a:srgbClr val="660066"/>
                </a:solidFill>
                <a:latin typeface="+mn-ea"/>
                <a:cs typeface="Times New Roman" pitchFamily="18" charset="0"/>
              </a:rPr>
              <a:t>、第</a:t>
            </a:r>
            <a:r>
              <a:rPr lang="en-US" altLang="zh-TW" sz="2400" b="1" dirty="0" smtClean="0">
                <a:solidFill>
                  <a:srgbClr val="660066"/>
                </a:solidFill>
                <a:latin typeface="+mn-ea"/>
                <a:cs typeface="Times New Roman" pitchFamily="18" charset="0"/>
              </a:rPr>
              <a:t>26</a:t>
            </a:r>
            <a:r>
              <a:rPr lang="zh-TW" altLang="en-US" sz="2400" b="1" dirty="0" smtClean="0">
                <a:solidFill>
                  <a:srgbClr val="660066"/>
                </a:solidFill>
                <a:latin typeface="+mn-ea"/>
                <a:cs typeface="Times New Roman" pitchFamily="18" charset="0"/>
              </a:rPr>
              <a:t>號</a:t>
            </a:r>
            <a:r>
              <a:rPr lang="en-US" altLang="zh-TW" sz="2400" b="1" dirty="0" smtClean="0">
                <a:solidFill>
                  <a:srgbClr val="660066"/>
                </a:solidFill>
                <a:latin typeface="+mn-ea"/>
                <a:cs typeface="Times New Roman" pitchFamily="18" charset="0"/>
              </a:rPr>
              <a:t>(</a:t>
            </a:r>
            <a:r>
              <a:rPr lang="zh-TW" altLang="en-US" sz="2400" b="1" dirty="0" smtClean="0">
                <a:solidFill>
                  <a:srgbClr val="660066"/>
                </a:solidFill>
                <a:latin typeface="+mn-ea"/>
                <a:cs typeface="Times New Roman" pitchFamily="18" charset="0"/>
              </a:rPr>
              <a:t>職場性騷擾</a:t>
            </a:r>
            <a:r>
              <a:rPr lang="en-US" altLang="zh-TW" sz="2400" b="1" dirty="0" smtClean="0">
                <a:solidFill>
                  <a:srgbClr val="660066"/>
                </a:solidFill>
                <a:latin typeface="+mn-ea"/>
                <a:cs typeface="Times New Roman" pitchFamily="18" charset="0"/>
              </a:rPr>
              <a:t>)</a:t>
            </a:r>
          </a:p>
          <a:p>
            <a:pPr algn="just" eaLnBrk="1" hangingPunct="1">
              <a:lnSpc>
                <a:spcPts val="3400"/>
              </a:lnSpc>
              <a:buSzPct val="60000"/>
              <a:buFont typeface="Wingdings" pitchFamily="2" charset="2"/>
              <a:buChar char="l"/>
            </a:pPr>
            <a:r>
              <a:rPr lang="zh-TW" altLang="en-US" sz="2400" b="1" dirty="0" smtClean="0">
                <a:solidFill>
                  <a:srgbClr val="660066"/>
                </a:solidFill>
                <a:latin typeface="+mn-ea"/>
                <a:cs typeface="Times New Roman" pitchFamily="18" charset="0"/>
              </a:rPr>
              <a:t>相關國際公約：國際勞工組織關於男女同工同酬的第</a:t>
            </a:r>
            <a:r>
              <a:rPr lang="en-US" altLang="zh-TW" sz="2400" b="1" dirty="0" smtClean="0">
                <a:solidFill>
                  <a:srgbClr val="660066"/>
                </a:solidFill>
                <a:latin typeface="+mn-ea"/>
                <a:cs typeface="Times New Roman" pitchFamily="18" charset="0"/>
              </a:rPr>
              <a:t>100</a:t>
            </a:r>
            <a:r>
              <a:rPr lang="zh-TW" altLang="en-US" sz="2400" b="1" dirty="0" smtClean="0">
                <a:solidFill>
                  <a:srgbClr val="660066"/>
                </a:solidFill>
                <a:latin typeface="+mn-ea"/>
                <a:cs typeface="Times New Roman" pitchFamily="18" charset="0"/>
              </a:rPr>
              <a:t>號公約</a:t>
            </a:r>
            <a:endParaRPr lang="en-US" altLang="zh-TW" sz="2400" b="1" dirty="0" smtClean="0">
              <a:solidFill>
                <a:srgbClr val="660066"/>
              </a:solidFill>
              <a:latin typeface="+mn-ea"/>
              <a:cs typeface="Times New Roman" pitchFamily="18" charset="0"/>
            </a:endParaRPr>
          </a:p>
          <a:p>
            <a:pPr algn="just" eaLnBrk="1" hangingPunct="1">
              <a:lnSpc>
                <a:spcPts val="3400"/>
              </a:lnSpc>
              <a:buSzPct val="60000"/>
              <a:buFont typeface="Wingdings" pitchFamily="2" charset="2"/>
              <a:buChar char="l"/>
            </a:pPr>
            <a:r>
              <a:rPr lang="zh-TW" altLang="en-US" sz="2400" b="1" dirty="0" smtClean="0">
                <a:solidFill>
                  <a:srgbClr val="660066"/>
                </a:solidFill>
                <a:latin typeface="+mn-ea"/>
                <a:cs typeface="Times New Roman" pitchFamily="18" charset="0"/>
              </a:rPr>
              <a:t>我國相關法規及例示：性別工作平等法、勞工安全衛生法、勞委會推動「企業托兒」、「友善職場優良事業單位評選及獎勵活動」及「員工協助方案優良事業單位論壇暨表揚活動」。</a:t>
            </a:r>
          </a:p>
          <a:p>
            <a:pPr algn="just" eaLnBrk="1" hangingPunct="1">
              <a:lnSpc>
                <a:spcPts val="3500"/>
              </a:lnSpc>
              <a:buFont typeface="Wingdings 2" pitchFamily="18" charset="2"/>
              <a:buNone/>
            </a:pPr>
            <a:endParaRPr lang="zh-TW" altLang="en-US" sz="2000" b="1" dirty="0" smtClean="0">
              <a:latin typeface="Times New Roman" pitchFamily="18" charset="0"/>
              <a:ea typeface="標楷體" pitchFamily="65" charset="-120"/>
              <a:cs typeface="Times New Roman" pitchFamily="18" charset="0"/>
            </a:endParaRPr>
          </a:p>
          <a:p>
            <a:pPr algn="just" eaLnBrk="1" hangingPunct="1">
              <a:lnSpc>
                <a:spcPts val="3500"/>
              </a:lnSpc>
              <a:buFont typeface="Wingdings 2" pitchFamily="18" charset="2"/>
              <a:buNone/>
            </a:pPr>
            <a:endParaRPr lang="zh-TW" altLang="en-US" sz="2000" b="1" dirty="0" smtClean="0">
              <a:latin typeface="Times New Roman" pitchFamily="18" charset="0"/>
              <a:ea typeface="標楷體" pitchFamily="65" charset="-120"/>
              <a:cs typeface="Times New Roman" pitchFamily="18" charset="0"/>
            </a:endParaRPr>
          </a:p>
          <a:p>
            <a:pPr algn="just" eaLnBrk="1" hangingPunct="1">
              <a:lnSpc>
                <a:spcPts val="3500"/>
              </a:lnSpc>
              <a:buFont typeface="Wingdings 2" pitchFamily="18" charset="2"/>
              <a:buNone/>
            </a:pPr>
            <a:endParaRPr lang="zh-TW" altLang="en-US" sz="2000" b="1" dirty="0" smtClean="0">
              <a:latin typeface="Times New Roman" pitchFamily="18" charset="0"/>
              <a:ea typeface="標楷體" pitchFamily="65" charset="-120"/>
              <a:cs typeface="Times New Roman" pitchFamily="18" charset="0"/>
            </a:endParaRPr>
          </a:p>
          <a:p>
            <a:pPr algn="just" eaLnBrk="1" hangingPunct="1">
              <a:lnSpc>
                <a:spcPts val="3500"/>
              </a:lnSpc>
              <a:buFont typeface="Wingdings 2" pitchFamily="18" charset="2"/>
              <a:buNone/>
            </a:pPr>
            <a:endParaRPr lang="zh-TW" altLang="en-US" sz="2000" b="1" dirty="0" smtClean="0">
              <a:latin typeface="Times New Roman" pitchFamily="18" charset="0"/>
              <a:ea typeface="標楷體" pitchFamily="65" charset="-120"/>
              <a:cs typeface="Times New Roman" pitchFamily="18" charset="0"/>
            </a:endParaRPr>
          </a:p>
          <a:p>
            <a:pPr algn="just" eaLnBrk="1" hangingPunct="1">
              <a:lnSpc>
                <a:spcPts val="3500"/>
              </a:lnSpc>
              <a:buFont typeface="Wingdings 2" pitchFamily="18" charset="2"/>
              <a:buNone/>
            </a:pPr>
            <a:endParaRPr lang="zh-TW" altLang="en-US" sz="2000" b="1" dirty="0" smtClean="0">
              <a:latin typeface="Times New Roman" pitchFamily="18" charset="0"/>
              <a:ea typeface="標楷體" pitchFamily="65" charset="-120"/>
              <a:cs typeface="Times New Roman" pitchFamily="18" charset="0"/>
            </a:endParaRPr>
          </a:p>
          <a:p>
            <a:pPr algn="just" eaLnBrk="1" hangingPunct="1">
              <a:lnSpc>
                <a:spcPts val="3500"/>
              </a:lnSpc>
              <a:buFont typeface="Wingdings 2" pitchFamily="18" charset="2"/>
              <a:buNone/>
            </a:pPr>
            <a:endParaRPr lang="zh-TW" altLang="en-US" sz="2000" b="1" dirty="0" smtClean="0">
              <a:latin typeface="Times New Roman" pitchFamily="18" charset="0"/>
              <a:ea typeface="標楷體" pitchFamily="65" charset="-120"/>
              <a:cs typeface="Times New Roman" pitchFamily="18" charset="0"/>
            </a:endParaRPr>
          </a:p>
          <a:p>
            <a:pPr algn="just" eaLnBrk="1" hangingPunct="1">
              <a:lnSpc>
                <a:spcPts val="3500"/>
              </a:lnSpc>
              <a:buFont typeface="Wingdings 2" pitchFamily="18" charset="2"/>
              <a:buNone/>
            </a:pPr>
            <a:endParaRPr lang="zh-TW" altLang="en-US" sz="2000" b="1" dirty="0" smtClean="0">
              <a:latin typeface="Times New Roman" pitchFamily="18" charset="0"/>
              <a:ea typeface="標楷體" pitchFamily="65" charset="-120"/>
              <a:cs typeface="Times New Roman" pitchFamily="18" charset="0"/>
            </a:endParaRPr>
          </a:p>
          <a:p>
            <a:pPr algn="just" eaLnBrk="1" hangingPunct="1">
              <a:lnSpc>
                <a:spcPts val="3500"/>
              </a:lnSpc>
              <a:buFont typeface="Wingdings 2" pitchFamily="18" charset="2"/>
              <a:buNone/>
            </a:pPr>
            <a:endParaRPr lang="zh-TW" altLang="en-US" sz="2000" b="1" dirty="0" smtClean="0">
              <a:latin typeface="Times New Roman" pitchFamily="18" charset="0"/>
              <a:ea typeface="標楷體" pitchFamily="65" charset="-120"/>
              <a:cs typeface="Times New Roman" pitchFamily="18" charset="0"/>
            </a:endParaRPr>
          </a:p>
          <a:p>
            <a:pPr algn="just" eaLnBrk="1" hangingPunct="1">
              <a:lnSpc>
                <a:spcPts val="3500"/>
              </a:lnSpc>
              <a:buFont typeface="Wingdings 2" pitchFamily="18" charset="2"/>
              <a:buNone/>
            </a:pPr>
            <a:endParaRPr lang="zh-TW" altLang="en-US" b="1" dirty="0" smtClean="0">
              <a:latin typeface="Times New Roman" pitchFamily="18" charset="0"/>
              <a:ea typeface="標楷體" pitchFamily="65" charset="-120"/>
              <a:cs typeface="Times New Roman" pitchFamily="18" charset="0"/>
            </a:endParaRPr>
          </a:p>
          <a:p>
            <a:pPr algn="just" eaLnBrk="1" hangingPunct="1">
              <a:lnSpc>
                <a:spcPts val="3500"/>
              </a:lnSpc>
              <a:buFont typeface="Wingdings 2" pitchFamily="18" charset="2"/>
              <a:buNone/>
            </a:pPr>
            <a:endParaRPr lang="zh-TW" altLang="en-US" sz="2000" b="1" dirty="0" smtClean="0">
              <a:latin typeface="Times New Roman" pitchFamily="18" charset="0"/>
              <a:ea typeface="標楷體" pitchFamily="65" charset="-120"/>
              <a:cs typeface="Times New Roman" pitchFamily="18" charset="0"/>
            </a:endParaRPr>
          </a:p>
          <a:p>
            <a:pPr eaLnBrk="1" hangingPunct="1"/>
            <a:endParaRPr lang="zh-TW" altLang="en-US" dirty="0" smtClean="0">
              <a:cs typeface="Times New Roman" pitchFamily="18" charset="0"/>
            </a:endParaRPr>
          </a:p>
          <a:p>
            <a:pPr eaLnBrk="1" hangingPunct="1"/>
            <a:endParaRPr lang="zh-TW" altLang="en-US" dirty="0" smtClean="0">
              <a:cs typeface="Times New Roman" pitchFamily="18" charset="0"/>
            </a:endParaRPr>
          </a:p>
        </p:txBody>
      </p:sp>
      <p:sp>
        <p:nvSpPr>
          <p:cNvPr id="52228" name="投影片編號版面配置區 3"/>
          <p:cNvSpPr>
            <a:spLocks noGrp="1"/>
          </p:cNvSpPr>
          <p:nvPr>
            <p:ph type="sldNum" sz="quarter" idx="11"/>
          </p:nvPr>
        </p:nvSpPr>
        <p:spPr bwMode="auto">
          <a:xfrm>
            <a:off x="6553200" y="6356350"/>
            <a:ext cx="2133600" cy="365125"/>
          </a:xfrm>
          <a:noFill/>
          <a:ln>
            <a:miter lim="800000"/>
            <a:headEnd/>
            <a:tailEnd/>
          </a:ln>
        </p:spPr>
        <p:txBody>
          <a:bodyPr/>
          <a:lstStyle/>
          <a:p>
            <a:fld id="{820F93D8-EE51-4379-8AB4-F25A75C60B67}" type="slidenum">
              <a:rPr lang="en-US" altLang="zh-TW" smtClean="0">
                <a:latin typeface="Arial" pitchFamily="34" charset="0"/>
                <a:ea typeface="新細明體" pitchFamily="18" charset="-120"/>
              </a:rPr>
              <a:pPr/>
              <a:t>35</a:t>
            </a:fld>
            <a:endParaRPr lang="en-US" altLang="zh-TW" smtClean="0">
              <a:latin typeface="Arial" pitchFamily="34" charset="0"/>
              <a:ea typeface="新細明體" pitchFamily="18" charset="-120"/>
            </a:endParaRP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標題 1"/>
          <p:cNvSpPr>
            <a:spLocks noGrp="1"/>
          </p:cNvSpPr>
          <p:nvPr>
            <p:ph type="title"/>
          </p:nvPr>
        </p:nvSpPr>
        <p:spPr>
          <a:xfrm>
            <a:off x="457200" y="274638"/>
            <a:ext cx="8229600" cy="1143000"/>
          </a:xfrm>
        </p:spPr>
        <p:txBody>
          <a:bodyPr>
            <a:normAutofit/>
          </a:bodyPr>
          <a:lstStyle/>
          <a:p>
            <a:pPr eaLnBrk="1" hangingPunct="1"/>
            <a:r>
              <a:rPr lang="zh-TW" altLang="en-US" sz="4000" b="1" dirty="0" smtClean="0">
                <a:solidFill>
                  <a:srgbClr val="7030A0"/>
                </a:solidFill>
                <a:latin typeface="Times New Roman" pitchFamily="18" charset="0"/>
                <a:ea typeface="標楷體" pitchFamily="65" charset="-120"/>
                <a:cs typeface="Times New Roman" pitchFamily="18" charset="0"/>
              </a:rPr>
              <a:t>第十二條　健康權（一）</a:t>
            </a:r>
            <a:endParaRPr lang="zh-TW" altLang="en-US" sz="4000" dirty="0" smtClean="0">
              <a:solidFill>
                <a:srgbClr val="7030A0"/>
              </a:solidFill>
              <a:cs typeface="Times New Roman" pitchFamily="18" charset="0"/>
            </a:endParaRPr>
          </a:p>
        </p:txBody>
      </p:sp>
      <p:sp>
        <p:nvSpPr>
          <p:cNvPr id="53251" name="內容版面配置區 2"/>
          <p:cNvSpPr>
            <a:spLocks noGrp="1"/>
          </p:cNvSpPr>
          <p:nvPr>
            <p:ph idx="1"/>
          </p:nvPr>
        </p:nvSpPr>
        <p:spPr>
          <a:xfrm>
            <a:off x="251520" y="1600200"/>
            <a:ext cx="8568952" cy="4781128"/>
          </a:xfrm>
        </p:spPr>
        <p:txBody>
          <a:bodyPr>
            <a:normAutofit fontScale="40000" lnSpcReduction="20000"/>
          </a:bodyPr>
          <a:lstStyle/>
          <a:p>
            <a:pPr eaLnBrk="1" hangingPunct="1"/>
            <a:r>
              <a:rPr lang="zh-TW" altLang="en-US" sz="5300" b="1" dirty="0" smtClean="0">
                <a:latin typeface="標楷體" pitchFamily="65" charset="-120"/>
                <a:ea typeface="標楷體" pitchFamily="65" charset="-120"/>
                <a:cs typeface="Times New Roman" pitchFamily="18" charset="0"/>
              </a:rPr>
              <a:t>第十二條</a:t>
            </a:r>
          </a:p>
          <a:p>
            <a:pPr algn="just" eaLnBrk="1" hangingPunct="1">
              <a:lnSpc>
                <a:spcPts val="3200"/>
              </a:lnSpc>
              <a:buFont typeface="Wingdings 2" pitchFamily="18" charset="2"/>
              <a:buNone/>
            </a:pPr>
            <a:r>
              <a:rPr lang="en-US" altLang="zh-TW" sz="5300" b="1" dirty="0" smtClean="0">
                <a:latin typeface="標楷體" pitchFamily="65" charset="-120"/>
                <a:ea typeface="標楷體" pitchFamily="65" charset="-120"/>
                <a:cs typeface="Times New Roman" pitchFamily="18" charset="0"/>
              </a:rPr>
              <a:t>1.</a:t>
            </a:r>
            <a:r>
              <a:rPr lang="zh-TW" altLang="en-US" sz="5300" b="1" dirty="0" smtClean="0">
                <a:latin typeface="標楷體" pitchFamily="65" charset="-120"/>
                <a:ea typeface="標楷體" pitchFamily="65" charset="-120"/>
                <a:cs typeface="Times New Roman" pitchFamily="18" charset="0"/>
              </a:rPr>
              <a:t>締約各國應採取一切適當措施以消除在保健方面對婦女的歧視，保證她們在男女平等的基礎上取得各種包括有關計畫生育的保健服務。 </a:t>
            </a:r>
          </a:p>
          <a:p>
            <a:pPr algn="just" eaLnBrk="1" hangingPunct="1">
              <a:lnSpc>
                <a:spcPts val="3200"/>
              </a:lnSpc>
              <a:buFont typeface="Wingdings 2" pitchFamily="18" charset="2"/>
              <a:buNone/>
            </a:pPr>
            <a:r>
              <a:rPr lang="en-US" altLang="zh-TW" sz="5300" b="1" dirty="0" smtClean="0">
                <a:latin typeface="標楷體" pitchFamily="65" charset="-120"/>
                <a:ea typeface="標楷體" pitchFamily="65" charset="-120"/>
                <a:cs typeface="Times New Roman" pitchFamily="18" charset="0"/>
              </a:rPr>
              <a:t>2.</a:t>
            </a:r>
            <a:r>
              <a:rPr lang="zh-TW" altLang="en-US" sz="5300" b="1" dirty="0" smtClean="0">
                <a:latin typeface="標楷體" pitchFamily="65" charset="-120"/>
                <a:ea typeface="標楷體" pitchFamily="65" charset="-120"/>
                <a:cs typeface="Times New Roman" pitchFamily="18" charset="0"/>
              </a:rPr>
              <a:t>儘管有本條第</a:t>
            </a:r>
            <a:r>
              <a:rPr lang="en-US" altLang="zh-TW" sz="5300" b="1" dirty="0" smtClean="0">
                <a:latin typeface="標楷體" pitchFamily="65" charset="-120"/>
                <a:ea typeface="標楷體" pitchFamily="65" charset="-120"/>
                <a:cs typeface="Times New Roman" pitchFamily="18" charset="0"/>
              </a:rPr>
              <a:t>1</a:t>
            </a:r>
            <a:r>
              <a:rPr lang="zh-TW" altLang="en-US" sz="5300" b="1" dirty="0" smtClean="0">
                <a:latin typeface="標楷體" pitchFamily="65" charset="-120"/>
                <a:ea typeface="標楷體" pitchFamily="65" charset="-120"/>
                <a:cs typeface="Times New Roman" pitchFamily="18" charset="0"/>
              </a:rPr>
              <a:t>款的規定，締約各國應保證為婦女提供有關懷孕、分娩和產後期間的適當服務，必要時予以免費，並保證在懷孕和哺乳期間得到充分營養。</a:t>
            </a:r>
            <a:endParaRPr lang="en-US" altLang="zh-TW" sz="5300" b="1" dirty="0" smtClean="0">
              <a:latin typeface="標楷體" pitchFamily="65" charset="-120"/>
              <a:ea typeface="標楷體" pitchFamily="65" charset="-120"/>
              <a:cs typeface="Times New Roman" pitchFamily="18" charset="0"/>
            </a:endParaRPr>
          </a:p>
          <a:p>
            <a:pPr algn="just" eaLnBrk="1" hangingPunct="1">
              <a:lnSpc>
                <a:spcPts val="3100"/>
              </a:lnSpc>
              <a:spcBef>
                <a:spcPts val="1800"/>
              </a:spcBef>
              <a:buFont typeface="Wingdings" pitchFamily="2" charset="2"/>
              <a:buChar char="Ø"/>
            </a:pPr>
            <a:r>
              <a:rPr lang="zh-TW" altLang="en-US" sz="5300" b="1" dirty="0" smtClean="0">
                <a:solidFill>
                  <a:srgbClr val="800000"/>
                </a:solidFill>
                <a:latin typeface="+mn-ea"/>
                <a:cs typeface="Times New Roman" pitchFamily="18" charset="0"/>
              </a:rPr>
              <a:t>「消除在保健方面對婦女的歧視」</a:t>
            </a:r>
            <a:endParaRPr lang="en-US" altLang="zh-TW" sz="5300" b="1" dirty="0" smtClean="0">
              <a:solidFill>
                <a:srgbClr val="800000"/>
              </a:solidFill>
              <a:latin typeface="+mn-ea"/>
              <a:cs typeface="Times New Roman" pitchFamily="18" charset="0"/>
            </a:endParaRPr>
          </a:p>
          <a:p>
            <a:pPr algn="just" eaLnBrk="1" hangingPunct="1">
              <a:lnSpc>
                <a:spcPts val="3100"/>
              </a:lnSpc>
              <a:buFont typeface="Wingdings 2" pitchFamily="18" charset="2"/>
              <a:buNone/>
            </a:pPr>
            <a:r>
              <a:rPr lang="zh-TW" altLang="en-US" sz="5300" b="1" dirty="0" smtClean="0">
                <a:solidFill>
                  <a:srgbClr val="0000FF"/>
                </a:solidFill>
                <a:latin typeface="+mn-ea"/>
                <a:cs typeface="Times New Roman" pitchFamily="18" charset="0"/>
              </a:rPr>
              <a:t>    正視婦女的健康權利，及有別於男性的特點和因素</a:t>
            </a:r>
            <a:r>
              <a:rPr lang="en-US" altLang="zh-TW" sz="5300" b="1" dirty="0" smtClean="0">
                <a:solidFill>
                  <a:srgbClr val="0000FF"/>
                </a:solidFill>
                <a:latin typeface="+mn-ea"/>
                <a:cs typeface="Times New Roman" pitchFamily="18" charset="0"/>
              </a:rPr>
              <a:t>(</a:t>
            </a:r>
            <a:r>
              <a:rPr lang="zh-TW" altLang="en-US" sz="5300" b="1" dirty="0" smtClean="0">
                <a:solidFill>
                  <a:srgbClr val="0000FF"/>
                </a:solidFill>
                <a:latin typeface="+mn-ea"/>
                <a:cs typeface="Times New Roman" pitchFamily="18" charset="0"/>
              </a:rPr>
              <a:t>一般性建議</a:t>
            </a:r>
            <a:r>
              <a:rPr lang="en-US" altLang="zh-TW" sz="5300" b="1" dirty="0" smtClean="0">
                <a:solidFill>
                  <a:srgbClr val="0000FF"/>
                </a:solidFill>
                <a:latin typeface="+mn-ea"/>
                <a:cs typeface="Times New Roman" pitchFamily="18" charset="0"/>
              </a:rPr>
              <a:t>24/12)</a:t>
            </a:r>
          </a:p>
          <a:p>
            <a:pPr algn="just" eaLnBrk="1" hangingPunct="1">
              <a:lnSpc>
                <a:spcPts val="3100"/>
              </a:lnSpc>
              <a:buFont typeface="Wingdings 2" pitchFamily="18" charset="2"/>
              <a:buNone/>
            </a:pPr>
            <a:r>
              <a:rPr lang="zh-TW" altLang="en-US" sz="5300" b="1" dirty="0" smtClean="0">
                <a:solidFill>
                  <a:srgbClr val="0000FF"/>
                </a:solidFill>
                <a:latin typeface="+mn-ea"/>
                <a:cs typeface="Times New Roman" pitchFamily="18" charset="0"/>
              </a:rPr>
              <a:t>    拒絕在法律上許可為婦女提供生育健康服務就是歧視</a:t>
            </a:r>
            <a:r>
              <a:rPr lang="en-US" altLang="zh-TW" sz="5300" b="1" dirty="0" smtClean="0">
                <a:solidFill>
                  <a:srgbClr val="0000FF"/>
                </a:solidFill>
                <a:latin typeface="+mn-ea"/>
                <a:cs typeface="Times New Roman" pitchFamily="18" charset="0"/>
              </a:rPr>
              <a:t>(</a:t>
            </a:r>
            <a:r>
              <a:rPr lang="zh-TW" altLang="en-US" sz="5300" b="1" dirty="0" smtClean="0">
                <a:solidFill>
                  <a:srgbClr val="0000FF"/>
                </a:solidFill>
                <a:latin typeface="+mn-ea"/>
                <a:cs typeface="Times New Roman" pitchFamily="18" charset="0"/>
              </a:rPr>
              <a:t>一般性建議</a:t>
            </a:r>
            <a:r>
              <a:rPr lang="en-US" altLang="zh-TW" sz="5300" b="1" dirty="0" smtClean="0">
                <a:solidFill>
                  <a:srgbClr val="0000FF"/>
                </a:solidFill>
                <a:latin typeface="+mn-ea"/>
                <a:cs typeface="Times New Roman" pitchFamily="18" charset="0"/>
              </a:rPr>
              <a:t>24/11)</a:t>
            </a:r>
            <a:endParaRPr lang="zh-TW" altLang="en-US" sz="5300" b="1" dirty="0" smtClean="0">
              <a:solidFill>
                <a:srgbClr val="0000FF"/>
              </a:solidFill>
              <a:latin typeface="+mn-ea"/>
              <a:cs typeface="Times New Roman" pitchFamily="18" charset="0"/>
            </a:endParaRPr>
          </a:p>
          <a:p>
            <a:pPr algn="just" eaLnBrk="1" hangingPunct="1">
              <a:lnSpc>
                <a:spcPts val="3500"/>
              </a:lnSpc>
              <a:buFont typeface="Wingdings 2" pitchFamily="18" charset="2"/>
              <a:buNone/>
            </a:pPr>
            <a:endParaRPr lang="zh-TW" altLang="en-US" sz="2000" b="1" dirty="0" smtClean="0">
              <a:latin typeface="Times New Roman" pitchFamily="18" charset="0"/>
              <a:ea typeface="標楷體" pitchFamily="65" charset="-120"/>
              <a:cs typeface="Times New Roman" pitchFamily="18" charset="0"/>
            </a:endParaRPr>
          </a:p>
          <a:p>
            <a:pPr algn="just" eaLnBrk="1" hangingPunct="1">
              <a:lnSpc>
                <a:spcPts val="3500"/>
              </a:lnSpc>
              <a:buFont typeface="Wingdings 2" pitchFamily="18" charset="2"/>
              <a:buNone/>
            </a:pPr>
            <a:endParaRPr lang="zh-TW" altLang="en-US" sz="2000" b="1" dirty="0" smtClean="0">
              <a:latin typeface="Times New Roman" pitchFamily="18" charset="0"/>
              <a:ea typeface="標楷體" pitchFamily="65" charset="-120"/>
              <a:cs typeface="Times New Roman" pitchFamily="18" charset="0"/>
            </a:endParaRPr>
          </a:p>
          <a:p>
            <a:pPr algn="just" eaLnBrk="1" hangingPunct="1">
              <a:lnSpc>
                <a:spcPts val="3500"/>
              </a:lnSpc>
              <a:buFont typeface="Wingdings 2" pitchFamily="18" charset="2"/>
              <a:buNone/>
            </a:pPr>
            <a:endParaRPr lang="zh-TW" altLang="en-US" sz="2000" b="1" dirty="0" smtClean="0">
              <a:latin typeface="Times New Roman" pitchFamily="18" charset="0"/>
              <a:ea typeface="標楷體" pitchFamily="65" charset="-120"/>
              <a:cs typeface="Times New Roman" pitchFamily="18" charset="0"/>
            </a:endParaRPr>
          </a:p>
          <a:p>
            <a:pPr algn="just" eaLnBrk="1" hangingPunct="1">
              <a:lnSpc>
                <a:spcPts val="3500"/>
              </a:lnSpc>
              <a:buFont typeface="Wingdings 2" pitchFamily="18" charset="2"/>
              <a:buNone/>
            </a:pPr>
            <a:endParaRPr lang="zh-TW" altLang="en-US" sz="2000" b="1" dirty="0" smtClean="0">
              <a:latin typeface="Times New Roman" pitchFamily="18" charset="0"/>
              <a:ea typeface="標楷體" pitchFamily="65" charset="-120"/>
              <a:cs typeface="Times New Roman" pitchFamily="18" charset="0"/>
            </a:endParaRPr>
          </a:p>
          <a:p>
            <a:pPr algn="just" eaLnBrk="1" hangingPunct="1">
              <a:lnSpc>
                <a:spcPts val="3500"/>
              </a:lnSpc>
              <a:buFont typeface="Wingdings 2" pitchFamily="18" charset="2"/>
              <a:buNone/>
            </a:pPr>
            <a:endParaRPr lang="zh-TW" altLang="en-US" sz="2000" b="1" dirty="0" smtClean="0">
              <a:latin typeface="Times New Roman" pitchFamily="18" charset="0"/>
              <a:ea typeface="標楷體" pitchFamily="65" charset="-120"/>
              <a:cs typeface="Times New Roman" pitchFamily="18" charset="0"/>
            </a:endParaRPr>
          </a:p>
          <a:p>
            <a:pPr algn="just" eaLnBrk="1" hangingPunct="1">
              <a:lnSpc>
                <a:spcPts val="3500"/>
              </a:lnSpc>
              <a:buFont typeface="Wingdings 2" pitchFamily="18" charset="2"/>
              <a:buNone/>
            </a:pPr>
            <a:endParaRPr lang="zh-TW" altLang="en-US" sz="2000" b="1" dirty="0" smtClean="0">
              <a:latin typeface="Times New Roman" pitchFamily="18" charset="0"/>
              <a:ea typeface="標楷體" pitchFamily="65" charset="-120"/>
              <a:cs typeface="Times New Roman" pitchFamily="18" charset="0"/>
            </a:endParaRPr>
          </a:p>
          <a:p>
            <a:pPr algn="just" eaLnBrk="1" hangingPunct="1">
              <a:lnSpc>
                <a:spcPts val="3500"/>
              </a:lnSpc>
              <a:buFont typeface="Wingdings 2" pitchFamily="18" charset="2"/>
              <a:buNone/>
            </a:pPr>
            <a:endParaRPr lang="zh-TW" altLang="en-US" sz="2000" b="1" dirty="0" smtClean="0">
              <a:latin typeface="Times New Roman" pitchFamily="18" charset="0"/>
              <a:ea typeface="標楷體" pitchFamily="65" charset="-120"/>
              <a:cs typeface="Times New Roman" pitchFamily="18" charset="0"/>
            </a:endParaRPr>
          </a:p>
          <a:p>
            <a:pPr algn="just" eaLnBrk="1" hangingPunct="1">
              <a:lnSpc>
                <a:spcPts val="3500"/>
              </a:lnSpc>
              <a:buFont typeface="Wingdings 2" pitchFamily="18" charset="2"/>
              <a:buNone/>
            </a:pPr>
            <a:endParaRPr lang="zh-TW" altLang="en-US" b="1" dirty="0" smtClean="0">
              <a:latin typeface="Times New Roman" pitchFamily="18" charset="0"/>
              <a:ea typeface="標楷體" pitchFamily="65" charset="-120"/>
              <a:cs typeface="Times New Roman" pitchFamily="18" charset="0"/>
            </a:endParaRPr>
          </a:p>
          <a:p>
            <a:pPr algn="just" eaLnBrk="1" hangingPunct="1">
              <a:lnSpc>
                <a:spcPts val="3500"/>
              </a:lnSpc>
              <a:buFont typeface="Wingdings 2" pitchFamily="18" charset="2"/>
              <a:buNone/>
            </a:pPr>
            <a:endParaRPr lang="zh-TW" altLang="en-US" sz="2000" b="1" dirty="0" smtClean="0">
              <a:latin typeface="Times New Roman" pitchFamily="18" charset="0"/>
              <a:ea typeface="標楷體" pitchFamily="65" charset="-120"/>
              <a:cs typeface="Times New Roman" pitchFamily="18" charset="0"/>
            </a:endParaRPr>
          </a:p>
          <a:p>
            <a:pPr eaLnBrk="1" hangingPunct="1"/>
            <a:endParaRPr lang="zh-TW" altLang="en-US" dirty="0" smtClean="0">
              <a:cs typeface="Times New Roman" pitchFamily="18" charset="0"/>
            </a:endParaRPr>
          </a:p>
          <a:p>
            <a:pPr eaLnBrk="1" hangingPunct="1"/>
            <a:endParaRPr lang="zh-TW" altLang="en-US" dirty="0" smtClean="0">
              <a:cs typeface="Times New Roman" pitchFamily="18" charset="0"/>
            </a:endParaRPr>
          </a:p>
        </p:txBody>
      </p:sp>
      <p:sp>
        <p:nvSpPr>
          <p:cNvPr id="53252" name="投影片編號版面配置區 3"/>
          <p:cNvSpPr>
            <a:spLocks noGrp="1"/>
          </p:cNvSpPr>
          <p:nvPr>
            <p:ph type="sldNum" sz="quarter" idx="11"/>
          </p:nvPr>
        </p:nvSpPr>
        <p:spPr bwMode="auto">
          <a:xfrm>
            <a:off x="6553200" y="6356350"/>
            <a:ext cx="2133600" cy="365125"/>
          </a:xfrm>
          <a:noFill/>
          <a:ln>
            <a:miter lim="800000"/>
            <a:headEnd/>
            <a:tailEnd/>
          </a:ln>
        </p:spPr>
        <p:txBody>
          <a:bodyPr/>
          <a:lstStyle/>
          <a:p>
            <a:fld id="{9BA8672B-7D6B-48CE-BBE1-7D50354DA993}" type="slidenum">
              <a:rPr lang="en-US" altLang="zh-TW" smtClean="0">
                <a:latin typeface="Arial" pitchFamily="34" charset="0"/>
                <a:ea typeface="新細明體" pitchFamily="18" charset="-120"/>
              </a:rPr>
              <a:pPr/>
              <a:t>36</a:t>
            </a:fld>
            <a:endParaRPr lang="en-US" altLang="zh-TW" smtClean="0">
              <a:latin typeface="Arial" pitchFamily="34" charset="0"/>
              <a:ea typeface="新細明體" pitchFamily="18" charset="-120"/>
            </a:endParaRP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標題 1"/>
          <p:cNvSpPr>
            <a:spLocks noGrp="1"/>
          </p:cNvSpPr>
          <p:nvPr>
            <p:ph type="title"/>
          </p:nvPr>
        </p:nvSpPr>
        <p:spPr>
          <a:xfrm>
            <a:off x="457200" y="274638"/>
            <a:ext cx="8229600" cy="1143000"/>
          </a:xfrm>
        </p:spPr>
        <p:txBody>
          <a:bodyPr>
            <a:normAutofit/>
          </a:bodyPr>
          <a:lstStyle/>
          <a:p>
            <a:pPr eaLnBrk="1" hangingPunct="1"/>
            <a:r>
              <a:rPr lang="zh-TW" altLang="en-US" sz="4000" b="1" dirty="0" smtClean="0">
                <a:solidFill>
                  <a:srgbClr val="7030A0"/>
                </a:solidFill>
                <a:latin typeface="Times New Roman" pitchFamily="18" charset="0"/>
                <a:ea typeface="標楷體" pitchFamily="65" charset="-120"/>
                <a:cs typeface="Times New Roman" pitchFamily="18" charset="0"/>
              </a:rPr>
              <a:t>第十二條　健康權（二）</a:t>
            </a:r>
            <a:endParaRPr lang="zh-TW" altLang="en-US" sz="4000" dirty="0" smtClean="0">
              <a:solidFill>
                <a:srgbClr val="7030A0"/>
              </a:solidFill>
              <a:cs typeface="Times New Roman" pitchFamily="18" charset="0"/>
            </a:endParaRPr>
          </a:p>
        </p:txBody>
      </p:sp>
      <p:sp>
        <p:nvSpPr>
          <p:cNvPr id="3" name="內容版面配置區 2"/>
          <p:cNvSpPr>
            <a:spLocks noGrp="1"/>
          </p:cNvSpPr>
          <p:nvPr>
            <p:ph idx="1"/>
          </p:nvPr>
        </p:nvSpPr>
        <p:spPr>
          <a:xfrm>
            <a:off x="323528" y="1600200"/>
            <a:ext cx="8496944" cy="4709120"/>
          </a:xfrm>
        </p:spPr>
        <p:txBody>
          <a:bodyPr rtlCol="0">
            <a:normAutofit fontScale="25000" lnSpcReduction="20000"/>
          </a:bodyPr>
          <a:lstStyle/>
          <a:p>
            <a:pPr marL="274320" indent="-274320" algn="just" eaLnBrk="1" fontAlgn="auto" hangingPunct="1">
              <a:lnSpc>
                <a:spcPts val="3500"/>
              </a:lnSpc>
              <a:spcAft>
                <a:spcPts val="0"/>
              </a:spcAft>
              <a:buFont typeface="Wingdings" pitchFamily="2" charset="2"/>
              <a:buChar char="Ø"/>
              <a:defRPr/>
            </a:pPr>
            <a:r>
              <a:rPr lang="zh-TW" altLang="en-US" sz="9600" b="1" dirty="0" smtClean="0">
                <a:solidFill>
                  <a:srgbClr val="800000"/>
                </a:solidFill>
                <a:latin typeface="+mn-ea"/>
                <a:cs typeface="Times New Roman" pitchFamily="18" charset="0"/>
              </a:rPr>
              <a:t>「一切適當措施」</a:t>
            </a:r>
            <a:endParaRPr lang="en-US" altLang="zh-TW" sz="9600" b="1" dirty="0" smtClean="0">
              <a:solidFill>
                <a:srgbClr val="800000"/>
              </a:solidFill>
              <a:latin typeface="+mn-ea"/>
              <a:cs typeface="Times New Roman" pitchFamily="18" charset="0"/>
            </a:endParaRPr>
          </a:p>
          <a:p>
            <a:pPr marL="274320" indent="-274320" algn="just" eaLnBrk="1" fontAlgn="auto" hangingPunct="1">
              <a:lnSpc>
                <a:spcPts val="3500"/>
              </a:lnSpc>
              <a:spcAft>
                <a:spcPts val="0"/>
              </a:spcAft>
              <a:buFont typeface="Wingdings 2" pitchFamily="18" charset="2"/>
              <a:buNone/>
              <a:defRPr/>
            </a:pPr>
            <a:r>
              <a:rPr lang="zh-TW" altLang="en-US" sz="9600" b="1" dirty="0" smtClean="0">
                <a:solidFill>
                  <a:srgbClr val="0000FF"/>
                </a:solidFill>
                <a:latin typeface="+mn-ea"/>
                <a:cs typeface="Times New Roman" pitchFamily="18" charset="0"/>
              </a:rPr>
              <a:t>    締約國之尊重、保護和實現的義務</a:t>
            </a:r>
            <a:r>
              <a:rPr lang="en-US" altLang="zh-TW" sz="9600" b="1" dirty="0" smtClean="0">
                <a:solidFill>
                  <a:srgbClr val="0000FF"/>
                </a:solidFill>
                <a:latin typeface="+mn-ea"/>
                <a:cs typeface="Times New Roman" pitchFamily="18" charset="0"/>
              </a:rPr>
              <a:t>(</a:t>
            </a:r>
            <a:r>
              <a:rPr lang="zh-TW" altLang="en-US" sz="9600" b="1" dirty="0" smtClean="0">
                <a:solidFill>
                  <a:srgbClr val="0000FF"/>
                </a:solidFill>
                <a:latin typeface="+mn-ea"/>
                <a:cs typeface="Times New Roman" pitchFamily="18" charset="0"/>
              </a:rPr>
              <a:t>一般性建議</a:t>
            </a:r>
            <a:r>
              <a:rPr lang="en-US" altLang="zh-TW" sz="9600" b="1" dirty="0" smtClean="0">
                <a:solidFill>
                  <a:srgbClr val="0000FF"/>
                </a:solidFill>
                <a:latin typeface="+mn-ea"/>
                <a:cs typeface="Times New Roman" pitchFamily="18" charset="0"/>
              </a:rPr>
              <a:t>24/13)</a:t>
            </a:r>
          </a:p>
          <a:p>
            <a:pPr marL="634638" lvl="1" indent="-274320" algn="just" eaLnBrk="1" fontAlgn="auto" hangingPunct="1">
              <a:lnSpc>
                <a:spcPts val="2800"/>
              </a:lnSpc>
              <a:spcAft>
                <a:spcPts val="0"/>
              </a:spcAft>
              <a:buFont typeface="Arial" pitchFamily="34" charset="0"/>
              <a:buChar char="•"/>
              <a:defRPr/>
            </a:pPr>
            <a:r>
              <a:rPr lang="zh-TW" altLang="en-US" sz="9600" b="1" dirty="0" smtClean="0">
                <a:solidFill>
                  <a:schemeClr val="accent4">
                    <a:lumMod val="50000"/>
                  </a:schemeClr>
                </a:solidFill>
                <a:latin typeface="+mn-ea"/>
                <a:cs typeface="Times New Roman" pitchFamily="18" charset="0"/>
              </a:rPr>
              <a:t>應報告公私營保健部門如何履行其</a:t>
            </a:r>
            <a:r>
              <a:rPr lang="zh-TW" altLang="en-US" sz="9600" b="1" dirty="0" smtClean="0">
                <a:solidFill>
                  <a:srgbClr val="0070C0"/>
                </a:solidFill>
                <a:latin typeface="+mn-ea"/>
                <a:cs typeface="Times New Roman" pitchFamily="18" charset="0"/>
              </a:rPr>
              <a:t>尊重</a:t>
            </a:r>
            <a:r>
              <a:rPr lang="zh-TW" altLang="en-US" sz="9600" b="1" dirty="0" smtClean="0">
                <a:solidFill>
                  <a:schemeClr val="accent4">
                    <a:lumMod val="50000"/>
                  </a:schemeClr>
                </a:solidFill>
                <a:latin typeface="+mn-ea"/>
                <a:cs typeface="Times New Roman" pitchFamily="18" charset="0"/>
              </a:rPr>
              <a:t>婦女獲得保健權利的責任</a:t>
            </a:r>
            <a:r>
              <a:rPr lang="en-US" altLang="zh-TW" sz="9600" b="1" dirty="0" smtClean="0">
                <a:solidFill>
                  <a:schemeClr val="accent4">
                    <a:lumMod val="50000"/>
                  </a:schemeClr>
                </a:solidFill>
                <a:latin typeface="+mn-ea"/>
                <a:cs typeface="Times New Roman" pitchFamily="18" charset="0"/>
              </a:rPr>
              <a:t>(</a:t>
            </a:r>
            <a:r>
              <a:rPr lang="zh-TW" altLang="en-US" sz="9600" b="1" dirty="0" smtClean="0">
                <a:solidFill>
                  <a:schemeClr val="accent4">
                    <a:lumMod val="50000"/>
                  </a:schemeClr>
                </a:solidFill>
                <a:latin typeface="+mn-ea"/>
                <a:cs typeface="Times New Roman" pitchFamily="18" charset="0"/>
              </a:rPr>
              <a:t>一般性建議</a:t>
            </a:r>
            <a:r>
              <a:rPr lang="en-US" altLang="zh-TW" sz="9600" b="1" dirty="0" smtClean="0">
                <a:solidFill>
                  <a:schemeClr val="accent4">
                    <a:lumMod val="50000"/>
                  </a:schemeClr>
                </a:solidFill>
                <a:latin typeface="+mn-ea"/>
                <a:cs typeface="Times New Roman" pitchFamily="18" charset="0"/>
              </a:rPr>
              <a:t>24/14)</a:t>
            </a:r>
          </a:p>
          <a:p>
            <a:pPr marL="634638" lvl="1" indent="-274320" algn="just" eaLnBrk="1" fontAlgn="auto" hangingPunct="1">
              <a:lnSpc>
                <a:spcPts val="2800"/>
              </a:lnSpc>
              <a:spcAft>
                <a:spcPts val="0"/>
              </a:spcAft>
              <a:buFont typeface="Arial" pitchFamily="34" charset="0"/>
              <a:buChar char="•"/>
              <a:defRPr/>
            </a:pPr>
            <a:r>
              <a:rPr lang="zh-TW" altLang="en-US" sz="9600" b="1" dirty="0" smtClean="0">
                <a:solidFill>
                  <a:schemeClr val="accent4">
                    <a:lumMod val="50000"/>
                  </a:schemeClr>
                </a:solidFill>
                <a:latin typeface="+mn-ea"/>
                <a:cs typeface="Times New Roman" pitchFamily="18" charset="0"/>
              </a:rPr>
              <a:t>應確保提供充足的</a:t>
            </a:r>
            <a:r>
              <a:rPr lang="zh-TW" altLang="en-US" sz="9600" b="1" dirty="0" smtClean="0">
                <a:solidFill>
                  <a:srgbClr val="0070C0"/>
                </a:solidFill>
                <a:latin typeface="+mn-ea"/>
                <a:cs typeface="Times New Roman" pitchFamily="18" charset="0"/>
              </a:rPr>
              <a:t>保護</a:t>
            </a:r>
            <a:r>
              <a:rPr lang="zh-TW" altLang="en-US" sz="9600" b="1" dirty="0" smtClean="0">
                <a:solidFill>
                  <a:schemeClr val="accent4">
                    <a:lumMod val="50000"/>
                  </a:schemeClr>
                </a:solidFill>
                <a:latin typeface="+mn-ea"/>
                <a:cs typeface="Times New Roman" pitchFamily="18" charset="0"/>
              </a:rPr>
              <a:t>和保健服務</a:t>
            </a:r>
            <a:r>
              <a:rPr lang="en-US" altLang="zh-TW" sz="9600" b="1" dirty="0" smtClean="0">
                <a:solidFill>
                  <a:schemeClr val="accent4">
                    <a:lumMod val="50000"/>
                  </a:schemeClr>
                </a:solidFill>
                <a:latin typeface="+mn-ea"/>
                <a:cs typeface="Times New Roman" pitchFamily="18" charset="0"/>
              </a:rPr>
              <a:t>(</a:t>
            </a:r>
            <a:r>
              <a:rPr lang="zh-TW" altLang="en-US" sz="9600" b="1" dirty="0" smtClean="0">
                <a:solidFill>
                  <a:schemeClr val="accent4">
                    <a:lumMod val="50000"/>
                  </a:schemeClr>
                </a:solidFill>
                <a:latin typeface="+mn-ea"/>
                <a:cs typeface="Times New Roman" pitchFamily="18" charset="0"/>
              </a:rPr>
              <a:t>一般性建議</a:t>
            </a:r>
            <a:r>
              <a:rPr lang="en-US" altLang="zh-TW" sz="9600" b="1" dirty="0" smtClean="0">
                <a:solidFill>
                  <a:schemeClr val="accent4">
                    <a:lumMod val="50000"/>
                  </a:schemeClr>
                </a:solidFill>
                <a:latin typeface="+mn-ea"/>
                <a:cs typeface="Times New Roman" pitchFamily="18" charset="0"/>
              </a:rPr>
              <a:t>24/15</a:t>
            </a:r>
            <a:r>
              <a:rPr lang="zh-TW" altLang="en-US" sz="9600" b="1" dirty="0" smtClean="0">
                <a:solidFill>
                  <a:schemeClr val="accent4">
                    <a:lumMod val="50000"/>
                  </a:schemeClr>
                </a:solidFill>
                <a:latin typeface="+mn-ea"/>
                <a:cs typeface="Times New Roman" pitchFamily="18" charset="0"/>
              </a:rPr>
              <a:t>、一般性建議</a:t>
            </a:r>
            <a:r>
              <a:rPr lang="en-US" altLang="zh-TW" sz="9600" b="1" dirty="0" smtClean="0">
                <a:solidFill>
                  <a:schemeClr val="accent4">
                    <a:lumMod val="50000"/>
                  </a:schemeClr>
                </a:solidFill>
                <a:latin typeface="+mn-ea"/>
                <a:cs typeface="Times New Roman" pitchFamily="18" charset="0"/>
              </a:rPr>
              <a:t>24/16)</a:t>
            </a:r>
          </a:p>
          <a:p>
            <a:pPr marL="634638" lvl="1" indent="-274320" algn="just" eaLnBrk="1" fontAlgn="auto" hangingPunct="1">
              <a:lnSpc>
                <a:spcPts val="2800"/>
              </a:lnSpc>
              <a:spcAft>
                <a:spcPts val="0"/>
              </a:spcAft>
              <a:buFont typeface="Arial" pitchFamily="34" charset="0"/>
              <a:buChar char="•"/>
              <a:defRPr/>
            </a:pPr>
            <a:r>
              <a:rPr lang="zh-TW" altLang="en-US" sz="9600" b="1" dirty="0" smtClean="0">
                <a:solidFill>
                  <a:schemeClr val="accent4">
                    <a:lumMod val="50000"/>
                  </a:schemeClr>
                </a:solidFill>
                <a:latin typeface="+mn-ea"/>
                <a:cs typeface="Times New Roman" pitchFamily="18" charset="0"/>
              </a:rPr>
              <a:t>確保婦女</a:t>
            </a:r>
            <a:r>
              <a:rPr lang="zh-TW" altLang="en-US" sz="9600" b="1" dirty="0" smtClean="0">
                <a:solidFill>
                  <a:srgbClr val="0070C0"/>
                </a:solidFill>
                <a:latin typeface="+mn-ea"/>
                <a:cs typeface="Times New Roman" pitchFamily="18" charset="0"/>
              </a:rPr>
              <a:t>實現</a:t>
            </a:r>
            <a:r>
              <a:rPr lang="zh-TW" altLang="en-US" sz="9600" b="1" dirty="0" smtClean="0">
                <a:solidFill>
                  <a:schemeClr val="accent4">
                    <a:lumMod val="50000"/>
                  </a:schemeClr>
                </a:solidFill>
                <a:latin typeface="+mn-ea"/>
                <a:cs typeface="Times New Roman" pitchFamily="18" charset="0"/>
              </a:rPr>
              <a:t>保健的權利</a:t>
            </a:r>
            <a:r>
              <a:rPr lang="en-US" altLang="zh-TW" sz="9600" b="1" dirty="0" smtClean="0">
                <a:solidFill>
                  <a:schemeClr val="accent4">
                    <a:lumMod val="50000"/>
                  </a:schemeClr>
                </a:solidFill>
                <a:latin typeface="+mn-ea"/>
                <a:cs typeface="Times New Roman" pitchFamily="18" charset="0"/>
              </a:rPr>
              <a:t>(</a:t>
            </a:r>
            <a:r>
              <a:rPr lang="zh-TW" altLang="en-US" sz="9600" b="1" dirty="0" smtClean="0">
                <a:solidFill>
                  <a:schemeClr val="accent4">
                    <a:lumMod val="50000"/>
                  </a:schemeClr>
                </a:solidFill>
                <a:latin typeface="+mn-ea"/>
                <a:cs typeface="Times New Roman" pitchFamily="18" charset="0"/>
              </a:rPr>
              <a:t>一般性建議</a:t>
            </a:r>
            <a:r>
              <a:rPr lang="en-US" altLang="zh-TW" sz="9600" b="1" dirty="0" smtClean="0">
                <a:solidFill>
                  <a:schemeClr val="accent4">
                    <a:lumMod val="50000"/>
                  </a:schemeClr>
                </a:solidFill>
                <a:latin typeface="+mn-ea"/>
                <a:cs typeface="Times New Roman" pitchFamily="18" charset="0"/>
              </a:rPr>
              <a:t>24/17</a:t>
            </a:r>
            <a:r>
              <a:rPr lang="zh-TW" altLang="en-US" sz="9600" b="1" dirty="0" smtClean="0">
                <a:solidFill>
                  <a:schemeClr val="accent4">
                    <a:lumMod val="50000"/>
                  </a:schemeClr>
                </a:solidFill>
                <a:latin typeface="+mn-ea"/>
                <a:cs typeface="Times New Roman" pitchFamily="18" charset="0"/>
              </a:rPr>
              <a:t>、</a:t>
            </a:r>
            <a:r>
              <a:rPr lang="en-US" altLang="zh-TW" sz="9600" b="1" dirty="0" smtClean="0">
                <a:solidFill>
                  <a:schemeClr val="accent4">
                    <a:lumMod val="50000"/>
                  </a:schemeClr>
                </a:solidFill>
                <a:latin typeface="+mn-ea"/>
                <a:cs typeface="Times New Roman" pitchFamily="18" charset="0"/>
              </a:rPr>
              <a:t>24/22)</a:t>
            </a:r>
          </a:p>
          <a:p>
            <a:pPr marL="634638" lvl="1" indent="-274320" algn="just" eaLnBrk="1" fontAlgn="auto" hangingPunct="1">
              <a:lnSpc>
                <a:spcPts val="2800"/>
              </a:lnSpc>
              <a:spcAft>
                <a:spcPts val="0"/>
              </a:spcAft>
              <a:buFont typeface="Wingdings 2" pitchFamily="18" charset="2"/>
              <a:buNone/>
              <a:defRPr/>
            </a:pPr>
            <a:r>
              <a:rPr lang="en-US" altLang="zh-TW" sz="9600" b="1" dirty="0" smtClean="0">
                <a:solidFill>
                  <a:schemeClr val="accent4">
                    <a:lumMod val="50000"/>
                  </a:schemeClr>
                </a:solidFill>
                <a:latin typeface="+mn-ea"/>
                <a:cs typeface="Times New Roman" pitchFamily="18" charset="0"/>
              </a:rPr>
              <a:t>           </a:t>
            </a:r>
          </a:p>
          <a:p>
            <a:pPr marL="274320" indent="-274320" algn="just" eaLnBrk="1" fontAlgn="auto" hangingPunct="1">
              <a:lnSpc>
                <a:spcPts val="3500"/>
              </a:lnSpc>
              <a:spcAft>
                <a:spcPts val="0"/>
              </a:spcAft>
              <a:buFont typeface="Wingdings" pitchFamily="2" charset="2"/>
              <a:buChar char="Ø"/>
              <a:defRPr/>
            </a:pPr>
            <a:r>
              <a:rPr lang="zh-TW" altLang="en-US" sz="9600" b="1" dirty="0" smtClean="0">
                <a:solidFill>
                  <a:srgbClr val="800000"/>
                </a:solidFill>
                <a:latin typeface="+mn-ea"/>
                <a:cs typeface="Times New Roman" pitchFamily="18" charset="0"/>
              </a:rPr>
              <a:t>「有關計劃生育的保健服務」</a:t>
            </a:r>
            <a:endParaRPr lang="en-US" altLang="zh-TW" sz="9600" b="1" dirty="0" smtClean="0">
              <a:solidFill>
                <a:srgbClr val="800000"/>
              </a:solidFill>
              <a:latin typeface="+mn-ea"/>
              <a:cs typeface="Times New Roman" pitchFamily="18" charset="0"/>
            </a:endParaRPr>
          </a:p>
          <a:p>
            <a:pPr marL="731838" lvl="3" indent="-274320" algn="just" eaLnBrk="1" fontAlgn="auto" hangingPunct="1">
              <a:lnSpc>
                <a:spcPts val="3500"/>
              </a:lnSpc>
              <a:spcAft>
                <a:spcPts val="0"/>
              </a:spcAft>
              <a:defRPr/>
            </a:pPr>
            <a:r>
              <a:rPr lang="zh-TW" altLang="en-US" sz="9600" b="1" dirty="0" smtClean="0">
                <a:solidFill>
                  <a:srgbClr val="0000FF"/>
                </a:solidFill>
                <a:latin typeface="+mn-ea"/>
                <a:cs typeface="Times New Roman" pitchFamily="18" charset="0"/>
              </a:rPr>
              <a:t>應說明已採取何種措施確保與計劃生育有關的服務</a:t>
            </a:r>
            <a:r>
              <a:rPr lang="en-US" altLang="zh-TW" sz="9600" b="1" dirty="0" smtClean="0">
                <a:solidFill>
                  <a:srgbClr val="0000FF"/>
                </a:solidFill>
                <a:latin typeface="+mn-ea"/>
                <a:cs typeface="Times New Roman" pitchFamily="18" charset="0"/>
              </a:rPr>
              <a:t>(</a:t>
            </a:r>
            <a:r>
              <a:rPr lang="zh-TW" altLang="en-US" sz="9600" b="1" dirty="0" smtClean="0">
                <a:solidFill>
                  <a:srgbClr val="0000FF"/>
                </a:solidFill>
                <a:latin typeface="+mn-ea"/>
                <a:cs typeface="Times New Roman" pitchFamily="18" charset="0"/>
              </a:rPr>
              <a:t>一般性建議</a:t>
            </a:r>
            <a:r>
              <a:rPr lang="en-US" altLang="zh-TW" sz="9600" b="1" dirty="0" smtClean="0">
                <a:solidFill>
                  <a:srgbClr val="0000FF"/>
                </a:solidFill>
                <a:latin typeface="+mn-ea"/>
                <a:cs typeface="Times New Roman" pitchFamily="18" charset="0"/>
              </a:rPr>
              <a:t>24/23)</a:t>
            </a:r>
          </a:p>
          <a:p>
            <a:pPr marL="274320" indent="-274320" algn="just" eaLnBrk="1" fontAlgn="auto" hangingPunct="1">
              <a:lnSpc>
                <a:spcPts val="2800"/>
              </a:lnSpc>
              <a:spcAft>
                <a:spcPts val="0"/>
              </a:spcAft>
              <a:buFont typeface="Wingdings" pitchFamily="2" charset="2"/>
              <a:buChar char="Ø"/>
              <a:defRPr/>
            </a:pPr>
            <a:endParaRPr lang="en-US" altLang="zh-TW" sz="2400" b="1" dirty="0" smtClean="0">
              <a:solidFill>
                <a:srgbClr val="800000"/>
              </a:solidFill>
              <a:latin typeface="Times New Roman" pitchFamily="18" charset="0"/>
              <a:ea typeface="標楷體" pitchFamily="65" charset="-120"/>
              <a:cs typeface="Times New Roman" pitchFamily="18" charset="0"/>
            </a:endParaRPr>
          </a:p>
          <a:p>
            <a:pPr marL="274320" indent="-274320" algn="just" eaLnBrk="1" fontAlgn="auto" hangingPunct="1">
              <a:lnSpc>
                <a:spcPts val="3500"/>
              </a:lnSpc>
              <a:spcAft>
                <a:spcPts val="0"/>
              </a:spcAft>
              <a:buFont typeface="Wingdings 2" pitchFamily="18" charset="2"/>
              <a:buNone/>
              <a:defRPr/>
            </a:pPr>
            <a:endParaRPr lang="zh-TW" altLang="en-US" sz="2000" b="1" dirty="0" smtClean="0">
              <a:latin typeface="Times New Roman" pitchFamily="18" charset="0"/>
              <a:ea typeface="標楷體" pitchFamily="65" charset="-120"/>
              <a:cs typeface="Times New Roman" pitchFamily="18" charset="0"/>
            </a:endParaRPr>
          </a:p>
          <a:p>
            <a:pPr marL="274320" indent="-274320" algn="just" eaLnBrk="1" fontAlgn="auto" hangingPunct="1">
              <a:lnSpc>
                <a:spcPts val="3500"/>
              </a:lnSpc>
              <a:spcAft>
                <a:spcPts val="0"/>
              </a:spcAft>
              <a:buFont typeface="Wingdings 2" pitchFamily="18" charset="2"/>
              <a:buNone/>
              <a:defRPr/>
            </a:pPr>
            <a:endParaRPr lang="zh-TW" altLang="en-US" sz="2000" b="1" dirty="0" smtClean="0">
              <a:latin typeface="Times New Roman" pitchFamily="18" charset="0"/>
              <a:ea typeface="標楷體" pitchFamily="65" charset="-120"/>
              <a:cs typeface="Times New Roman" pitchFamily="18" charset="0"/>
            </a:endParaRPr>
          </a:p>
          <a:p>
            <a:pPr marL="274320" indent="-274320" algn="just" eaLnBrk="1" fontAlgn="auto" hangingPunct="1">
              <a:lnSpc>
                <a:spcPts val="3500"/>
              </a:lnSpc>
              <a:spcAft>
                <a:spcPts val="0"/>
              </a:spcAft>
              <a:buFont typeface="Wingdings 2" pitchFamily="18" charset="2"/>
              <a:buNone/>
              <a:defRPr/>
            </a:pPr>
            <a:endParaRPr lang="zh-TW" altLang="en-US" sz="2000" b="1" dirty="0" smtClean="0">
              <a:latin typeface="Times New Roman" pitchFamily="18" charset="0"/>
              <a:ea typeface="標楷體" pitchFamily="65" charset="-120"/>
              <a:cs typeface="Times New Roman" pitchFamily="18" charset="0"/>
            </a:endParaRPr>
          </a:p>
          <a:p>
            <a:pPr marL="274320" indent="-274320" algn="just" eaLnBrk="1" fontAlgn="auto" hangingPunct="1">
              <a:lnSpc>
                <a:spcPts val="3500"/>
              </a:lnSpc>
              <a:spcAft>
                <a:spcPts val="0"/>
              </a:spcAft>
              <a:buFont typeface="Wingdings 2" pitchFamily="18" charset="2"/>
              <a:buNone/>
              <a:defRPr/>
            </a:pPr>
            <a:endParaRPr lang="zh-TW" altLang="en-US" sz="2000" b="1" dirty="0" smtClean="0">
              <a:latin typeface="Times New Roman" pitchFamily="18" charset="0"/>
              <a:ea typeface="標楷體" pitchFamily="65" charset="-120"/>
              <a:cs typeface="Times New Roman" pitchFamily="18" charset="0"/>
            </a:endParaRPr>
          </a:p>
          <a:p>
            <a:pPr marL="274320" indent="-274320" algn="just" eaLnBrk="1" fontAlgn="auto" hangingPunct="1">
              <a:lnSpc>
                <a:spcPts val="3500"/>
              </a:lnSpc>
              <a:spcAft>
                <a:spcPts val="0"/>
              </a:spcAft>
              <a:buFont typeface="Wingdings 2" pitchFamily="18" charset="2"/>
              <a:buNone/>
              <a:defRPr/>
            </a:pPr>
            <a:endParaRPr lang="zh-TW" altLang="en-US" sz="2000" b="1" dirty="0" smtClean="0">
              <a:latin typeface="Times New Roman" pitchFamily="18" charset="0"/>
              <a:ea typeface="標楷體" pitchFamily="65" charset="-120"/>
              <a:cs typeface="Times New Roman" pitchFamily="18" charset="0"/>
            </a:endParaRPr>
          </a:p>
          <a:p>
            <a:pPr marL="274320" indent="-274320" algn="just" eaLnBrk="1" fontAlgn="auto" hangingPunct="1">
              <a:lnSpc>
                <a:spcPts val="3500"/>
              </a:lnSpc>
              <a:spcAft>
                <a:spcPts val="0"/>
              </a:spcAft>
              <a:buFont typeface="Wingdings 2" pitchFamily="18" charset="2"/>
              <a:buNone/>
              <a:defRPr/>
            </a:pPr>
            <a:endParaRPr lang="zh-TW" altLang="en-US" sz="2000" b="1" dirty="0" smtClean="0">
              <a:latin typeface="Times New Roman" pitchFamily="18" charset="0"/>
              <a:ea typeface="標楷體" pitchFamily="65" charset="-120"/>
              <a:cs typeface="Times New Roman" pitchFamily="18" charset="0"/>
            </a:endParaRPr>
          </a:p>
          <a:p>
            <a:pPr marL="274320" indent="-274320" algn="just" eaLnBrk="1" fontAlgn="auto" hangingPunct="1">
              <a:lnSpc>
                <a:spcPts val="3500"/>
              </a:lnSpc>
              <a:spcAft>
                <a:spcPts val="0"/>
              </a:spcAft>
              <a:buFont typeface="Wingdings 2" pitchFamily="18" charset="2"/>
              <a:buNone/>
              <a:defRPr/>
            </a:pPr>
            <a:endParaRPr lang="zh-TW" altLang="en-US" sz="2000" b="1" dirty="0" smtClean="0">
              <a:latin typeface="Times New Roman" pitchFamily="18" charset="0"/>
              <a:ea typeface="標楷體" pitchFamily="65" charset="-120"/>
              <a:cs typeface="Times New Roman" pitchFamily="18" charset="0"/>
            </a:endParaRPr>
          </a:p>
          <a:p>
            <a:pPr marL="274320" indent="-274320" algn="just" eaLnBrk="1" fontAlgn="auto" hangingPunct="1">
              <a:lnSpc>
                <a:spcPts val="3500"/>
              </a:lnSpc>
              <a:spcAft>
                <a:spcPts val="0"/>
              </a:spcAft>
              <a:buFont typeface="Wingdings 2" pitchFamily="18" charset="2"/>
              <a:buNone/>
              <a:defRPr/>
            </a:pPr>
            <a:endParaRPr lang="zh-TW" altLang="en-US" sz="2000" b="1" dirty="0" smtClean="0">
              <a:latin typeface="Times New Roman" pitchFamily="18" charset="0"/>
              <a:ea typeface="標楷體" pitchFamily="65" charset="-120"/>
              <a:cs typeface="Times New Roman" pitchFamily="18" charset="0"/>
            </a:endParaRPr>
          </a:p>
          <a:p>
            <a:pPr marL="274320" indent="-274320" algn="just" eaLnBrk="1" fontAlgn="auto" hangingPunct="1">
              <a:lnSpc>
                <a:spcPts val="3500"/>
              </a:lnSpc>
              <a:spcAft>
                <a:spcPts val="0"/>
              </a:spcAft>
              <a:buFont typeface="Wingdings 2" pitchFamily="18" charset="2"/>
              <a:buNone/>
              <a:defRPr/>
            </a:pPr>
            <a:endParaRPr lang="zh-TW" altLang="en-US" b="1" dirty="0" smtClean="0">
              <a:latin typeface="Times New Roman" pitchFamily="18" charset="0"/>
              <a:ea typeface="標楷體" pitchFamily="65" charset="-120"/>
              <a:cs typeface="Times New Roman" pitchFamily="18" charset="0"/>
            </a:endParaRPr>
          </a:p>
          <a:p>
            <a:pPr marL="274320" indent="-274320" algn="just" eaLnBrk="1" fontAlgn="auto" hangingPunct="1">
              <a:lnSpc>
                <a:spcPts val="3500"/>
              </a:lnSpc>
              <a:spcAft>
                <a:spcPts val="0"/>
              </a:spcAft>
              <a:buFont typeface="Wingdings 2" pitchFamily="18" charset="2"/>
              <a:buNone/>
              <a:defRPr/>
            </a:pPr>
            <a:endParaRPr lang="zh-TW" altLang="en-US" sz="2000" b="1" dirty="0" smtClean="0">
              <a:latin typeface="Times New Roman" pitchFamily="18" charset="0"/>
              <a:ea typeface="標楷體" pitchFamily="65" charset="-120"/>
              <a:cs typeface="Times New Roman" pitchFamily="18" charset="0"/>
            </a:endParaRPr>
          </a:p>
          <a:p>
            <a:pPr marL="274320" indent="-274320" eaLnBrk="1" fontAlgn="auto" hangingPunct="1">
              <a:spcAft>
                <a:spcPts val="0"/>
              </a:spcAft>
              <a:defRPr/>
            </a:pPr>
            <a:endParaRPr lang="zh-TW" altLang="en-US" dirty="0" smtClean="0"/>
          </a:p>
          <a:p>
            <a:pPr marL="274320" indent="-274320" eaLnBrk="1" fontAlgn="auto" hangingPunct="1">
              <a:spcAft>
                <a:spcPts val="0"/>
              </a:spcAft>
              <a:defRPr/>
            </a:pPr>
            <a:endParaRPr lang="zh-TW" altLang="en-US" dirty="0"/>
          </a:p>
        </p:txBody>
      </p:sp>
      <p:sp>
        <p:nvSpPr>
          <p:cNvPr id="54276" name="投影片編號版面配置區 3"/>
          <p:cNvSpPr>
            <a:spLocks noGrp="1"/>
          </p:cNvSpPr>
          <p:nvPr>
            <p:ph type="sldNum" sz="quarter" idx="11"/>
          </p:nvPr>
        </p:nvSpPr>
        <p:spPr bwMode="auto">
          <a:xfrm>
            <a:off x="6553200" y="6356350"/>
            <a:ext cx="2133600" cy="365125"/>
          </a:xfrm>
          <a:noFill/>
          <a:ln>
            <a:miter lim="800000"/>
            <a:headEnd/>
            <a:tailEnd/>
          </a:ln>
        </p:spPr>
        <p:txBody>
          <a:bodyPr/>
          <a:lstStyle/>
          <a:p>
            <a:fld id="{15D62959-C7FF-49EF-8062-AE83A2CC39C6}" type="slidenum">
              <a:rPr lang="en-US" altLang="zh-TW" smtClean="0">
                <a:latin typeface="Arial" pitchFamily="34" charset="0"/>
                <a:ea typeface="新細明體" pitchFamily="18" charset="-120"/>
              </a:rPr>
              <a:pPr/>
              <a:t>37</a:t>
            </a:fld>
            <a:endParaRPr lang="en-US" altLang="zh-TW" smtClean="0">
              <a:latin typeface="Arial" pitchFamily="34" charset="0"/>
              <a:ea typeface="新細明體" pitchFamily="18" charset="-120"/>
            </a:endParaRPr>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標題 1"/>
          <p:cNvSpPr>
            <a:spLocks noGrp="1"/>
          </p:cNvSpPr>
          <p:nvPr>
            <p:ph type="title"/>
          </p:nvPr>
        </p:nvSpPr>
        <p:spPr>
          <a:xfrm>
            <a:off x="457200" y="274638"/>
            <a:ext cx="8229600" cy="1143000"/>
          </a:xfrm>
        </p:spPr>
        <p:txBody>
          <a:bodyPr>
            <a:normAutofit/>
          </a:bodyPr>
          <a:lstStyle/>
          <a:p>
            <a:pPr eaLnBrk="1" hangingPunct="1"/>
            <a:r>
              <a:rPr lang="zh-TW" altLang="en-US" sz="4000" b="1" dirty="0" smtClean="0">
                <a:solidFill>
                  <a:srgbClr val="7030A0"/>
                </a:solidFill>
                <a:latin typeface="Times New Roman" pitchFamily="18" charset="0"/>
                <a:ea typeface="標楷體" pitchFamily="65" charset="-120"/>
                <a:cs typeface="Times New Roman" pitchFamily="18" charset="0"/>
              </a:rPr>
              <a:t>第十二條　健康權（三）</a:t>
            </a:r>
            <a:endParaRPr lang="zh-TW" altLang="en-US" sz="4000" dirty="0" smtClean="0">
              <a:solidFill>
                <a:srgbClr val="7030A0"/>
              </a:solidFill>
              <a:cs typeface="Times New Roman" pitchFamily="18" charset="0"/>
            </a:endParaRPr>
          </a:p>
        </p:txBody>
      </p:sp>
      <p:sp>
        <p:nvSpPr>
          <p:cNvPr id="55299" name="內容版面配置區 2"/>
          <p:cNvSpPr>
            <a:spLocks noGrp="1"/>
          </p:cNvSpPr>
          <p:nvPr>
            <p:ph idx="1"/>
          </p:nvPr>
        </p:nvSpPr>
        <p:spPr>
          <a:xfrm>
            <a:off x="323528" y="1600200"/>
            <a:ext cx="8363272" cy="4637112"/>
          </a:xfrm>
        </p:spPr>
        <p:txBody>
          <a:bodyPr>
            <a:normAutofit fontScale="25000" lnSpcReduction="20000"/>
          </a:bodyPr>
          <a:lstStyle/>
          <a:p>
            <a:pPr algn="just" eaLnBrk="1" hangingPunct="1">
              <a:lnSpc>
                <a:spcPts val="3200"/>
              </a:lnSpc>
              <a:buFont typeface="Wingdings" pitchFamily="2" charset="2"/>
              <a:buChar char="Ø"/>
            </a:pPr>
            <a:r>
              <a:rPr lang="zh-TW" altLang="en-US" sz="8800" b="1" dirty="0" smtClean="0">
                <a:solidFill>
                  <a:srgbClr val="800000"/>
                </a:solidFill>
                <a:latin typeface="+mn-ea"/>
                <a:cs typeface="Times New Roman" pitchFamily="18" charset="0"/>
              </a:rPr>
              <a:t>「為婦女提供有關懷孕、分娩和產後期間的適當服務」</a:t>
            </a:r>
            <a:endParaRPr lang="en-US" altLang="zh-TW" sz="8800" b="1" dirty="0" smtClean="0">
              <a:solidFill>
                <a:srgbClr val="800000"/>
              </a:solidFill>
              <a:latin typeface="+mn-ea"/>
              <a:cs typeface="Times New Roman" pitchFamily="18" charset="0"/>
            </a:endParaRPr>
          </a:p>
          <a:p>
            <a:pPr algn="just" eaLnBrk="1" hangingPunct="1">
              <a:lnSpc>
                <a:spcPts val="3200"/>
              </a:lnSpc>
              <a:buFont typeface="Wingdings 2" pitchFamily="18" charset="2"/>
              <a:buNone/>
            </a:pPr>
            <a:r>
              <a:rPr lang="zh-TW" altLang="en-US" sz="8800" b="1" dirty="0" smtClean="0">
                <a:solidFill>
                  <a:srgbClr val="0000FF"/>
                </a:solidFill>
                <a:latin typeface="+mn-ea"/>
                <a:cs typeface="Times New Roman" pitchFamily="18" charset="0"/>
              </a:rPr>
              <a:t>    應闡明措施降低產婦死亡率和發病率的情況</a:t>
            </a:r>
            <a:r>
              <a:rPr lang="en-US" altLang="zh-TW" sz="8800" b="1" dirty="0" smtClean="0">
                <a:solidFill>
                  <a:srgbClr val="0000FF"/>
                </a:solidFill>
                <a:latin typeface="+mn-ea"/>
                <a:cs typeface="Times New Roman" pitchFamily="18" charset="0"/>
              </a:rPr>
              <a:t>(</a:t>
            </a:r>
            <a:r>
              <a:rPr lang="zh-TW" altLang="en-US" sz="8800" b="1" dirty="0" smtClean="0">
                <a:solidFill>
                  <a:srgbClr val="0000FF"/>
                </a:solidFill>
                <a:latin typeface="+mn-ea"/>
                <a:cs typeface="Times New Roman" pitchFamily="18" charset="0"/>
              </a:rPr>
              <a:t>一般性建議</a:t>
            </a:r>
            <a:r>
              <a:rPr lang="en-US" altLang="zh-TW" sz="8800" b="1" dirty="0" smtClean="0">
                <a:solidFill>
                  <a:srgbClr val="0000FF"/>
                </a:solidFill>
                <a:latin typeface="+mn-ea"/>
                <a:cs typeface="Times New Roman" pitchFamily="18" charset="0"/>
              </a:rPr>
              <a:t>24/26)</a:t>
            </a:r>
          </a:p>
          <a:p>
            <a:pPr algn="just" eaLnBrk="1" hangingPunct="1">
              <a:lnSpc>
                <a:spcPts val="3300"/>
              </a:lnSpc>
              <a:buFont typeface="Wingdings 2" pitchFamily="18" charset="2"/>
              <a:buNone/>
            </a:pPr>
            <a:endParaRPr lang="en-US" altLang="zh-TW" sz="8800" b="1" dirty="0" smtClean="0">
              <a:solidFill>
                <a:srgbClr val="0000FF"/>
              </a:solidFill>
              <a:latin typeface="+mn-ea"/>
              <a:cs typeface="Times New Roman" pitchFamily="18" charset="0"/>
            </a:endParaRPr>
          </a:p>
          <a:p>
            <a:pPr algn="just" eaLnBrk="1" hangingPunct="1">
              <a:lnSpc>
                <a:spcPts val="3300"/>
              </a:lnSpc>
              <a:buFont typeface="Wingdings" pitchFamily="2" charset="2"/>
              <a:buChar char="Ø"/>
            </a:pPr>
            <a:r>
              <a:rPr lang="zh-TW" altLang="en-US" sz="8800" b="1" dirty="0" smtClean="0">
                <a:solidFill>
                  <a:srgbClr val="800000"/>
                </a:solidFill>
                <a:latin typeface="+mn-ea"/>
                <a:cs typeface="Times New Roman" pitchFamily="18" charset="0"/>
              </a:rPr>
              <a:t>「必要時予以免費」</a:t>
            </a:r>
            <a:endParaRPr lang="en-US" altLang="zh-TW" sz="8800" b="1" dirty="0" smtClean="0">
              <a:solidFill>
                <a:srgbClr val="800000"/>
              </a:solidFill>
              <a:latin typeface="+mn-ea"/>
              <a:cs typeface="Times New Roman" pitchFamily="18" charset="0"/>
            </a:endParaRPr>
          </a:p>
          <a:p>
            <a:pPr algn="just" eaLnBrk="1" hangingPunct="1">
              <a:lnSpc>
                <a:spcPts val="3300"/>
              </a:lnSpc>
              <a:buFont typeface="Wingdings 2" pitchFamily="18" charset="2"/>
              <a:buNone/>
            </a:pPr>
            <a:r>
              <a:rPr lang="zh-TW" altLang="en-US" sz="8800" b="1" dirty="0" smtClean="0">
                <a:solidFill>
                  <a:srgbClr val="0000FF"/>
                </a:solidFill>
                <a:latin typeface="+mn-ea"/>
                <a:cs typeface="Times New Roman" pitchFamily="18" charset="0"/>
              </a:rPr>
              <a:t>    締約國應盡可能為這些服務提供大量資源</a:t>
            </a:r>
            <a:r>
              <a:rPr lang="en-US" altLang="zh-TW" sz="8800" b="1" dirty="0" smtClean="0">
                <a:solidFill>
                  <a:srgbClr val="0000FF"/>
                </a:solidFill>
                <a:latin typeface="+mn-ea"/>
                <a:cs typeface="Times New Roman" pitchFamily="18" charset="0"/>
              </a:rPr>
              <a:t>(</a:t>
            </a:r>
            <a:r>
              <a:rPr lang="zh-TW" altLang="en-US" sz="8800" b="1" dirty="0" smtClean="0">
                <a:solidFill>
                  <a:srgbClr val="0000FF"/>
                </a:solidFill>
                <a:latin typeface="+mn-ea"/>
                <a:cs typeface="Times New Roman" pitchFamily="18" charset="0"/>
              </a:rPr>
              <a:t>一般性建議</a:t>
            </a:r>
            <a:r>
              <a:rPr lang="en-US" altLang="zh-TW" sz="8800" b="1" dirty="0" smtClean="0">
                <a:solidFill>
                  <a:srgbClr val="0000FF"/>
                </a:solidFill>
                <a:latin typeface="+mn-ea"/>
                <a:cs typeface="Times New Roman" pitchFamily="18" charset="0"/>
              </a:rPr>
              <a:t>24/27)</a:t>
            </a:r>
          </a:p>
          <a:p>
            <a:pPr algn="just" eaLnBrk="1" hangingPunct="1">
              <a:lnSpc>
                <a:spcPts val="3300"/>
              </a:lnSpc>
              <a:buFont typeface="Wingdings" pitchFamily="2" charset="2"/>
              <a:buChar char="Ø"/>
            </a:pPr>
            <a:endParaRPr lang="en-US" altLang="zh-TW" sz="8800" b="1" dirty="0" smtClean="0">
              <a:solidFill>
                <a:srgbClr val="800000"/>
              </a:solidFill>
              <a:latin typeface="+mn-ea"/>
              <a:cs typeface="Times New Roman" pitchFamily="18" charset="0"/>
            </a:endParaRPr>
          </a:p>
          <a:p>
            <a:pPr algn="just" eaLnBrk="1" hangingPunct="1">
              <a:lnSpc>
                <a:spcPts val="3300"/>
              </a:lnSpc>
              <a:buSzPct val="60000"/>
              <a:buFont typeface="Wingdings" pitchFamily="2" charset="2"/>
              <a:buChar char="l"/>
            </a:pPr>
            <a:r>
              <a:rPr lang="zh-TW" altLang="en-US" sz="8800" b="1" dirty="0" smtClean="0">
                <a:solidFill>
                  <a:srgbClr val="660066"/>
                </a:solidFill>
                <a:latin typeface="+mn-ea"/>
                <a:cs typeface="Times New Roman" pitchFamily="18" charset="0"/>
              </a:rPr>
              <a:t>相關一般性建議：第</a:t>
            </a:r>
            <a:r>
              <a:rPr lang="en-US" altLang="zh-TW" sz="8800" b="1" dirty="0" smtClean="0">
                <a:solidFill>
                  <a:srgbClr val="660066"/>
                </a:solidFill>
                <a:latin typeface="+mn-ea"/>
                <a:cs typeface="Times New Roman" pitchFamily="18" charset="0"/>
              </a:rPr>
              <a:t>15</a:t>
            </a:r>
            <a:r>
              <a:rPr lang="zh-TW" altLang="en-US" sz="8800" b="1" dirty="0" smtClean="0">
                <a:solidFill>
                  <a:srgbClr val="660066"/>
                </a:solidFill>
                <a:latin typeface="+mn-ea"/>
                <a:cs typeface="Times New Roman" pitchFamily="18" charset="0"/>
              </a:rPr>
              <a:t>號</a:t>
            </a:r>
            <a:r>
              <a:rPr lang="en-US" altLang="zh-TW" sz="8800" b="1" dirty="0" smtClean="0">
                <a:solidFill>
                  <a:srgbClr val="660066"/>
                </a:solidFill>
                <a:latin typeface="+mn-ea"/>
                <a:cs typeface="Times New Roman" pitchFamily="18" charset="0"/>
              </a:rPr>
              <a:t>(</a:t>
            </a:r>
            <a:r>
              <a:rPr lang="zh-TW" altLang="en-US" sz="8800" b="1" dirty="0" smtClean="0">
                <a:solidFill>
                  <a:srgbClr val="660066"/>
                </a:solidFill>
                <a:latin typeface="+mn-ea"/>
                <a:cs typeface="Times New Roman" pitchFamily="18" charset="0"/>
              </a:rPr>
              <a:t>防治愛滋病</a:t>
            </a:r>
            <a:r>
              <a:rPr lang="en-US" altLang="zh-TW" sz="8800" b="1" dirty="0" smtClean="0">
                <a:solidFill>
                  <a:srgbClr val="660066"/>
                </a:solidFill>
                <a:latin typeface="+mn-ea"/>
                <a:cs typeface="Times New Roman" pitchFamily="18" charset="0"/>
              </a:rPr>
              <a:t>)</a:t>
            </a:r>
            <a:r>
              <a:rPr lang="zh-TW" altLang="en-US" sz="8800" b="1" dirty="0" smtClean="0">
                <a:solidFill>
                  <a:srgbClr val="660066"/>
                </a:solidFill>
                <a:latin typeface="+mn-ea"/>
                <a:cs typeface="Times New Roman" pitchFamily="18" charset="0"/>
              </a:rPr>
              <a:t>、第</a:t>
            </a:r>
            <a:r>
              <a:rPr lang="en-US" altLang="zh-TW" sz="8800" b="1" dirty="0" smtClean="0">
                <a:solidFill>
                  <a:srgbClr val="660066"/>
                </a:solidFill>
                <a:latin typeface="+mn-ea"/>
                <a:cs typeface="Times New Roman" pitchFamily="18" charset="0"/>
              </a:rPr>
              <a:t>24</a:t>
            </a:r>
            <a:r>
              <a:rPr lang="zh-TW" altLang="en-US" sz="8800" b="1" dirty="0" smtClean="0">
                <a:solidFill>
                  <a:srgbClr val="660066"/>
                </a:solidFill>
                <a:latin typeface="+mn-ea"/>
                <a:cs typeface="Times New Roman" pitchFamily="18" charset="0"/>
              </a:rPr>
              <a:t>號</a:t>
            </a:r>
            <a:r>
              <a:rPr lang="en-US" altLang="zh-TW" sz="8800" b="1" dirty="0" smtClean="0">
                <a:solidFill>
                  <a:srgbClr val="660066"/>
                </a:solidFill>
                <a:latin typeface="+mn-ea"/>
                <a:cs typeface="Times New Roman" pitchFamily="18" charset="0"/>
              </a:rPr>
              <a:t>(</a:t>
            </a:r>
            <a:r>
              <a:rPr lang="zh-TW" altLang="en-US" sz="8800" b="1" dirty="0" smtClean="0">
                <a:solidFill>
                  <a:srgbClr val="660066"/>
                </a:solidFill>
                <a:latin typeface="+mn-ea"/>
                <a:cs typeface="Times New Roman" pitchFamily="18" charset="0"/>
              </a:rPr>
              <a:t>老年婦女、身心障礙婦女之保健</a:t>
            </a:r>
            <a:r>
              <a:rPr lang="en-US" altLang="zh-TW" sz="8800" b="1" dirty="0" smtClean="0">
                <a:solidFill>
                  <a:srgbClr val="660066"/>
                </a:solidFill>
                <a:latin typeface="+mn-ea"/>
                <a:cs typeface="Times New Roman" pitchFamily="18" charset="0"/>
              </a:rPr>
              <a:t>)</a:t>
            </a:r>
          </a:p>
          <a:p>
            <a:pPr algn="just" eaLnBrk="1" hangingPunct="1">
              <a:lnSpc>
                <a:spcPts val="3300"/>
              </a:lnSpc>
              <a:buSzPct val="60000"/>
              <a:buFont typeface="Wingdings" pitchFamily="2" charset="2"/>
              <a:buChar char="l"/>
            </a:pPr>
            <a:r>
              <a:rPr lang="zh-TW" altLang="en-US" sz="8800" b="1" dirty="0" smtClean="0">
                <a:solidFill>
                  <a:srgbClr val="660066"/>
                </a:solidFill>
                <a:latin typeface="+mn-ea"/>
                <a:cs typeface="Times New Roman" pitchFamily="18" charset="0"/>
              </a:rPr>
              <a:t>我國相關法規及例示：全民健康保險法、後天免疫缺乏症候群條例、公共場所母乳哺育條例、優生保健法</a:t>
            </a:r>
          </a:p>
          <a:p>
            <a:pPr algn="just" eaLnBrk="1" hangingPunct="1">
              <a:lnSpc>
                <a:spcPts val="3500"/>
              </a:lnSpc>
              <a:buFont typeface="Wingdings 2" pitchFamily="18" charset="2"/>
              <a:buNone/>
            </a:pPr>
            <a:endParaRPr lang="zh-TW" altLang="en-US" sz="2000" b="1" dirty="0" smtClean="0">
              <a:latin typeface="Times New Roman" pitchFamily="18" charset="0"/>
              <a:ea typeface="標楷體" pitchFamily="65" charset="-120"/>
              <a:cs typeface="Times New Roman" pitchFamily="18" charset="0"/>
            </a:endParaRPr>
          </a:p>
          <a:p>
            <a:pPr algn="just" eaLnBrk="1" hangingPunct="1">
              <a:lnSpc>
                <a:spcPts val="3500"/>
              </a:lnSpc>
              <a:buFont typeface="Wingdings 2" pitchFamily="18" charset="2"/>
              <a:buNone/>
            </a:pPr>
            <a:endParaRPr lang="zh-TW" altLang="en-US" sz="2000" b="1" dirty="0" smtClean="0">
              <a:latin typeface="Times New Roman" pitchFamily="18" charset="0"/>
              <a:ea typeface="標楷體" pitchFamily="65" charset="-120"/>
              <a:cs typeface="Times New Roman" pitchFamily="18" charset="0"/>
            </a:endParaRPr>
          </a:p>
          <a:p>
            <a:pPr algn="just" eaLnBrk="1" hangingPunct="1">
              <a:lnSpc>
                <a:spcPts val="3500"/>
              </a:lnSpc>
              <a:buFont typeface="Wingdings 2" pitchFamily="18" charset="2"/>
              <a:buNone/>
            </a:pPr>
            <a:endParaRPr lang="zh-TW" altLang="en-US" sz="2000" b="1" dirty="0" smtClean="0">
              <a:latin typeface="Times New Roman" pitchFamily="18" charset="0"/>
              <a:ea typeface="標楷體" pitchFamily="65" charset="-120"/>
              <a:cs typeface="Times New Roman" pitchFamily="18" charset="0"/>
            </a:endParaRPr>
          </a:p>
          <a:p>
            <a:pPr algn="just" eaLnBrk="1" hangingPunct="1">
              <a:lnSpc>
                <a:spcPts val="3500"/>
              </a:lnSpc>
              <a:buFont typeface="Wingdings 2" pitchFamily="18" charset="2"/>
              <a:buNone/>
            </a:pPr>
            <a:endParaRPr lang="zh-TW" altLang="en-US" sz="2000" b="1" dirty="0" smtClean="0">
              <a:latin typeface="Times New Roman" pitchFamily="18" charset="0"/>
              <a:ea typeface="標楷體" pitchFamily="65" charset="-120"/>
              <a:cs typeface="Times New Roman" pitchFamily="18" charset="0"/>
            </a:endParaRPr>
          </a:p>
          <a:p>
            <a:pPr algn="just" eaLnBrk="1" hangingPunct="1">
              <a:lnSpc>
                <a:spcPts val="3500"/>
              </a:lnSpc>
              <a:buFont typeface="Wingdings 2" pitchFamily="18" charset="2"/>
              <a:buNone/>
            </a:pPr>
            <a:endParaRPr lang="zh-TW" altLang="en-US" sz="2000" b="1" dirty="0" smtClean="0">
              <a:latin typeface="Times New Roman" pitchFamily="18" charset="0"/>
              <a:ea typeface="標楷體" pitchFamily="65" charset="-120"/>
              <a:cs typeface="Times New Roman" pitchFamily="18" charset="0"/>
            </a:endParaRPr>
          </a:p>
          <a:p>
            <a:pPr algn="just" eaLnBrk="1" hangingPunct="1">
              <a:lnSpc>
                <a:spcPts val="3500"/>
              </a:lnSpc>
              <a:buFont typeface="Wingdings 2" pitchFamily="18" charset="2"/>
              <a:buNone/>
            </a:pPr>
            <a:endParaRPr lang="zh-TW" altLang="en-US" sz="2000" b="1" dirty="0" smtClean="0">
              <a:latin typeface="Times New Roman" pitchFamily="18" charset="0"/>
              <a:ea typeface="標楷體" pitchFamily="65" charset="-120"/>
              <a:cs typeface="Times New Roman" pitchFamily="18" charset="0"/>
            </a:endParaRPr>
          </a:p>
          <a:p>
            <a:pPr algn="just" eaLnBrk="1" hangingPunct="1">
              <a:lnSpc>
                <a:spcPts val="3500"/>
              </a:lnSpc>
              <a:buFont typeface="Wingdings 2" pitchFamily="18" charset="2"/>
              <a:buNone/>
            </a:pPr>
            <a:endParaRPr lang="zh-TW" altLang="en-US" sz="2000" b="1" dirty="0" smtClean="0">
              <a:latin typeface="Times New Roman" pitchFamily="18" charset="0"/>
              <a:ea typeface="標楷體" pitchFamily="65" charset="-120"/>
              <a:cs typeface="Times New Roman" pitchFamily="18" charset="0"/>
            </a:endParaRPr>
          </a:p>
          <a:p>
            <a:pPr algn="just" eaLnBrk="1" hangingPunct="1">
              <a:lnSpc>
                <a:spcPts val="3500"/>
              </a:lnSpc>
              <a:buFont typeface="Wingdings 2" pitchFamily="18" charset="2"/>
              <a:buNone/>
            </a:pPr>
            <a:endParaRPr lang="zh-TW" altLang="en-US" sz="2000" b="1" dirty="0" smtClean="0">
              <a:latin typeface="Times New Roman" pitchFamily="18" charset="0"/>
              <a:ea typeface="標楷體" pitchFamily="65" charset="-120"/>
              <a:cs typeface="Times New Roman" pitchFamily="18" charset="0"/>
            </a:endParaRPr>
          </a:p>
          <a:p>
            <a:pPr algn="just" eaLnBrk="1" hangingPunct="1">
              <a:lnSpc>
                <a:spcPts val="3500"/>
              </a:lnSpc>
              <a:buFont typeface="Wingdings 2" pitchFamily="18" charset="2"/>
              <a:buNone/>
            </a:pPr>
            <a:endParaRPr lang="zh-TW" altLang="en-US" b="1" dirty="0" smtClean="0">
              <a:latin typeface="Times New Roman" pitchFamily="18" charset="0"/>
              <a:ea typeface="標楷體" pitchFamily="65" charset="-120"/>
              <a:cs typeface="Times New Roman" pitchFamily="18" charset="0"/>
            </a:endParaRPr>
          </a:p>
          <a:p>
            <a:pPr algn="just" eaLnBrk="1" hangingPunct="1">
              <a:lnSpc>
                <a:spcPts val="3500"/>
              </a:lnSpc>
              <a:buFont typeface="Wingdings 2" pitchFamily="18" charset="2"/>
              <a:buNone/>
            </a:pPr>
            <a:endParaRPr lang="zh-TW" altLang="en-US" sz="2000" b="1" dirty="0" smtClean="0">
              <a:latin typeface="Times New Roman" pitchFamily="18" charset="0"/>
              <a:ea typeface="標楷體" pitchFamily="65" charset="-120"/>
              <a:cs typeface="Times New Roman" pitchFamily="18" charset="0"/>
            </a:endParaRPr>
          </a:p>
          <a:p>
            <a:pPr eaLnBrk="1" hangingPunct="1"/>
            <a:endParaRPr lang="zh-TW" altLang="en-US" dirty="0" smtClean="0">
              <a:cs typeface="Times New Roman" pitchFamily="18" charset="0"/>
            </a:endParaRPr>
          </a:p>
          <a:p>
            <a:pPr eaLnBrk="1" hangingPunct="1"/>
            <a:endParaRPr lang="zh-TW" altLang="en-US" dirty="0" smtClean="0">
              <a:cs typeface="Times New Roman" pitchFamily="18" charset="0"/>
            </a:endParaRPr>
          </a:p>
        </p:txBody>
      </p:sp>
      <p:sp>
        <p:nvSpPr>
          <p:cNvPr id="55300" name="投影片編號版面配置區 3"/>
          <p:cNvSpPr>
            <a:spLocks noGrp="1"/>
          </p:cNvSpPr>
          <p:nvPr>
            <p:ph type="sldNum" sz="quarter" idx="11"/>
          </p:nvPr>
        </p:nvSpPr>
        <p:spPr bwMode="auto">
          <a:xfrm>
            <a:off x="6553200" y="6356350"/>
            <a:ext cx="2133600" cy="365125"/>
          </a:xfrm>
          <a:noFill/>
          <a:ln>
            <a:miter lim="800000"/>
            <a:headEnd/>
            <a:tailEnd/>
          </a:ln>
        </p:spPr>
        <p:txBody>
          <a:bodyPr/>
          <a:lstStyle/>
          <a:p>
            <a:fld id="{BC0B23D6-5237-493E-9C3A-283EAFC42F8C}" type="slidenum">
              <a:rPr lang="en-US" altLang="zh-TW" smtClean="0">
                <a:latin typeface="Arial" pitchFamily="34" charset="0"/>
                <a:ea typeface="新細明體" pitchFamily="18" charset="-120"/>
              </a:rPr>
              <a:pPr/>
              <a:t>38</a:t>
            </a:fld>
            <a:endParaRPr lang="en-US" altLang="zh-TW" smtClean="0">
              <a:latin typeface="Arial" pitchFamily="34" charset="0"/>
              <a:ea typeface="新細明體" pitchFamily="18" charset="-120"/>
            </a:endParaRPr>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標題 1"/>
          <p:cNvSpPr>
            <a:spLocks noGrp="1"/>
          </p:cNvSpPr>
          <p:nvPr>
            <p:ph type="title"/>
          </p:nvPr>
        </p:nvSpPr>
        <p:spPr>
          <a:xfrm>
            <a:off x="457200" y="274638"/>
            <a:ext cx="8229600" cy="1143000"/>
          </a:xfrm>
        </p:spPr>
        <p:txBody>
          <a:bodyPr>
            <a:normAutofit/>
          </a:bodyPr>
          <a:lstStyle/>
          <a:p>
            <a:pPr eaLnBrk="1" hangingPunct="1"/>
            <a:r>
              <a:rPr lang="zh-TW" altLang="en-US" sz="4000" b="1" dirty="0" smtClean="0">
                <a:solidFill>
                  <a:srgbClr val="7030A0"/>
                </a:solidFill>
                <a:latin typeface="Times New Roman" pitchFamily="18" charset="0"/>
                <a:ea typeface="標楷體" pitchFamily="65" charset="-120"/>
                <a:cs typeface="Times New Roman" pitchFamily="18" charset="0"/>
              </a:rPr>
              <a:t>第十三條　經濟與社會福利權</a:t>
            </a:r>
            <a:endParaRPr lang="zh-TW" altLang="en-US" sz="4000" dirty="0" smtClean="0">
              <a:solidFill>
                <a:srgbClr val="7030A0"/>
              </a:solidFill>
              <a:cs typeface="Times New Roman" pitchFamily="18" charset="0"/>
            </a:endParaRPr>
          </a:p>
        </p:txBody>
      </p:sp>
      <p:sp>
        <p:nvSpPr>
          <p:cNvPr id="56323" name="內容版面配置區 2"/>
          <p:cNvSpPr>
            <a:spLocks noGrp="1"/>
          </p:cNvSpPr>
          <p:nvPr>
            <p:ph idx="1"/>
          </p:nvPr>
        </p:nvSpPr>
        <p:spPr>
          <a:xfrm>
            <a:off x="179512" y="1556792"/>
            <a:ext cx="8659688" cy="4896544"/>
          </a:xfrm>
        </p:spPr>
        <p:txBody>
          <a:bodyPr>
            <a:normAutofit fontScale="25000" lnSpcReduction="20000"/>
          </a:bodyPr>
          <a:lstStyle/>
          <a:p>
            <a:pPr eaLnBrk="1" hangingPunct="1">
              <a:lnSpc>
                <a:spcPts val="3200"/>
              </a:lnSpc>
            </a:pPr>
            <a:r>
              <a:rPr lang="zh-TW" altLang="en-US" sz="8800" b="1" dirty="0" smtClean="0">
                <a:latin typeface="標楷體" pitchFamily="65" charset="-120"/>
                <a:ea typeface="標楷體" pitchFamily="65" charset="-120"/>
                <a:cs typeface="Times New Roman" pitchFamily="18" charset="0"/>
              </a:rPr>
              <a:t>第十三條</a:t>
            </a:r>
          </a:p>
          <a:p>
            <a:pPr algn="just" eaLnBrk="1" hangingPunct="1">
              <a:lnSpc>
                <a:spcPts val="3200"/>
              </a:lnSpc>
              <a:buFont typeface="Wingdings 2" pitchFamily="18" charset="2"/>
              <a:buNone/>
            </a:pPr>
            <a:r>
              <a:rPr lang="zh-TW" altLang="en-US" sz="8800" b="1" dirty="0" smtClean="0">
                <a:latin typeface="標楷體" pitchFamily="65" charset="-120"/>
                <a:ea typeface="標楷體" pitchFamily="65" charset="-120"/>
                <a:cs typeface="Times New Roman" pitchFamily="18" charset="0"/>
              </a:rPr>
              <a:t>　締約各國應採取一切適當措施以消除在經濟和社會生活的其他方面對婦女的歧視，保證她們在男女平等的基礎上有相同權利，特別是：</a:t>
            </a:r>
          </a:p>
          <a:p>
            <a:pPr algn="just" eaLnBrk="1" hangingPunct="1">
              <a:lnSpc>
                <a:spcPts val="3200"/>
              </a:lnSpc>
              <a:buFont typeface="Wingdings 2" pitchFamily="18" charset="2"/>
              <a:buNone/>
            </a:pPr>
            <a:r>
              <a:rPr lang="en-US" altLang="zh-TW" sz="8800" b="1" dirty="0" smtClean="0">
                <a:latin typeface="標楷體" pitchFamily="65" charset="-120"/>
                <a:ea typeface="標楷體" pitchFamily="65" charset="-120"/>
                <a:cs typeface="Times New Roman" pitchFamily="18" charset="0"/>
              </a:rPr>
              <a:t>(a)</a:t>
            </a:r>
            <a:r>
              <a:rPr lang="zh-TW" altLang="en-US" sz="8800" b="1" dirty="0" smtClean="0">
                <a:latin typeface="標楷體" pitchFamily="65" charset="-120"/>
                <a:ea typeface="標楷體" pitchFamily="65" charset="-120"/>
                <a:cs typeface="Times New Roman" pitchFamily="18" charset="0"/>
              </a:rPr>
              <a:t>領取家屬津貼的權利；</a:t>
            </a:r>
          </a:p>
          <a:p>
            <a:pPr algn="just" eaLnBrk="1" hangingPunct="1">
              <a:lnSpc>
                <a:spcPts val="3200"/>
              </a:lnSpc>
              <a:buFont typeface="Wingdings 2" pitchFamily="18" charset="2"/>
              <a:buNone/>
            </a:pPr>
            <a:r>
              <a:rPr lang="en-US" altLang="zh-TW" sz="8800" b="1" dirty="0" smtClean="0">
                <a:latin typeface="標楷體" pitchFamily="65" charset="-120"/>
                <a:ea typeface="標楷體" pitchFamily="65" charset="-120"/>
                <a:cs typeface="Times New Roman" pitchFamily="18" charset="0"/>
              </a:rPr>
              <a:t>(b)</a:t>
            </a:r>
            <a:r>
              <a:rPr lang="zh-TW" altLang="en-US" sz="8800" b="1" dirty="0" smtClean="0">
                <a:latin typeface="標楷體" pitchFamily="65" charset="-120"/>
                <a:ea typeface="標楷體" pitchFamily="65" charset="-120"/>
                <a:cs typeface="Times New Roman" pitchFamily="18" charset="0"/>
              </a:rPr>
              <a:t>銀行貸款、抵押和其他形式的金融信貸的權利；</a:t>
            </a:r>
          </a:p>
          <a:p>
            <a:pPr algn="just" eaLnBrk="1" hangingPunct="1">
              <a:lnSpc>
                <a:spcPts val="3200"/>
              </a:lnSpc>
              <a:buFont typeface="Wingdings 2" pitchFamily="18" charset="2"/>
              <a:buNone/>
            </a:pPr>
            <a:r>
              <a:rPr lang="en-US" altLang="zh-TW" sz="8800" b="1" dirty="0" smtClean="0">
                <a:latin typeface="標楷體" pitchFamily="65" charset="-120"/>
                <a:ea typeface="標楷體" pitchFamily="65" charset="-120"/>
                <a:cs typeface="Times New Roman" pitchFamily="18" charset="0"/>
              </a:rPr>
              <a:t>(c)</a:t>
            </a:r>
            <a:r>
              <a:rPr lang="zh-TW" altLang="en-US" sz="8800" b="1" dirty="0" smtClean="0">
                <a:latin typeface="標楷體" pitchFamily="65" charset="-120"/>
                <a:ea typeface="標楷體" pitchFamily="65" charset="-120"/>
                <a:cs typeface="Times New Roman" pitchFamily="18" charset="0"/>
              </a:rPr>
              <a:t>參與娛樂生活、運動和文化生活各個方面的權利。</a:t>
            </a:r>
            <a:endParaRPr lang="en-US" altLang="zh-TW" sz="8800" b="1" dirty="0" smtClean="0">
              <a:latin typeface="標楷體" pitchFamily="65" charset="-120"/>
              <a:ea typeface="標楷體" pitchFamily="65" charset="-120"/>
              <a:cs typeface="Times New Roman" pitchFamily="18" charset="0"/>
            </a:endParaRPr>
          </a:p>
          <a:p>
            <a:pPr algn="just" eaLnBrk="1" hangingPunct="1">
              <a:lnSpc>
                <a:spcPts val="3500"/>
              </a:lnSpc>
              <a:spcBef>
                <a:spcPts val="1800"/>
              </a:spcBef>
              <a:buFont typeface="Wingdings" pitchFamily="2" charset="2"/>
              <a:buChar char="l"/>
            </a:pPr>
            <a:r>
              <a:rPr lang="zh-TW" altLang="en-US" sz="8800" b="1" dirty="0" smtClean="0">
                <a:solidFill>
                  <a:srgbClr val="660066"/>
                </a:solidFill>
                <a:latin typeface="+mn-ea"/>
                <a:cs typeface="Times New Roman" pitchFamily="18" charset="0"/>
              </a:rPr>
              <a:t>相關一般性建議：第</a:t>
            </a:r>
            <a:r>
              <a:rPr lang="en-US" altLang="zh-TW" sz="8800" b="1" dirty="0" smtClean="0">
                <a:solidFill>
                  <a:srgbClr val="660066"/>
                </a:solidFill>
                <a:latin typeface="+mn-ea"/>
                <a:cs typeface="Times New Roman" pitchFamily="18" charset="0"/>
              </a:rPr>
              <a:t>21</a:t>
            </a:r>
            <a:r>
              <a:rPr lang="zh-TW" altLang="en-US" sz="8800" b="1" dirty="0" smtClean="0">
                <a:solidFill>
                  <a:srgbClr val="660066"/>
                </a:solidFill>
                <a:latin typeface="+mn-ea"/>
                <a:cs typeface="Times New Roman" pitchFamily="18" charset="0"/>
              </a:rPr>
              <a:t>號</a:t>
            </a:r>
            <a:r>
              <a:rPr lang="en-US" altLang="zh-TW" sz="8800" b="1" dirty="0" smtClean="0">
                <a:solidFill>
                  <a:srgbClr val="660066"/>
                </a:solidFill>
                <a:latin typeface="+mn-ea"/>
                <a:cs typeface="Times New Roman" pitchFamily="18" charset="0"/>
              </a:rPr>
              <a:t>(</a:t>
            </a:r>
            <a:r>
              <a:rPr lang="zh-TW" altLang="en-US" sz="8800" b="1" dirty="0" smtClean="0">
                <a:solidFill>
                  <a:srgbClr val="660066"/>
                </a:solidFill>
                <a:latin typeface="+mn-ea"/>
                <a:cs typeface="Times New Roman" pitchFamily="18" charset="0"/>
              </a:rPr>
              <a:t>婚姻和家庭關係中的平等</a:t>
            </a:r>
            <a:r>
              <a:rPr lang="en-US" altLang="zh-TW" sz="8800" b="1" dirty="0" smtClean="0">
                <a:solidFill>
                  <a:srgbClr val="660066"/>
                </a:solidFill>
                <a:latin typeface="+mn-ea"/>
                <a:cs typeface="Times New Roman" pitchFamily="18" charset="0"/>
              </a:rPr>
              <a:t>)</a:t>
            </a:r>
          </a:p>
          <a:p>
            <a:pPr algn="just" eaLnBrk="1" hangingPunct="1">
              <a:lnSpc>
                <a:spcPts val="3000"/>
              </a:lnSpc>
              <a:buFont typeface="Wingdings" pitchFamily="2" charset="2"/>
              <a:buChar char="l"/>
            </a:pPr>
            <a:r>
              <a:rPr lang="zh-TW" altLang="en-US" sz="8800" b="1" dirty="0" smtClean="0">
                <a:solidFill>
                  <a:srgbClr val="660066"/>
                </a:solidFill>
                <a:latin typeface="+mn-ea"/>
                <a:cs typeface="Times New Roman" pitchFamily="18" charset="0"/>
              </a:rPr>
              <a:t>我國相關法規及例示：勞工保險條例、勞工退休金條例、國民年金條例、特殊境遇家庭扶助條例、鳳凰創業貸款等，目前我國以就業身份參加社會保險獲給付者為男多於女，國民年金保險則女多於男，特殊境遇家庭扶助條例亦女多於男。</a:t>
            </a:r>
          </a:p>
          <a:p>
            <a:pPr algn="just" eaLnBrk="1" hangingPunct="1">
              <a:lnSpc>
                <a:spcPts val="3500"/>
              </a:lnSpc>
              <a:buFont typeface="Wingdings 2" pitchFamily="18" charset="2"/>
              <a:buNone/>
            </a:pPr>
            <a:endParaRPr lang="zh-TW" altLang="en-US" sz="2000" b="1" dirty="0" smtClean="0">
              <a:latin typeface="Times New Roman" pitchFamily="18" charset="0"/>
              <a:ea typeface="標楷體" pitchFamily="65" charset="-120"/>
              <a:cs typeface="Times New Roman" pitchFamily="18" charset="0"/>
            </a:endParaRPr>
          </a:p>
          <a:p>
            <a:pPr algn="just" eaLnBrk="1" hangingPunct="1">
              <a:lnSpc>
                <a:spcPts val="3500"/>
              </a:lnSpc>
              <a:buFont typeface="Wingdings 2" pitchFamily="18" charset="2"/>
              <a:buNone/>
            </a:pPr>
            <a:endParaRPr lang="zh-TW" altLang="en-US" sz="2000" b="1" dirty="0" smtClean="0">
              <a:latin typeface="Times New Roman" pitchFamily="18" charset="0"/>
              <a:ea typeface="標楷體" pitchFamily="65" charset="-120"/>
              <a:cs typeface="Times New Roman" pitchFamily="18" charset="0"/>
            </a:endParaRPr>
          </a:p>
          <a:p>
            <a:pPr algn="just" eaLnBrk="1" hangingPunct="1">
              <a:lnSpc>
                <a:spcPts val="3500"/>
              </a:lnSpc>
              <a:buFont typeface="Wingdings 2" pitchFamily="18" charset="2"/>
              <a:buNone/>
            </a:pPr>
            <a:endParaRPr lang="zh-TW" altLang="en-US" sz="2000" b="1" dirty="0" smtClean="0">
              <a:latin typeface="Times New Roman" pitchFamily="18" charset="0"/>
              <a:ea typeface="標楷體" pitchFamily="65" charset="-120"/>
              <a:cs typeface="Times New Roman" pitchFamily="18" charset="0"/>
            </a:endParaRPr>
          </a:p>
          <a:p>
            <a:pPr algn="just" eaLnBrk="1" hangingPunct="1">
              <a:lnSpc>
                <a:spcPts val="3500"/>
              </a:lnSpc>
              <a:buFont typeface="Wingdings 2" pitchFamily="18" charset="2"/>
              <a:buNone/>
            </a:pPr>
            <a:endParaRPr lang="zh-TW" altLang="en-US" sz="2000" b="1" dirty="0" smtClean="0">
              <a:latin typeface="Times New Roman" pitchFamily="18" charset="0"/>
              <a:ea typeface="標楷體" pitchFamily="65" charset="-120"/>
              <a:cs typeface="Times New Roman" pitchFamily="18" charset="0"/>
            </a:endParaRPr>
          </a:p>
          <a:p>
            <a:pPr algn="just" eaLnBrk="1" hangingPunct="1">
              <a:lnSpc>
                <a:spcPts val="3500"/>
              </a:lnSpc>
              <a:buFont typeface="Wingdings 2" pitchFamily="18" charset="2"/>
              <a:buNone/>
            </a:pPr>
            <a:endParaRPr lang="zh-TW" altLang="en-US" sz="2000" b="1" dirty="0" smtClean="0">
              <a:latin typeface="Times New Roman" pitchFamily="18" charset="0"/>
              <a:ea typeface="標楷體" pitchFamily="65" charset="-120"/>
              <a:cs typeface="Times New Roman" pitchFamily="18" charset="0"/>
            </a:endParaRPr>
          </a:p>
          <a:p>
            <a:pPr algn="just" eaLnBrk="1" hangingPunct="1">
              <a:lnSpc>
                <a:spcPts val="3500"/>
              </a:lnSpc>
              <a:buFont typeface="Wingdings 2" pitchFamily="18" charset="2"/>
              <a:buNone/>
            </a:pPr>
            <a:endParaRPr lang="zh-TW" altLang="en-US" sz="2000" b="1" dirty="0" smtClean="0">
              <a:latin typeface="Times New Roman" pitchFamily="18" charset="0"/>
              <a:ea typeface="標楷體" pitchFamily="65" charset="-120"/>
              <a:cs typeface="Times New Roman" pitchFamily="18" charset="0"/>
            </a:endParaRPr>
          </a:p>
          <a:p>
            <a:pPr algn="just" eaLnBrk="1" hangingPunct="1">
              <a:lnSpc>
                <a:spcPts val="3500"/>
              </a:lnSpc>
              <a:buFont typeface="Wingdings 2" pitchFamily="18" charset="2"/>
              <a:buNone/>
            </a:pPr>
            <a:endParaRPr lang="zh-TW" altLang="en-US" sz="2000" b="1" dirty="0" smtClean="0">
              <a:latin typeface="Times New Roman" pitchFamily="18" charset="0"/>
              <a:ea typeface="標楷體" pitchFamily="65" charset="-120"/>
              <a:cs typeface="Times New Roman" pitchFamily="18" charset="0"/>
            </a:endParaRPr>
          </a:p>
          <a:p>
            <a:pPr algn="just" eaLnBrk="1" hangingPunct="1">
              <a:lnSpc>
                <a:spcPts val="3500"/>
              </a:lnSpc>
              <a:buFont typeface="Wingdings 2" pitchFamily="18" charset="2"/>
              <a:buNone/>
            </a:pPr>
            <a:endParaRPr lang="zh-TW" altLang="en-US" sz="2000" b="1" dirty="0" smtClean="0">
              <a:latin typeface="Times New Roman" pitchFamily="18" charset="0"/>
              <a:ea typeface="標楷體" pitchFamily="65" charset="-120"/>
              <a:cs typeface="Times New Roman" pitchFamily="18" charset="0"/>
            </a:endParaRPr>
          </a:p>
          <a:p>
            <a:pPr algn="just" eaLnBrk="1" hangingPunct="1">
              <a:lnSpc>
                <a:spcPts val="3500"/>
              </a:lnSpc>
              <a:buFont typeface="Wingdings 2" pitchFamily="18" charset="2"/>
              <a:buNone/>
            </a:pPr>
            <a:endParaRPr lang="zh-TW" altLang="en-US" sz="2000" b="1" dirty="0" smtClean="0">
              <a:latin typeface="Times New Roman" pitchFamily="18" charset="0"/>
              <a:ea typeface="標楷體" pitchFamily="65" charset="-120"/>
              <a:cs typeface="Times New Roman" pitchFamily="18" charset="0"/>
            </a:endParaRPr>
          </a:p>
          <a:p>
            <a:pPr algn="just" eaLnBrk="1" hangingPunct="1">
              <a:lnSpc>
                <a:spcPts val="3500"/>
              </a:lnSpc>
              <a:buFont typeface="Wingdings 2" pitchFamily="18" charset="2"/>
              <a:buNone/>
            </a:pPr>
            <a:endParaRPr lang="zh-TW" altLang="en-US" b="1" dirty="0" smtClean="0">
              <a:latin typeface="Times New Roman" pitchFamily="18" charset="0"/>
              <a:ea typeface="標楷體" pitchFamily="65" charset="-120"/>
              <a:cs typeface="Times New Roman" pitchFamily="18" charset="0"/>
            </a:endParaRPr>
          </a:p>
          <a:p>
            <a:pPr algn="just" eaLnBrk="1" hangingPunct="1">
              <a:lnSpc>
                <a:spcPts val="3500"/>
              </a:lnSpc>
              <a:buFont typeface="Wingdings 2" pitchFamily="18" charset="2"/>
              <a:buNone/>
            </a:pPr>
            <a:endParaRPr lang="zh-TW" altLang="en-US" sz="2000" b="1" dirty="0" smtClean="0">
              <a:latin typeface="Times New Roman" pitchFamily="18" charset="0"/>
              <a:ea typeface="標楷體" pitchFamily="65" charset="-120"/>
              <a:cs typeface="Times New Roman" pitchFamily="18" charset="0"/>
            </a:endParaRPr>
          </a:p>
          <a:p>
            <a:pPr eaLnBrk="1" hangingPunct="1"/>
            <a:endParaRPr lang="zh-TW" altLang="en-US" dirty="0" smtClean="0">
              <a:cs typeface="Times New Roman" pitchFamily="18" charset="0"/>
            </a:endParaRPr>
          </a:p>
          <a:p>
            <a:pPr eaLnBrk="1" hangingPunct="1"/>
            <a:endParaRPr lang="zh-TW" altLang="en-US" dirty="0" smtClean="0">
              <a:cs typeface="Times New Roman" pitchFamily="18" charset="0"/>
            </a:endParaRPr>
          </a:p>
        </p:txBody>
      </p:sp>
      <p:sp>
        <p:nvSpPr>
          <p:cNvPr id="56324" name="投影片編號版面配置區 3"/>
          <p:cNvSpPr>
            <a:spLocks noGrp="1"/>
          </p:cNvSpPr>
          <p:nvPr>
            <p:ph type="sldNum" sz="quarter" idx="11"/>
          </p:nvPr>
        </p:nvSpPr>
        <p:spPr bwMode="auto">
          <a:xfrm>
            <a:off x="6553200" y="6356350"/>
            <a:ext cx="2133600" cy="365125"/>
          </a:xfrm>
          <a:noFill/>
          <a:ln>
            <a:miter lim="800000"/>
            <a:headEnd/>
            <a:tailEnd/>
          </a:ln>
        </p:spPr>
        <p:txBody>
          <a:bodyPr/>
          <a:lstStyle/>
          <a:p>
            <a:fld id="{E3734F86-8FAF-419F-AB53-83CF08612A3B}" type="slidenum">
              <a:rPr lang="en-US" altLang="zh-TW" smtClean="0">
                <a:latin typeface="Arial" pitchFamily="34" charset="0"/>
                <a:ea typeface="新細明體" pitchFamily="18" charset="-120"/>
              </a:rPr>
              <a:pPr/>
              <a:t>39</a:t>
            </a:fld>
            <a:endParaRPr lang="en-US" altLang="zh-TW" smtClean="0">
              <a:latin typeface="Arial" pitchFamily="34" charset="0"/>
              <a:ea typeface="新細明體" pitchFamily="18" charset="-120"/>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標題 1"/>
          <p:cNvSpPr>
            <a:spLocks noGrp="1"/>
          </p:cNvSpPr>
          <p:nvPr>
            <p:ph type="title"/>
          </p:nvPr>
        </p:nvSpPr>
        <p:spPr>
          <a:xfrm>
            <a:off x="457200" y="274638"/>
            <a:ext cx="8229600" cy="1143000"/>
          </a:xfrm>
        </p:spPr>
        <p:txBody>
          <a:bodyPr>
            <a:normAutofit/>
          </a:bodyPr>
          <a:lstStyle/>
          <a:p>
            <a:r>
              <a:rPr lang="en-US" altLang="zh-TW" sz="4000" b="1" dirty="0" smtClean="0">
                <a:solidFill>
                  <a:srgbClr val="C00000"/>
                </a:solidFill>
                <a:latin typeface="標楷體" pitchFamily="65" charset="-120"/>
                <a:ea typeface="標楷體" pitchFamily="65" charset="-120"/>
              </a:rPr>
              <a:t>CEDAW</a:t>
            </a:r>
            <a:r>
              <a:rPr lang="zh-TW" altLang="en-US" sz="4000" b="1" dirty="0" smtClean="0">
                <a:solidFill>
                  <a:srgbClr val="C00000"/>
                </a:solidFill>
                <a:latin typeface="標楷體" pitchFamily="65" charset="-120"/>
                <a:ea typeface="標楷體" pitchFamily="65" charset="-120"/>
              </a:rPr>
              <a:t>三核心概念</a:t>
            </a:r>
          </a:p>
        </p:txBody>
      </p:sp>
      <p:sp>
        <p:nvSpPr>
          <p:cNvPr id="3" name="內容版面配置區 2"/>
          <p:cNvSpPr>
            <a:spLocks noGrp="1"/>
          </p:cNvSpPr>
          <p:nvPr>
            <p:ph idx="1"/>
          </p:nvPr>
        </p:nvSpPr>
        <p:spPr>
          <a:xfrm>
            <a:off x="323528" y="1700808"/>
            <a:ext cx="8605464" cy="4509120"/>
          </a:xfrm>
        </p:spPr>
        <p:txBody>
          <a:bodyPr>
            <a:normAutofit/>
          </a:bodyPr>
          <a:lstStyle/>
          <a:p>
            <a:pPr marL="274320" indent="-274320">
              <a:spcBef>
                <a:spcPts val="580"/>
              </a:spcBef>
              <a:buNone/>
              <a:defRPr/>
            </a:pPr>
            <a:r>
              <a:rPr lang="zh-TW" altLang="en-US" sz="3000" b="1" dirty="0" smtClean="0">
                <a:solidFill>
                  <a:schemeClr val="accent2"/>
                </a:solidFill>
                <a:latin typeface="標楷體" pitchFamily="65" charset="-120"/>
                <a:ea typeface="標楷體" pitchFamily="65" charset="-120"/>
              </a:rPr>
              <a:t>一、</a:t>
            </a:r>
            <a:r>
              <a:rPr lang="zh-TW" altLang="en-US" sz="3000" b="1" dirty="0" smtClean="0">
                <a:solidFill>
                  <a:schemeClr val="accent2"/>
                </a:solidFill>
              </a:rPr>
              <a:t>禁止歧視原則：</a:t>
            </a:r>
            <a:endParaRPr lang="en-US" altLang="zh-TW" sz="3000" b="1" dirty="0" smtClean="0">
              <a:solidFill>
                <a:schemeClr val="accent2"/>
              </a:solidFill>
              <a:latin typeface="標楷體" pitchFamily="65" charset="-120"/>
              <a:ea typeface="標楷體" pitchFamily="65" charset="-120"/>
            </a:endParaRPr>
          </a:p>
          <a:p>
            <a:pPr marL="273050" indent="-7938" eaLnBrk="1" fontAlgn="auto" hangingPunct="1">
              <a:lnSpc>
                <a:spcPts val="3000"/>
              </a:lnSpc>
              <a:spcBef>
                <a:spcPts val="1800"/>
              </a:spcBef>
              <a:spcAft>
                <a:spcPts val="0"/>
              </a:spcAft>
              <a:defRPr/>
            </a:pPr>
            <a:r>
              <a:rPr lang="zh-TW" altLang="en-US" sz="2800" dirty="0" smtClean="0"/>
              <a:t>有意的歧視與無意的歧視</a:t>
            </a:r>
            <a:endParaRPr lang="en-US" altLang="zh-TW" sz="2800" dirty="0" smtClean="0"/>
          </a:p>
          <a:p>
            <a:pPr marL="273050" indent="-7938">
              <a:lnSpc>
                <a:spcPts val="3000"/>
              </a:lnSpc>
              <a:spcBef>
                <a:spcPts val="580"/>
              </a:spcBef>
              <a:defRPr/>
            </a:pPr>
            <a:r>
              <a:rPr lang="zh-TW" altLang="en-US" sz="2800" u="sng" dirty="0" smtClean="0"/>
              <a:t>法律上</a:t>
            </a:r>
            <a:r>
              <a:rPr lang="en-US" altLang="zh-TW" sz="2800" u="sng" dirty="0" smtClean="0"/>
              <a:t>(de jure)</a:t>
            </a:r>
            <a:r>
              <a:rPr lang="zh-TW" altLang="en-US" sz="2800" dirty="0" smtClean="0"/>
              <a:t>之歧視與</a:t>
            </a:r>
            <a:r>
              <a:rPr lang="zh-TW" altLang="en-US" sz="2800" u="sng" dirty="0" smtClean="0"/>
              <a:t>實際上</a:t>
            </a:r>
            <a:r>
              <a:rPr lang="en-US" altLang="zh-TW" sz="2800" u="sng" dirty="0" smtClean="0"/>
              <a:t>(de facto)</a:t>
            </a:r>
            <a:r>
              <a:rPr lang="zh-TW" altLang="en-US" sz="2800" dirty="0" smtClean="0"/>
              <a:t>之歧視</a:t>
            </a:r>
            <a:endParaRPr lang="en-US" altLang="zh-TW" sz="2800" dirty="0" smtClean="0"/>
          </a:p>
          <a:p>
            <a:pPr marL="358775" indent="-93663">
              <a:lnSpc>
                <a:spcPts val="3000"/>
              </a:lnSpc>
              <a:spcBef>
                <a:spcPts val="580"/>
              </a:spcBef>
              <a:defRPr/>
            </a:pPr>
            <a:r>
              <a:rPr lang="zh-TW" altLang="en-US" sz="2800" dirty="0" smtClean="0"/>
              <a:t>政府行為和私人行為</a:t>
            </a:r>
            <a:r>
              <a:rPr lang="en-US" altLang="zh-TW" sz="2800" dirty="0" smtClean="0"/>
              <a:t>(</a:t>
            </a:r>
            <a:r>
              <a:rPr lang="zh-TW" altLang="en-US" sz="2800" dirty="0" smtClean="0"/>
              <a:t>非政府組織、機構、個人、企 業等</a:t>
            </a:r>
            <a:r>
              <a:rPr lang="en-US" altLang="zh-TW" sz="2800" dirty="0" smtClean="0"/>
              <a:t>)</a:t>
            </a:r>
          </a:p>
          <a:p>
            <a:pPr marL="0" indent="-274320" eaLnBrk="1" fontAlgn="auto" hangingPunct="1">
              <a:lnSpc>
                <a:spcPts val="2700"/>
              </a:lnSpc>
              <a:spcBef>
                <a:spcPts val="580"/>
              </a:spcBef>
              <a:spcAft>
                <a:spcPts val="0"/>
              </a:spcAft>
              <a:buNone/>
              <a:defRPr/>
            </a:pPr>
            <a:endParaRPr lang="en-US" altLang="zh-TW" sz="3000" dirty="0" smtClean="0">
              <a:latin typeface="標楷體" pitchFamily="65" charset="-120"/>
              <a:ea typeface="標楷體" pitchFamily="65" charset="-120"/>
            </a:endParaRPr>
          </a:p>
          <a:p>
            <a:pPr marL="274320" indent="-274320" eaLnBrk="1" fontAlgn="auto" hangingPunct="1">
              <a:spcBef>
                <a:spcPts val="580"/>
              </a:spcBef>
              <a:spcAft>
                <a:spcPts val="0"/>
              </a:spcAft>
              <a:buFont typeface="Wingdings"/>
              <a:buNone/>
              <a:defRPr/>
            </a:pPr>
            <a:endParaRPr lang="en-US" altLang="zh-TW" sz="2000" dirty="0" smtClean="0">
              <a:latin typeface="標楷體" pitchFamily="65" charset="-120"/>
              <a:ea typeface="標楷體" pitchFamily="65" charset="-120"/>
            </a:endParaRPr>
          </a:p>
          <a:p>
            <a:pPr marL="274320" indent="-274320" algn="r" eaLnBrk="1" fontAlgn="auto" hangingPunct="1">
              <a:spcBef>
                <a:spcPts val="580"/>
              </a:spcBef>
              <a:spcAft>
                <a:spcPts val="0"/>
              </a:spcAft>
              <a:buFont typeface="Wingdings"/>
              <a:buNone/>
              <a:defRPr/>
            </a:pPr>
            <a:r>
              <a:rPr lang="zh-TW" altLang="en-US" sz="2000" dirty="0" smtClean="0">
                <a:latin typeface="標楷體" pitchFamily="65" charset="-120"/>
                <a:ea typeface="標楷體" pitchFamily="65" charset="-120"/>
              </a:rPr>
              <a:t>  </a:t>
            </a:r>
            <a:endParaRPr lang="en-US" altLang="zh-TW" sz="2000" dirty="0" smtClean="0">
              <a:latin typeface="標楷體" pitchFamily="65" charset="-120"/>
              <a:ea typeface="標楷體" pitchFamily="65" charset="-120"/>
            </a:endParaRPr>
          </a:p>
          <a:p>
            <a:pPr>
              <a:defRPr/>
            </a:pPr>
            <a:endParaRPr lang="zh-TW" altLang="en-US" dirty="0"/>
          </a:p>
        </p:txBody>
      </p:sp>
      <p:sp>
        <p:nvSpPr>
          <p:cNvPr id="17412" name="投影片編號版面配置區 3"/>
          <p:cNvSpPr>
            <a:spLocks noGrp="1"/>
          </p:cNvSpPr>
          <p:nvPr>
            <p:ph type="sldNum" sz="quarter" idx="11"/>
          </p:nvPr>
        </p:nvSpPr>
        <p:spPr bwMode="auto">
          <a:xfrm>
            <a:off x="6553200" y="6356350"/>
            <a:ext cx="2133600" cy="365125"/>
          </a:xfrm>
          <a:noFill/>
          <a:ln>
            <a:miter lim="800000"/>
            <a:headEnd/>
            <a:tailEnd/>
          </a:ln>
        </p:spPr>
        <p:txBody>
          <a:bodyPr/>
          <a:lstStyle/>
          <a:p>
            <a:fld id="{A19A764A-ED85-4963-9BC2-DD34331115F6}" type="slidenum">
              <a:rPr lang="en-US" altLang="zh-TW" smtClean="0">
                <a:latin typeface="Arial" pitchFamily="34" charset="0"/>
                <a:ea typeface="新細明體" pitchFamily="18" charset="-120"/>
              </a:rPr>
              <a:pPr/>
              <a:t>4</a:t>
            </a:fld>
            <a:endParaRPr lang="en-US" altLang="zh-TW" dirty="0" smtClean="0">
              <a:latin typeface="Arial" pitchFamily="34" charset="0"/>
              <a:ea typeface="新細明體" pitchFamily="18" charset="-120"/>
            </a:endParaRPr>
          </a:p>
        </p:txBody>
      </p:sp>
      <p:sp>
        <p:nvSpPr>
          <p:cNvPr id="9" name="矩形 8"/>
          <p:cNvSpPr/>
          <p:nvPr/>
        </p:nvSpPr>
        <p:spPr>
          <a:xfrm>
            <a:off x="4283968" y="6334780"/>
            <a:ext cx="4121641" cy="523220"/>
          </a:xfrm>
          <a:prstGeom prst="rect">
            <a:avLst/>
          </a:prstGeom>
        </p:spPr>
        <p:txBody>
          <a:bodyPr wrap="none">
            <a:spAutoFit/>
          </a:bodyPr>
          <a:lstStyle/>
          <a:p>
            <a:r>
              <a:rPr lang="zh-TW" altLang="en-US" sz="2800" b="1" dirty="0" smtClean="0">
                <a:solidFill>
                  <a:srgbClr val="7030A0"/>
                </a:solidFill>
                <a:latin typeface="Times New Roman" pitchFamily="18" charset="0"/>
                <a:ea typeface="標楷體" pitchFamily="65" charset="-120"/>
                <a:cs typeface="Times New Roman" pitchFamily="18" charset="0"/>
              </a:rPr>
              <a:t> </a:t>
            </a:r>
            <a:r>
              <a:rPr lang="en-US" altLang="zh-TW" b="1" dirty="0" smtClean="0">
                <a:solidFill>
                  <a:schemeClr val="tx1">
                    <a:lumMod val="65000"/>
                    <a:lumOff val="35000"/>
                  </a:schemeClr>
                </a:solidFill>
                <a:latin typeface="Times New Roman" pitchFamily="18" charset="0"/>
                <a:ea typeface="標楷體" pitchFamily="65" charset="-120"/>
                <a:cs typeface="Times New Roman" pitchFamily="18" charset="0"/>
              </a:rPr>
              <a:t>(</a:t>
            </a:r>
            <a:r>
              <a:rPr lang="zh-TW" altLang="en-US" b="1" dirty="0" smtClean="0">
                <a:solidFill>
                  <a:schemeClr val="tx1">
                    <a:lumMod val="65000"/>
                    <a:lumOff val="35000"/>
                  </a:schemeClr>
                </a:solidFill>
                <a:latin typeface="Times New Roman" pitchFamily="18" charset="0"/>
                <a:ea typeface="標楷體" pitchFamily="65" charset="-120"/>
                <a:cs typeface="Times New Roman" pitchFamily="18" charset="0"/>
              </a:rPr>
              <a:t>摘錄自郭玲惠教授、官曉薇教授簡報</a:t>
            </a:r>
            <a:r>
              <a:rPr lang="en-US" altLang="zh-TW" b="1" dirty="0" smtClean="0">
                <a:solidFill>
                  <a:schemeClr val="tx1">
                    <a:lumMod val="65000"/>
                    <a:lumOff val="35000"/>
                  </a:schemeClr>
                </a:solidFill>
                <a:latin typeface="Times New Roman" pitchFamily="18" charset="0"/>
                <a:ea typeface="標楷體" pitchFamily="65" charset="-120"/>
                <a:cs typeface="Times New Roman" pitchFamily="18" charset="0"/>
              </a:rPr>
              <a:t>)</a:t>
            </a:r>
            <a:endParaRPr lang="zh-TW" altLang="en-US" dirty="0"/>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標題 1"/>
          <p:cNvSpPr>
            <a:spLocks noGrp="1"/>
          </p:cNvSpPr>
          <p:nvPr>
            <p:ph type="title"/>
          </p:nvPr>
        </p:nvSpPr>
        <p:spPr>
          <a:xfrm>
            <a:off x="457200" y="274638"/>
            <a:ext cx="8229600" cy="1143000"/>
          </a:xfrm>
        </p:spPr>
        <p:txBody>
          <a:bodyPr>
            <a:normAutofit/>
          </a:bodyPr>
          <a:lstStyle/>
          <a:p>
            <a:pPr eaLnBrk="1" hangingPunct="1"/>
            <a:r>
              <a:rPr lang="zh-TW" altLang="en-US" sz="4000" b="1" dirty="0" smtClean="0">
                <a:solidFill>
                  <a:srgbClr val="7030A0"/>
                </a:solidFill>
                <a:latin typeface="Times New Roman" pitchFamily="18" charset="0"/>
                <a:ea typeface="標楷體" pitchFamily="65" charset="-120"/>
                <a:cs typeface="Times New Roman" pitchFamily="18" charset="0"/>
              </a:rPr>
              <a:t>第十四條　農村婦女（一）</a:t>
            </a:r>
            <a:endParaRPr lang="zh-TW" altLang="en-US" sz="4000" dirty="0" smtClean="0">
              <a:solidFill>
                <a:srgbClr val="7030A0"/>
              </a:solidFill>
              <a:cs typeface="Times New Roman" pitchFamily="18" charset="0"/>
            </a:endParaRPr>
          </a:p>
        </p:txBody>
      </p:sp>
      <p:sp>
        <p:nvSpPr>
          <p:cNvPr id="57347" name="內容版面配置區 2"/>
          <p:cNvSpPr>
            <a:spLocks noGrp="1"/>
          </p:cNvSpPr>
          <p:nvPr>
            <p:ph idx="1"/>
          </p:nvPr>
        </p:nvSpPr>
        <p:spPr>
          <a:xfrm>
            <a:off x="179512" y="1484313"/>
            <a:ext cx="8784976" cy="5040312"/>
          </a:xfrm>
        </p:spPr>
        <p:txBody>
          <a:bodyPr/>
          <a:lstStyle/>
          <a:p>
            <a:pPr eaLnBrk="1" hangingPunct="1">
              <a:lnSpc>
                <a:spcPts val="3200"/>
              </a:lnSpc>
            </a:pPr>
            <a:r>
              <a:rPr lang="zh-TW" altLang="en-US" sz="2400" b="1" dirty="0" smtClean="0">
                <a:latin typeface="標楷體" pitchFamily="65" charset="-120"/>
                <a:ea typeface="標楷體" pitchFamily="65" charset="-120"/>
                <a:cs typeface="Times New Roman" pitchFamily="18" charset="0"/>
              </a:rPr>
              <a:t>第十四條</a:t>
            </a:r>
          </a:p>
          <a:p>
            <a:pPr algn="just" eaLnBrk="1" hangingPunct="1">
              <a:lnSpc>
                <a:spcPts val="3200"/>
              </a:lnSpc>
              <a:buFont typeface="Wingdings 2" pitchFamily="18" charset="2"/>
              <a:buNone/>
            </a:pPr>
            <a:r>
              <a:rPr lang="en-US" altLang="zh-TW" sz="2300" b="1" dirty="0" smtClean="0">
                <a:latin typeface="標楷體" pitchFamily="65" charset="-120"/>
                <a:ea typeface="標楷體" pitchFamily="65" charset="-120"/>
                <a:cs typeface="Times New Roman" pitchFamily="18" charset="0"/>
              </a:rPr>
              <a:t>1.</a:t>
            </a:r>
            <a:r>
              <a:rPr lang="zh-TW" altLang="en-US" sz="2300" b="1" dirty="0" smtClean="0">
                <a:latin typeface="標楷體" pitchFamily="65" charset="-120"/>
                <a:ea typeface="標楷體" pitchFamily="65" charset="-120"/>
                <a:cs typeface="Times New Roman" pitchFamily="18" charset="0"/>
              </a:rPr>
              <a:t>締約各國應考慮到農村婦女面臨的特殊問題和她們對家庭生計包括她們在經濟體系中非商品化部門的工作方面所發揮的重要作用，並應採取一切適當措施，保證對農村婦女適用本公約的各項規定。 </a:t>
            </a:r>
          </a:p>
          <a:p>
            <a:pPr algn="just" eaLnBrk="1" hangingPunct="1">
              <a:lnSpc>
                <a:spcPts val="3200"/>
              </a:lnSpc>
              <a:buFont typeface="Wingdings 2" pitchFamily="18" charset="2"/>
              <a:buNone/>
            </a:pPr>
            <a:r>
              <a:rPr lang="en-US" altLang="zh-TW" sz="2300" b="1" dirty="0" smtClean="0">
                <a:latin typeface="標楷體" pitchFamily="65" charset="-120"/>
                <a:ea typeface="標楷體" pitchFamily="65" charset="-120"/>
                <a:cs typeface="Times New Roman" pitchFamily="18" charset="0"/>
              </a:rPr>
              <a:t>2.</a:t>
            </a:r>
            <a:r>
              <a:rPr lang="zh-TW" altLang="en-US" sz="2300" b="1" dirty="0" smtClean="0">
                <a:latin typeface="標楷體" pitchFamily="65" charset="-120"/>
                <a:ea typeface="標楷體" pitchFamily="65" charset="-120"/>
                <a:cs typeface="Times New Roman" pitchFamily="18" charset="0"/>
              </a:rPr>
              <a:t>締約各國應採取一切適當措施以消除對農村婦女的歧視，保證她們在男女平等的基礎上參與農村發展並受其益惠，尤其是保證她們有權：</a:t>
            </a:r>
          </a:p>
          <a:p>
            <a:pPr algn="just" eaLnBrk="1" hangingPunct="1">
              <a:lnSpc>
                <a:spcPts val="3200"/>
              </a:lnSpc>
              <a:buFont typeface="Wingdings 2" pitchFamily="18" charset="2"/>
              <a:buNone/>
            </a:pPr>
            <a:r>
              <a:rPr lang="en-US" altLang="zh-TW" sz="2300" b="1" dirty="0" smtClean="0">
                <a:latin typeface="標楷體" pitchFamily="65" charset="-120"/>
                <a:ea typeface="標楷體" pitchFamily="65" charset="-120"/>
                <a:cs typeface="Times New Roman" pitchFamily="18" charset="0"/>
              </a:rPr>
              <a:t>(a)</a:t>
            </a:r>
            <a:r>
              <a:rPr lang="zh-TW" altLang="en-US" sz="2300" b="1" dirty="0" smtClean="0">
                <a:latin typeface="標楷體" pitchFamily="65" charset="-120"/>
                <a:ea typeface="標楷體" pitchFamily="65" charset="-120"/>
                <a:cs typeface="Times New Roman" pitchFamily="18" charset="0"/>
              </a:rPr>
              <a:t>參與各級發展規劃的擬訂和執行工作；</a:t>
            </a:r>
          </a:p>
          <a:p>
            <a:pPr algn="just" eaLnBrk="1" hangingPunct="1">
              <a:lnSpc>
                <a:spcPts val="3200"/>
              </a:lnSpc>
              <a:buFont typeface="Wingdings 2" pitchFamily="18" charset="2"/>
              <a:buNone/>
            </a:pPr>
            <a:r>
              <a:rPr lang="en-US" altLang="zh-TW" sz="2300" b="1" dirty="0" smtClean="0">
                <a:latin typeface="標楷體" pitchFamily="65" charset="-120"/>
                <a:ea typeface="標楷體" pitchFamily="65" charset="-120"/>
                <a:cs typeface="Times New Roman" pitchFamily="18" charset="0"/>
              </a:rPr>
              <a:t>(b)</a:t>
            </a:r>
            <a:r>
              <a:rPr lang="zh-TW" altLang="en-US" sz="2300" b="1" dirty="0" smtClean="0">
                <a:latin typeface="標楷體" pitchFamily="65" charset="-120"/>
                <a:ea typeface="標楷體" pitchFamily="65" charset="-120"/>
                <a:cs typeface="Times New Roman" pitchFamily="18" charset="0"/>
              </a:rPr>
              <a:t>利用充分的保健設施，包括計劃生育方面的知識、輔導和服務；</a:t>
            </a:r>
          </a:p>
          <a:p>
            <a:pPr algn="just" eaLnBrk="1" hangingPunct="1">
              <a:lnSpc>
                <a:spcPts val="3200"/>
              </a:lnSpc>
              <a:buFont typeface="Wingdings 2" pitchFamily="18" charset="2"/>
              <a:buNone/>
            </a:pPr>
            <a:r>
              <a:rPr lang="en-US" altLang="zh-TW" sz="2300" b="1" dirty="0" smtClean="0">
                <a:latin typeface="標楷體" pitchFamily="65" charset="-120"/>
                <a:ea typeface="標楷體" pitchFamily="65" charset="-120"/>
                <a:cs typeface="Times New Roman" pitchFamily="18" charset="0"/>
              </a:rPr>
              <a:t>(c)</a:t>
            </a:r>
            <a:r>
              <a:rPr lang="zh-TW" altLang="en-US" sz="2300" b="1" dirty="0" smtClean="0">
                <a:latin typeface="標楷體" pitchFamily="65" charset="-120"/>
                <a:ea typeface="標楷體" pitchFamily="65" charset="-120"/>
                <a:cs typeface="Times New Roman" pitchFamily="18" charset="0"/>
              </a:rPr>
              <a:t>從社會保障方案直接受益；</a:t>
            </a:r>
          </a:p>
          <a:p>
            <a:pPr algn="just" eaLnBrk="1" hangingPunct="1">
              <a:lnSpc>
                <a:spcPts val="3500"/>
              </a:lnSpc>
              <a:buFont typeface="Wingdings 2" pitchFamily="18" charset="2"/>
              <a:buNone/>
            </a:pPr>
            <a:endParaRPr lang="zh-TW" altLang="en-US" sz="2000" b="1" dirty="0" smtClean="0">
              <a:latin typeface="Times New Roman" pitchFamily="18" charset="0"/>
              <a:ea typeface="標楷體" pitchFamily="65" charset="-120"/>
              <a:cs typeface="Times New Roman" pitchFamily="18" charset="0"/>
            </a:endParaRPr>
          </a:p>
          <a:p>
            <a:pPr algn="just" eaLnBrk="1" hangingPunct="1">
              <a:lnSpc>
                <a:spcPts val="3500"/>
              </a:lnSpc>
              <a:buFont typeface="Wingdings 2" pitchFamily="18" charset="2"/>
              <a:buNone/>
            </a:pPr>
            <a:endParaRPr lang="zh-TW" altLang="en-US" sz="2000" b="1" dirty="0" smtClean="0">
              <a:latin typeface="Times New Roman" pitchFamily="18" charset="0"/>
              <a:ea typeface="標楷體" pitchFamily="65" charset="-120"/>
              <a:cs typeface="Times New Roman" pitchFamily="18" charset="0"/>
            </a:endParaRPr>
          </a:p>
          <a:p>
            <a:pPr algn="just" eaLnBrk="1" hangingPunct="1">
              <a:lnSpc>
                <a:spcPts val="3500"/>
              </a:lnSpc>
              <a:buFont typeface="Wingdings 2" pitchFamily="18" charset="2"/>
              <a:buNone/>
            </a:pPr>
            <a:endParaRPr lang="zh-TW" altLang="en-US" sz="2000" b="1" dirty="0" smtClean="0">
              <a:latin typeface="Times New Roman" pitchFamily="18" charset="0"/>
              <a:ea typeface="標楷體" pitchFamily="65" charset="-120"/>
              <a:cs typeface="Times New Roman" pitchFamily="18" charset="0"/>
            </a:endParaRPr>
          </a:p>
          <a:p>
            <a:pPr algn="just" eaLnBrk="1" hangingPunct="1">
              <a:lnSpc>
                <a:spcPts val="3500"/>
              </a:lnSpc>
              <a:buFont typeface="Wingdings 2" pitchFamily="18" charset="2"/>
              <a:buNone/>
            </a:pPr>
            <a:endParaRPr lang="zh-TW" altLang="en-US" sz="2000" b="1" dirty="0" smtClean="0">
              <a:latin typeface="Times New Roman" pitchFamily="18" charset="0"/>
              <a:ea typeface="標楷體" pitchFamily="65" charset="-120"/>
              <a:cs typeface="Times New Roman" pitchFamily="18" charset="0"/>
            </a:endParaRPr>
          </a:p>
          <a:p>
            <a:pPr algn="just" eaLnBrk="1" hangingPunct="1">
              <a:lnSpc>
                <a:spcPts val="3500"/>
              </a:lnSpc>
              <a:buFont typeface="Wingdings 2" pitchFamily="18" charset="2"/>
              <a:buNone/>
            </a:pPr>
            <a:endParaRPr lang="zh-TW" altLang="en-US" sz="2000" b="1" dirty="0" smtClean="0">
              <a:latin typeface="Times New Roman" pitchFamily="18" charset="0"/>
              <a:ea typeface="標楷體" pitchFamily="65" charset="-120"/>
              <a:cs typeface="Times New Roman" pitchFamily="18" charset="0"/>
            </a:endParaRPr>
          </a:p>
          <a:p>
            <a:pPr algn="just" eaLnBrk="1" hangingPunct="1">
              <a:lnSpc>
                <a:spcPts val="3500"/>
              </a:lnSpc>
              <a:buFont typeface="Wingdings 2" pitchFamily="18" charset="2"/>
              <a:buNone/>
            </a:pPr>
            <a:endParaRPr lang="zh-TW" altLang="en-US" sz="2000" b="1" dirty="0" smtClean="0">
              <a:latin typeface="Times New Roman" pitchFamily="18" charset="0"/>
              <a:ea typeface="標楷體" pitchFamily="65" charset="-120"/>
              <a:cs typeface="Times New Roman" pitchFamily="18" charset="0"/>
            </a:endParaRPr>
          </a:p>
          <a:p>
            <a:pPr algn="just" eaLnBrk="1" hangingPunct="1">
              <a:lnSpc>
                <a:spcPts val="3500"/>
              </a:lnSpc>
              <a:buFont typeface="Wingdings 2" pitchFamily="18" charset="2"/>
              <a:buNone/>
            </a:pPr>
            <a:endParaRPr lang="zh-TW" altLang="en-US" sz="2000" b="1" dirty="0" smtClean="0">
              <a:latin typeface="Times New Roman" pitchFamily="18" charset="0"/>
              <a:ea typeface="標楷體" pitchFamily="65" charset="-120"/>
              <a:cs typeface="Times New Roman" pitchFamily="18" charset="0"/>
            </a:endParaRPr>
          </a:p>
          <a:p>
            <a:pPr algn="just" eaLnBrk="1" hangingPunct="1">
              <a:lnSpc>
                <a:spcPts val="3500"/>
              </a:lnSpc>
              <a:buFont typeface="Wingdings 2" pitchFamily="18" charset="2"/>
              <a:buNone/>
            </a:pPr>
            <a:endParaRPr lang="zh-TW" altLang="en-US" sz="2000" b="1" dirty="0" smtClean="0">
              <a:latin typeface="Times New Roman" pitchFamily="18" charset="0"/>
              <a:ea typeface="標楷體" pitchFamily="65" charset="-120"/>
              <a:cs typeface="Times New Roman" pitchFamily="18" charset="0"/>
            </a:endParaRPr>
          </a:p>
          <a:p>
            <a:pPr algn="just" eaLnBrk="1" hangingPunct="1">
              <a:lnSpc>
                <a:spcPts val="3500"/>
              </a:lnSpc>
              <a:buFont typeface="Wingdings 2" pitchFamily="18" charset="2"/>
              <a:buNone/>
            </a:pPr>
            <a:endParaRPr lang="zh-TW" altLang="en-US" b="1" dirty="0" smtClean="0">
              <a:latin typeface="Times New Roman" pitchFamily="18" charset="0"/>
              <a:ea typeface="標楷體" pitchFamily="65" charset="-120"/>
              <a:cs typeface="Times New Roman" pitchFamily="18" charset="0"/>
            </a:endParaRPr>
          </a:p>
          <a:p>
            <a:pPr algn="just" eaLnBrk="1" hangingPunct="1">
              <a:lnSpc>
                <a:spcPts val="3500"/>
              </a:lnSpc>
              <a:buFont typeface="Wingdings 2" pitchFamily="18" charset="2"/>
              <a:buNone/>
            </a:pPr>
            <a:endParaRPr lang="zh-TW" altLang="en-US" sz="2000" b="1" dirty="0" smtClean="0">
              <a:latin typeface="Times New Roman" pitchFamily="18" charset="0"/>
              <a:ea typeface="標楷體" pitchFamily="65" charset="-120"/>
              <a:cs typeface="Times New Roman" pitchFamily="18" charset="0"/>
            </a:endParaRPr>
          </a:p>
          <a:p>
            <a:pPr eaLnBrk="1" hangingPunct="1"/>
            <a:endParaRPr lang="zh-TW" altLang="en-US" dirty="0" smtClean="0">
              <a:cs typeface="Times New Roman" pitchFamily="18" charset="0"/>
            </a:endParaRPr>
          </a:p>
          <a:p>
            <a:pPr eaLnBrk="1" hangingPunct="1"/>
            <a:endParaRPr lang="zh-TW" altLang="en-US" dirty="0" smtClean="0">
              <a:cs typeface="Times New Roman" pitchFamily="18" charset="0"/>
            </a:endParaRPr>
          </a:p>
        </p:txBody>
      </p:sp>
      <p:sp>
        <p:nvSpPr>
          <p:cNvPr id="57348" name="投影片編號版面配置區 3"/>
          <p:cNvSpPr>
            <a:spLocks noGrp="1"/>
          </p:cNvSpPr>
          <p:nvPr>
            <p:ph type="sldNum" sz="quarter" idx="11"/>
          </p:nvPr>
        </p:nvSpPr>
        <p:spPr bwMode="auto">
          <a:xfrm>
            <a:off x="6553200" y="6356350"/>
            <a:ext cx="2133600" cy="365125"/>
          </a:xfrm>
          <a:noFill/>
          <a:ln>
            <a:miter lim="800000"/>
            <a:headEnd/>
            <a:tailEnd/>
          </a:ln>
        </p:spPr>
        <p:txBody>
          <a:bodyPr/>
          <a:lstStyle/>
          <a:p>
            <a:fld id="{C476D692-9A2A-40CF-AB91-1EE26AD9D655}" type="slidenum">
              <a:rPr lang="en-US" altLang="zh-TW" smtClean="0">
                <a:latin typeface="Arial" pitchFamily="34" charset="0"/>
                <a:ea typeface="新細明體" pitchFamily="18" charset="-120"/>
              </a:rPr>
              <a:pPr/>
              <a:t>40</a:t>
            </a:fld>
            <a:endParaRPr lang="en-US" altLang="zh-TW" smtClean="0">
              <a:latin typeface="Arial" pitchFamily="34" charset="0"/>
              <a:ea typeface="新細明體" pitchFamily="18" charset="-120"/>
            </a:endParaRPr>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標題 1"/>
          <p:cNvSpPr>
            <a:spLocks noGrp="1"/>
          </p:cNvSpPr>
          <p:nvPr>
            <p:ph type="title"/>
          </p:nvPr>
        </p:nvSpPr>
        <p:spPr>
          <a:xfrm>
            <a:off x="457200" y="274638"/>
            <a:ext cx="8229600" cy="1143000"/>
          </a:xfrm>
        </p:spPr>
        <p:txBody>
          <a:bodyPr>
            <a:normAutofit/>
          </a:bodyPr>
          <a:lstStyle/>
          <a:p>
            <a:pPr eaLnBrk="1" hangingPunct="1"/>
            <a:r>
              <a:rPr lang="zh-TW" altLang="en-US" sz="4000" b="1" dirty="0" smtClean="0">
                <a:solidFill>
                  <a:srgbClr val="7030A0"/>
                </a:solidFill>
                <a:latin typeface="Times New Roman" pitchFamily="18" charset="0"/>
                <a:ea typeface="標楷體" pitchFamily="65" charset="-120"/>
                <a:cs typeface="Times New Roman" pitchFamily="18" charset="0"/>
              </a:rPr>
              <a:t>第十四條　農村婦女（二）</a:t>
            </a:r>
            <a:endParaRPr lang="zh-TW" altLang="en-US" sz="4000" b="1" dirty="0" smtClean="0">
              <a:solidFill>
                <a:schemeClr val="tx1"/>
              </a:solidFill>
              <a:cs typeface="Times New Roman" pitchFamily="18" charset="0"/>
            </a:endParaRPr>
          </a:p>
        </p:txBody>
      </p:sp>
      <p:sp>
        <p:nvSpPr>
          <p:cNvPr id="3" name="內容版面配置區 2"/>
          <p:cNvSpPr>
            <a:spLocks noGrp="1"/>
          </p:cNvSpPr>
          <p:nvPr>
            <p:ph idx="1"/>
          </p:nvPr>
        </p:nvSpPr>
        <p:spPr>
          <a:xfrm>
            <a:off x="0" y="1485155"/>
            <a:ext cx="8964488" cy="5256213"/>
          </a:xfrm>
        </p:spPr>
        <p:txBody>
          <a:bodyPr rtlCol="0">
            <a:noAutofit/>
          </a:bodyPr>
          <a:lstStyle/>
          <a:p>
            <a:pPr marL="274320" indent="-274320" algn="just" eaLnBrk="1" fontAlgn="auto" hangingPunct="1">
              <a:lnSpc>
                <a:spcPts val="3400"/>
              </a:lnSpc>
              <a:spcAft>
                <a:spcPts val="0"/>
              </a:spcAft>
              <a:buFont typeface="Wingdings 2" pitchFamily="18" charset="2"/>
              <a:buNone/>
              <a:defRPr/>
            </a:pPr>
            <a:r>
              <a:rPr lang="en-US" altLang="zh-TW" sz="2400" b="1" dirty="0" smtClean="0">
                <a:latin typeface="標楷體" pitchFamily="65" charset="-120"/>
                <a:ea typeface="標楷體" pitchFamily="65" charset="-120"/>
                <a:cs typeface="Times New Roman" pitchFamily="18" charset="0"/>
              </a:rPr>
              <a:t>(d)</a:t>
            </a:r>
            <a:r>
              <a:rPr lang="zh-TW" altLang="en-US" sz="2400" b="1" dirty="0" smtClean="0">
                <a:latin typeface="標楷體" pitchFamily="65" charset="-120"/>
                <a:ea typeface="標楷體" pitchFamily="65" charset="-120"/>
                <a:cs typeface="Times New Roman" pitchFamily="18" charset="0"/>
              </a:rPr>
              <a:t>接受各種正式和非正式的培訓和教育，包括有關實用讀寫能力的培訓和教育在內，以及除了別的以外，享受一切社區服務和推廣服務的益惠，以提高她們的技術熟練程度；</a:t>
            </a:r>
          </a:p>
          <a:p>
            <a:pPr marL="274320" indent="-274320" algn="just" eaLnBrk="1" fontAlgn="auto" hangingPunct="1">
              <a:lnSpc>
                <a:spcPts val="3400"/>
              </a:lnSpc>
              <a:spcAft>
                <a:spcPts val="0"/>
              </a:spcAft>
              <a:buFont typeface="Wingdings 2" pitchFamily="18" charset="2"/>
              <a:buNone/>
              <a:defRPr/>
            </a:pPr>
            <a:r>
              <a:rPr lang="en-US" altLang="zh-TW" sz="2400" b="1" dirty="0" smtClean="0">
                <a:latin typeface="標楷體" pitchFamily="65" charset="-120"/>
                <a:ea typeface="標楷體" pitchFamily="65" charset="-120"/>
                <a:cs typeface="Times New Roman" pitchFamily="18" charset="0"/>
              </a:rPr>
              <a:t>(e)</a:t>
            </a:r>
            <a:r>
              <a:rPr lang="zh-TW" altLang="en-US" sz="2400" b="1" dirty="0" smtClean="0">
                <a:latin typeface="標楷體" pitchFamily="65" charset="-120"/>
                <a:ea typeface="標楷體" pitchFamily="65" charset="-120"/>
                <a:cs typeface="Times New Roman" pitchFamily="18" charset="0"/>
              </a:rPr>
              <a:t>組織自助團體和合作社，以通過受僱和自營職業的途徑取得平等的經濟機會；</a:t>
            </a:r>
          </a:p>
          <a:p>
            <a:pPr marL="274320" indent="-274320" algn="just" eaLnBrk="1" fontAlgn="auto" hangingPunct="1">
              <a:lnSpc>
                <a:spcPts val="3400"/>
              </a:lnSpc>
              <a:spcAft>
                <a:spcPts val="0"/>
              </a:spcAft>
              <a:buFont typeface="Wingdings 2" pitchFamily="18" charset="2"/>
              <a:buNone/>
              <a:defRPr/>
            </a:pPr>
            <a:r>
              <a:rPr lang="en-US" altLang="zh-TW" sz="2400" b="1" dirty="0" smtClean="0">
                <a:latin typeface="標楷體" pitchFamily="65" charset="-120"/>
                <a:ea typeface="標楷體" pitchFamily="65" charset="-120"/>
                <a:cs typeface="Times New Roman" pitchFamily="18" charset="0"/>
              </a:rPr>
              <a:t>(f)</a:t>
            </a:r>
            <a:r>
              <a:rPr lang="zh-TW" altLang="en-US" sz="2400" b="1" dirty="0" smtClean="0">
                <a:latin typeface="標楷體" pitchFamily="65" charset="-120"/>
                <a:ea typeface="標楷體" pitchFamily="65" charset="-120"/>
                <a:cs typeface="Times New Roman" pitchFamily="18" charset="0"/>
              </a:rPr>
              <a:t>參加一切社區活動；</a:t>
            </a:r>
          </a:p>
          <a:p>
            <a:pPr marL="274320" indent="-274320" algn="just" eaLnBrk="1" fontAlgn="auto" hangingPunct="1">
              <a:lnSpc>
                <a:spcPts val="3400"/>
              </a:lnSpc>
              <a:spcAft>
                <a:spcPts val="0"/>
              </a:spcAft>
              <a:buFont typeface="Wingdings 2" pitchFamily="18" charset="2"/>
              <a:buNone/>
              <a:defRPr/>
            </a:pPr>
            <a:r>
              <a:rPr lang="en-US" altLang="zh-TW" sz="2400" b="1" dirty="0" smtClean="0">
                <a:latin typeface="標楷體" pitchFamily="65" charset="-120"/>
                <a:ea typeface="標楷體" pitchFamily="65" charset="-120"/>
                <a:cs typeface="Times New Roman" pitchFamily="18" charset="0"/>
              </a:rPr>
              <a:t>(g)</a:t>
            </a:r>
            <a:r>
              <a:rPr lang="zh-TW" altLang="en-US" sz="2400" b="1" dirty="0" smtClean="0">
                <a:latin typeface="標楷體" pitchFamily="65" charset="-120"/>
                <a:ea typeface="標楷體" pitchFamily="65" charset="-120"/>
                <a:cs typeface="Times New Roman" pitchFamily="18" charset="0"/>
              </a:rPr>
              <a:t>有機會取得農業信貸，利用銷售設施，獲得適當技術，並在土地改革和土地墾殖計畫方面享有平等待遇；</a:t>
            </a:r>
          </a:p>
          <a:p>
            <a:pPr marL="274320" indent="-274320" algn="just" eaLnBrk="1" fontAlgn="auto" hangingPunct="1">
              <a:lnSpc>
                <a:spcPts val="3400"/>
              </a:lnSpc>
              <a:spcAft>
                <a:spcPts val="0"/>
              </a:spcAft>
              <a:buFont typeface="Wingdings 2" pitchFamily="18" charset="2"/>
              <a:buNone/>
              <a:defRPr/>
            </a:pPr>
            <a:r>
              <a:rPr lang="en-US" altLang="zh-TW" sz="2400" b="1" dirty="0" smtClean="0">
                <a:latin typeface="標楷體" pitchFamily="65" charset="-120"/>
                <a:ea typeface="標楷體" pitchFamily="65" charset="-120"/>
                <a:cs typeface="Times New Roman" pitchFamily="18" charset="0"/>
              </a:rPr>
              <a:t>(h)</a:t>
            </a:r>
            <a:r>
              <a:rPr lang="zh-TW" altLang="en-US" sz="2400" b="1" dirty="0" smtClean="0">
                <a:latin typeface="標楷體" pitchFamily="65" charset="-120"/>
                <a:ea typeface="標楷體" pitchFamily="65" charset="-120"/>
                <a:cs typeface="Times New Roman" pitchFamily="18" charset="0"/>
              </a:rPr>
              <a:t>享受適當的生活條件，特別是住房、衛生、水電供應、交通和通訊等方面。</a:t>
            </a:r>
            <a:endParaRPr lang="en-US" altLang="zh-TW" sz="2400" b="1" dirty="0" smtClean="0">
              <a:latin typeface="標楷體" pitchFamily="65" charset="-120"/>
              <a:ea typeface="標楷體" pitchFamily="65" charset="-120"/>
              <a:cs typeface="Times New Roman" pitchFamily="18" charset="0"/>
            </a:endParaRPr>
          </a:p>
        </p:txBody>
      </p:sp>
      <p:sp>
        <p:nvSpPr>
          <p:cNvPr id="58372" name="投影片編號版面配置區 3"/>
          <p:cNvSpPr>
            <a:spLocks noGrp="1"/>
          </p:cNvSpPr>
          <p:nvPr>
            <p:ph type="sldNum" sz="quarter" idx="11"/>
          </p:nvPr>
        </p:nvSpPr>
        <p:spPr bwMode="auto">
          <a:xfrm>
            <a:off x="6553200" y="6356350"/>
            <a:ext cx="2133600" cy="365125"/>
          </a:xfrm>
          <a:noFill/>
          <a:ln>
            <a:miter lim="800000"/>
            <a:headEnd/>
            <a:tailEnd/>
          </a:ln>
        </p:spPr>
        <p:txBody>
          <a:bodyPr/>
          <a:lstStyle/>
          <a:p>
            <a:fld id="{C6DC11CB-179F-4A2F-879D-A9A42000B093}" type="slidenum">
              <a:rPr lang="en-US" altLang="zh-TW" smtClean="0">
                <a:latin typeface="Arial" pitchFamily="34" charset="0"/>
                <a:ea typeface="新細明體" pitchFamily="18" charset="-120"/>
              </a:rPr>
              <a:pPr/>
              <a:t>41</a:t>
            </a:fld>
            <a:endParaRPr lang="en-US" altLang="zh-TW" smtClean="0">
              <a:latin typeface="Arial" pitchFamily="34" charset="0"/>
              <a:ea typeface="新細明體" pitchFamily="18" charset="-120"/>
            </a:endParaRPr>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標題 1"/>
          <p:cNvSpPr>
            <a:spLocks noGrp="1"/>
          </p:cNvSpPr>
          <p:nvPr>
            <p:ph type="title"/>
          </p:nvPr>
        </p:nvSpPr>
        <p:spPr>
          <a:xfrm>
            <a:off x="457200" y="274638"/>
            <a:ext cx="8229600" cy="1143000"/>
          </a:xfrm>
        </p:spPr>
        <p:txBody>
          <a:bodyPr>
            <a:normAutofit/>
          </a:bodyPr>
          <a:lstStyle/>
          <a:p>
            <a:pPr eaLnBrk="1" hangingPunct="1"/>
            <a:r>
              <a:rPr lang="zh-TW" altLang="en-US" sz="4000" b="1" dirty="0" smtClean="0">
                <a:solidFill>
                  <a:srgbClr val="7030A0"/>
                </a:solidFill>
                <a:latin typeface="Times New Roman" pitchFamily="18" charset="0"/>
                <a:ea typeface="標楷體" pitchFamily="65" charset="-120"/>
                <a:cs typeface="Times New Roman" pitchFamily="18" charset="0"/>
              </a:rPr>
              <a:t>第十四條　農村婦女（三）</a:t>
            </a:r>
            <a:endParaRPr lang="zh-TW" altLang="en-US" sz="4000" dirty="0" smtClean="0">
              <a:solidFill>
                <a:schemeClr val="tx1"/>
              </a:solidFill>
              <a:cs typeface="Times New Roman" pitchFamily="18" charset="0"/>
            </a:endParaRPr>
          </a:p>
        </p:txBody>
      </p:sp>
      <p:sp>
        <p:nvSpPr>
          <p:cNvPr id="4" name="投影片編號版面配置區 3"/>
          <p:cNvSpPr>
            <a:spLocks noGrp="1"/>
          </p:cNvSpPr>
          <p:nvPr>
            <p:ph type="sldNum" sz="quarter" idx="11"/>
          </p:nvPr>
        </p:nvSpPr>
        <p:spPr>
          <a:xfrm>
            <a:off x="6553200" y="6356350"/>
            <a:ext cx="2133600" cy="365125"/>
          </a:xfrm>
        </p:spPr>
        <p:txBody>
          <a:bodyPr/>
          <a:lstStyle/>
          <a:p>
            <a:pPr>
              <a:defRPr/>
            </a:pPr>
            <a:fld id="{9C7F11CB-ED81-42A4-8BF2-616107BA61D3}" type="slidenum">
              <a:rPr lang="en-US" altLang="zh-TW" smtClean="0"/>
              <a:pPr>
                <a:defRPr/>
              </a:pPr>
              <a:t>42</a:t>
            </a:fld>
            <a:endParaRPr lang="en-US" altLang="zh-TW"/>
          </a:p>
        </p:txBody>
      </p:sp>
      <p:sp>
        <p:nvSpPr>
          <p:cNvPr id="7" name="矩形 6"/>
          <p:cNvSpPr/>
          <p:nvPr/>
        </p:nvSpPr>
        <p:spPr>
          <a:xfrm>
            <a:off x="323528" y="1844824"/>
            <a:ext cx="8568952" cy="2785378"/>
          </a:xfrm>
          <a:prstGeom prst="rect">
            <a:avLst/>
          </a:prstGeom>
        </p:spPr>
        <p:txBody>
          <a:bodyPr wrap="square">
            <a:spAutoFit/>
          </a:bodyPr>
          <a:lstStyle/>
          <a:p>
            <a:pPr marL="274320" indent="-274320" algn="just" eaLnBrk="1" fontAlgn="auto" hangingPunct="1">
              <a:lnSpc>
                <a:spcPts val="3500"/>
              </a:lnSpc>
              <a:spcAft>
                <a:spcPts val="0"/>
              </a:spcAft>
              <a:buSzPct val="60000"/>
              <a:buFont typeface="Wingdings" pitchFamily="2" charset="2"/>
              <a:buChar char="l"/>
              <a:defRPr/>
            </a:pPr>
            <a:r>
              <a:rPr lang="zh-TW" altLang="en-US" sz="2400" b="1" dirty="0" smtClean="0">
                <a:solidFill>
                  <a:srgbClr val="660066"/>
                </a:solidFill>
                <a:latin typeface="標楷體" pitchFamily="65" charset="-120"/>
                <a:ea typeface="標楷體" pitchFamily="65" charset="-120"/>
                <a:cs typeface="Times New Roman" pitchFamily="18" charset="0"/>
              </a:rPr>
              <a:t>相關一般性建議：第</a:t>
            </a:r>
            <a:r>
              <a:rPr lang="en-US" altLang="zh-TW" sz="2400" b="1" dirty="0" smtClean="0">
                <a:solidFill>
                  <a:srgbClr val="660066"/>
                </a:solidFill>
                <a:latin typeface="標楷體" pitchFamily="65" charset="-120"/>
                <a:ea typeface="標楷體" pitchFamily="65" charset="-120"/>
                <a:cs typeface="Times New Roman" pitchFamily="18" charset="0"/>
              </a:rPr>
              <a:t>27</a:t>
            </a:r>
            <a:r>
              <a:rPr lang="zh-TW" altLang="en-US" sz="2400" b="1" dirty="0" smtClean="0">
                <a:solidFill>
                  <a:srgbClr val="660066"/>
                </a:solidFill>
                <a:latin typeface="標楷體" pitchFamily="65" charset="-120"/>
                <a:ea typeface="標楷體" pitchFamily="65" charset="-120"/>
                <a:cs typeface="Times New Roman" pitchFamily="18" charset="0"/>
              </a:rPr>
              <a:t>號</a:t>
            </a:r>
            <a:r>
              <a:rPr lang="en-US" altLang="zh-TW" sz="2400" b="1" dirty="0" smtClean="0">
                <a:solidFill>
                  <a:srgbClr val="660066"/>
                </a:solidFill>
                <a:latin typeface="標楷體" pitchFamily="65" charset="-120"/>
                <a:ea typeface="標楷體" pitchFamily="65" charset="-120"/>
                <a:cs typeface="Times New Roman" pitchFamily="18" charset="0"/>
              </a:rPr>
              <a:t>(</a:t>
            </a:r>
            <a:r>
              <a:rPr lang="zh-TW" altLang="en-US" sz="2400" b="1" dirty="0" smtClean="0">
                <a:solidFill>
                  <a:srgbClr val="660066"/>
                </a:solidFill>
                <a:latin typeface="標楷體" pitchFamily="65" charset="-120"/>
                <a:ea typeface="標楷體" pitchFamily="65" charset="-120"/>
                <a:cs typeface="Times New Roman" pitchFamily="18" charset="0"/>
              </a:rPr>
              <a:t>高齡婦女及其人權</a:t>
            </a:r>
            <a:r>
              <a:rPr lang="en-US" altLang="zh-TW" sz="2400" b="1" dirty="0" smtClean="0">
                <a:solidFill>
                  <a:srgbClr val="660066"/>
                </a:solidFill>
                <a:latin typeface="標楷體" pitchFamily="65" charset="-120"/>
                <a:ea typeface="標楷體" pitchFamily="65" charset="-120"/>
                <a:cs typeface="Times New Roman" pitchFamily="18" charset="0"/>
              </a:rPr>
              <a:t>)</a:t>
            </a:r>
          </a:p>
          <a:p>
            <a:pPr marL="274320" indent="-274320" algn="just" eaLnBrk="1" fontAlgn="auto" hangingPunct="1">
              <a:lnSpc>
                <a:spcPts val="3500"/>
              </a:lnSpc>
              <a:spcAft>
                <a:spcPts val="0"/>
              </a:spcAft>
              <a:buSzPct val="60000"/>
              <a:buFont typeface="Wingdings" pitchFamily="2" charset="2"/>
              <a:buChar char="l"/>
              <a:defRPr/>
            </a:pPr>
            <a:r>
              <a:rPr lang="zh-TW" altLang="en-US" sz="2400" b="1" dirty="0" smtClean="0">
                <a:solidFill>
                  <a:srgbClr val="660066"/>
                </a:solidFill>
                <a:latin typeface="標楷體" pitchFamily="65" charset="-120"/>
                <a:ea typeface="標楷體" pitchFamily="65" charset="-120"/>
                <a:cs typeface="Times New Roman" pitchFamily="18" charset="0"/>
              </a:rPr>
              <a:t>我國相關法規及例示：農業發展條例；農會家政推廣班為有系統組織農村婦女提供訓練、經費改善農村家庭生活之重要措施，農村女性參與很多；另農村婦女較都市婦女更易受傳統觀念、文化習俗之影響，如離島及部分農業縣女性土地房屋之擁有及納稅比例不及</a:t>
            </a:r>
            <a:r>
              <a:rPr lang="en-US" altLang="zh-TW" sz="2400" b="1" dirty="0" smtClean="0">
                <a:solidFill>
                  <a:srgbClr val="660066"/>
                </a:solidFill>
                <a:latin typeface="標楷體" pitchFamily="65" charset="-120"/>
                <a:ea typeface="標楷體" pitchFamily="65" charset="-120"/>
                <a:cs typeface="Times New Roman" pitchFamily="18" charset="0"/>
              </a:rPr>
              <a:t>1/3</a:t>
            </a:r>
            <a:r>
              <a:rPr lang="zh-TW" altLang="en-US" sz="2400" b="1" dirty="0" smtClean="0">
                <a:solidFill>
                  <a:srgbClr val="660066"/>
                </a:solidFill>
                <a:latin typeface="標楷體" pitchFamily="65" charset="-120"/>
                <a:ea typeface="標楷體" pitchFamily="65" charset="-120"/>
                <a:cs typeface="Times New Roman" pitchFamily="18" charset="0"/>
              </a:rPr>
              <a:t>。</a:t>
            </a:r>
            <a:endParaRPr lang="zh-TW" altLang="en-US" sz="2400" dirty="0">
              <a:solidFill>
                <a:srgbClr val="FF0000"/>
              </a:solidFill>
              <a:latin typeface="標楷體" pitchFamily="65" charset="-120"/>
              <a:ea typeface="標楷體" pitchFamily="65" charset="-120"/>
            </a:endParaRP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標題 1"/>
          <p:cNvSpPr>
            <a:spLocks noGrp="1"/>
          </p:cNvSpPr>
          <p:nvPr>
            <p:ph type="title"/>
          </p:nvPr>
        </p:nvSpPr>
        <p:spPr>
          <a:xfrm>
            <a:off x="457200" y="274638"/>
            <a:ext cx="8229600" cy="1143000"/>
          </a:xfrm>
        </p:spPr>
        <p:txBody>
          <a:bodyPr>
            <a:normAutofit/>
          </a:bodyPr>
          <a:lstStyle/>
          <a:p>
            <a:pPr eaLnBrk="1" hangingPunct="1"/>
            <a:r>
              <a:rPr lang="zh-TW" altLang="en-US" sz="4000" b="1" dirty="0" smtClean="0">
                <a:solidFill>
                  <a:srgbClr val="7030A0"/>
                </a:solidFill>
                <a:latin typeface="Times New Roman" pitchFamily="18" charset="0"/>
                <a:ea typeface="標楷體" pitchFamily="65" charset="-120"/>
                <a:cs typeface="Times New Roman" pitchFamily="18" charset="0"/>
              </a:rPr>
              <a:t>第十五條　法律之前人人平等</a:t>
            </a:r>
            <a:r>
              <a:rPr lang="en-US" altLang="zh-TW" sz="4000" b="1" dirty="0" smtClean="0">
                <a:solidFill>
                  <a:srgbClr val="7030A0"/>
                </a:solidFill>
                <a:latin typeface="Times New Roman" pitchFamily="18" charset="0"/>
                <a:ea typeface="標楷體" pitchFamily="65" charset="-120"/>
                <a:cs typeface="Times New Roman" pitchFamily="18" charset="0"/>
              </a:rPr>
              <a:t>(</a:t>
            </a:r>
            <a:r>
              <a:rPr lang="zh-TW" altLang="en-US" sz="4000" b="1" dirty="0" smtClean="0">
                <a:solidFill>
                  <a:srgbClr val="7030A0"/>
                </a:solidFill>
                <a:latin typeface="Times New Roman" pitchFamily="18" charset="0"/>
                <a:ea typeface="標楷體" pitchFamily="65" charset="-120"/>
                <a:cs typeface="Times New Roman" pitchFamily="18" charset="0"/>
              </a:rPr>
              <a:t>一</a:t>
            </a:r>
            <a:r>
              <a:rPr lang="en-US" altLang="zh-TW" sz="4000" b="1" dirty="0" smtClean="0">
                <a:solidFill>
                  <a:srgbClr val="7030A0"/>
                </a:solidFill>
                <a:latin typeface="Times New Roman" pitchFamily="18" charset="0"/>
                <a:ea typeface="標楷體" pitchFamily="65" charset="-120"/>
                <a:cs typeface="Times New Roman" pitchFamily="18" charset="0"/>
              </a:rPr>
              <a:t>)</a:t>
            </a:r>
            <a:endParaRPr lang="zh-TW" altLang="en-US" sz="4000" dirty="0" smtClean="0">
              <a:solidFill>
                <a:srgbClr val="7030A0"/>
              </a:solidFill>
              <a:cs typeface="Times New Roman" pitchFamily="18" charset="0"/>
            </a:endParaRPr>
          </a:p>
        </p:txBody>
      </p:sp>
      <p:sp>
        <p:nvSpPr>
          <p:cNvPr id="59395" name="內容版面配置區 2"/>
          <p:cNvSpPr>
            <a:spLocks noGrp="1"/>
          </p:cNvSpPr>
          <p:nvPr>
            <p:ph idx="1"/>
          </p:nvPr>
        </p:nvSpPr>
        <p:spPr>
          <a:xfrm>
            <a:off x="179512" y="1484784"/>
            <a:ext cx="8856984" cy="4800600"/>
          </a:xfrm>
        </p:spPr>
        <p:txBody>
          <a:bodyPr/>
          <a:lstStyle/>
          <a:p>
            <a:pPr eaLnBrk="1" hangingPunct="1">
              <a:lnSpc>
                <a:spcPts val="3400"/>
              </a:lnSpc>
            </a:pPr>
            <a:r>
              <a:rPr lang="zh-TW" altLang="en-US" sz="2400" b="1" dirty="0" smtClean="0">
                <a:latin typeface="標楷體" pitchFamily="65" charset="-120"/>
                <a:ea typeface="標楷體" pitchFamily="65" charset="-120"/>
                <a:cs typeface="Times New Roman" pitchFamily="18" charset="0"/>
              </a:rPr>
              <a:t>第十五條</a:t>
            </a:r>
          </a:p>
          <a:p>
            <a:pPr algn="just" eaLnBrk="1" hangingPunct="1">
              <a:lnSpc>
                <a:spcPts val="3400"/>
              </a:lnSpc>
              <a:buFont typeface="Wingdings 2" pitchFamily="18" charset="2"/>
              <a:buNone/>
            </a:pPr>
            <a:r>
              <a:rPr lang="en-US" altLang="zh-TW" sz="2400" b="1" dirty="0" smtClean="0">
                <a:latin typeface="標楷體" pitchFamily="65" charset="-120"/>
                <a:ea typeface="標楷體" pitchFamily="65" charset="-120"/>
                <a:cs typeface="Times New Roman" pitchFamily="18" charset="0"/>
              </a:rPr>
              <a:t>1.</a:t>
            </a:r>
            <a:r>
              <a:rPr lang="zh-TW" altLang="en-US" sz="2400" b="1" dirty="0" smtClean="0">
                <a:latin typeface="標楷體" pitchFamily="65" charset="-120"/>
                <a:ea typeface="標楷體" pitchFamily="65" charset="-120"/>
                <a:cs typeface="Times New Roman" pitchFamily="18" charset="0"/>
              </a:rPr>
              <a:t>締約各國應給予男女在法律面前平等的地位。 </a:t>
            </a:r>
          </a:p>
          <a:p>
            <a:pPr algn="just" eaLnBrk="1" hangingPunct="1">
              <a:lnSpc>
                <a:spcPts val="3400"/>
              </a:lnSpc>
              <a:buFont typeface="Wingdings 2" pitchFamily="18" charset="2"/>
              <a:buNone/>
            </a:pPr>
            <a:r>
              <a:rPr lang="en-US" altLang="zh-TW" sz="2400" b="1" dirty="0" smtClean="0">
                <a:latin typeface="標楷體" pitchFamily="65" charset="-120"/>
                <a:ea typeface="標楷體" pitchFamily="65" charset="-120"/>
                <a:cs typeface="Times New Roman" pitchFamily="18" charset="0"/>
              </a:rPr>
              <a:t>2.</a:t>
            </a:r>
            <a:r>
              <a:rPr lang="zh-TW" altLang="en-US" sz="2400" b="1" dirty="0" smtClean="0">
                <a:latin typeface="標楷體" pitchFamily="65" charset="-120"/>
                <a:ea typeface="標楷體" pitchFamily="65" charset="-120"/>
                <a:cs typeface="Times New Roman" pitchFamily="18" charset="0"/>
              </a:rPr>
              <a:t>締約各國應在公民事務上，給予婦女與男子同等的法律行為能力，以及行使這種行為能力的相同機會。特別應給予婦女簽訂合同和管理財產的平等權利，並在法院和法庭訴訟的各個階段給予平等待遇。 </a:t>
            </a:r>
          </a:p>
          <a:p>
            <a:pPr algn="just" eaLnBrk="1" hangingPunct="1">
              <a:lnSpc>
                <a:spcPts val="3400"/>
              </a:lnSpc>
              <a:buFont typeface="Wingdings 2" pitchFamily="18" charset="2"/>
              <a:buNone/>
            </a:pPr>
            <a:r>
              <a:rPr lang="en-US" altLang="zh-TW" sz="2400" b="1" dirty="0" smtClean="0">
                <a:latin typeface="標楷體" pitchFamily="65" charset="-120"/>
                <a:ea typeface="標楷體" pitchFamily="65" charset="-120"/>
                <a:cs typeface="Times New Roman" pitchFamily="18" charset="0"/>
              </a:rPr>
              <a:t>3.</a:t>
            </a:r>
            <a:r>
              <a:rPr lang="zh-TW" altLang="en-US" sz="2400" b="1" dirty="0" smtClean="0">
                <a:latin typeface="標楷體" pitchFamily="65" charset="-120"/>
                <a:ea typeface="標楷體" pitchFamily="65" charset="-120"/>
                <a:cs typeface="Times New Roman" pitchFamily="18" charset="0"/>
              </a:rPr>
              <a:t>締約各國同意，旨在限制婦女法律行為能力的所有合同和其他任何具有法律效力的私人文件，應一律視為無效。 </a:t>
            </a:r>
          </a:p>
          <a:p>
            <a:pPr algn="just" eaLnBrk="1" hangingPunct="1">
              <a:lnSpc>
                <a:spcPts val="3400"/>
              </a:lnSpc>
              <a:buFont typeface="Wingdings 2" pitchFamily="18" charset="2"/>
              <a:buNone/>
            </a:pPr>
            <a:r>
              <a:rPr lang="en-US" altLang="zh-TW" sz="2400" b="1" dirty="0" smtClean="0">
                <a:latin typeface="標楷體" pitchFamily="65" charset="-120"/>
                <a:ea typeface="標楷體" pitchFamily="65" charset="-120"/>
                <a:cs typeface="Times New Roman" pitchFamily="18" charset="0"/>
              </a:rPr>
              <a:t>4.</a:t>
            </a:r>
            <a:r>
              <a:rPr lang="zh-TW" altLang="en-US" sz="2400" b="1" dirty="0" smtClean="0">
                <a:latin typeface="標楷體" pitchFamily="65" charset="-120"/>
                <a:ea typeface="標楷體" pitchFamily="65" charset="-120"/>
                <a:cs typeface="Times New Roman" pitchFamily="18" charset="0"/>
              </a:rPr>
              <a:t>締約各國在有關人身移動和自由擇居的法律方面，應給予男女相同的權利。</a:t>
            </a:r>
            <a:endParaRPr lang="zh-TW" altLang="en-US" sz="2400" b="1" dirty="0" smtClean="0">
              <a:latin typeface="Times New Roman" pitchFamily="18" charset="0"/>
              <a:ea typeface="標楷體" pitchFamily="65" charset="-120"/>
              <a:cs typeface="Times New Roman" pitchFamily="18" charset="0"/>
            </a:endParaRPr>
          </a:p>
          <a:p>
            <a:pPr algn="just" eaLnBrk="1" hangingPunct="1">
              <a:lnSpc>
                <a:spcPts val="3500"/>
              </a:lnSpc>
              <a:buFont typeface="Wingdings 2" pitchFamily="18" charset="2"/>
              <a:buNone/>
            </a:pPr>
            <a:endParaRPr lang="zh-TW" altLang="en-US" sz="2000" b="1" dirty="0" smtClean="0">
              <a:latin typeface="Times New Roman" pitchFamily="18" charset="0"/>
              <a:ea typeface="標楷體" pitchFamily="65" charset="-120"/>
              <a:cs typeface="Times New Roman" pitchFamily="18" charset="0"/>
            </a:endParaRPr>
          </a:p>
          <a:p>
            <a:pPr algn="just" eaLnBrk="1" hangingPunct="1">
              <a:lnSpc>
                <a:spcPts val="3500"/>
              </a:lnSpc>
              <a:buFont typeface="Wingdings 2" pitchFamily="18" charset="2"/>
              <a:buNone/>
            </a:pPr>
            <a:endParaRPr lang="zh-TW" altLang="en-US" sz="2000" b="1" dirty="0" smtClean="0">
              <a:latin typeface="Times New Roman" pitchFamily="18" charset="0"/>
              <a:ea typeface="標楷體" pitchFamily="65" charset="-120"/>
              <a:cs typeface="Times New Roman" pitchFamily="18" charset="0"/>
            </a:endParaRPr>
          </a:p>
          <a:p>
            <a:pPr algn="just" eaLnBrk="1" hangingPunct="1">
              <a:lnSpc>
                <a:spcPts val="3500"/>
              </a:lnSpc>
              <a:buFont typeface="Wingdings 2" pitchFamily="18" charset="2"/>
              <a:buNone/>
            </a:pPr>
            <a:endParaRPr lang="zh-TW" altLang="en-US" b="1" dirty="0" smtClean="0">
              <a:latin typeface="Times New Roman" pitchFamily="18" charset="0"/>
              <a:ea typeface="標楷體" pitchFamily="65" charset="-120"/>
              <a:cs typeface="Times New Roman" pitchFamily="18" charset="0"/>
            </a:endParaRPr>
          </a:p>
          <a:p>
            <a:pPr algn="just" eaLnBrk="1" hangingPunct="1">
              <a:lnSpc>
                <a:spcPts val="3500"/>
              </a:lnSpc>
              <a:buFont typeface="Wingdings 2" pitchFamily="18" charset="2"/>
              <a:buNone/>
            </a:pPr>
            <a:endParaRPr lang="zh-TW" altLang="en-US" sz="2000" b="1" dirty="0" smtClean="0">
              <a:latin typeface="Times New Roman" pitchFamily="18" charset="0"/>
              <a:ea typeface="標楷體" pitchFamily="65" charset="-120"/>
              <a:cs typeface="Times New Roman" pitchFamily="18" charset="0"/>
            </a:endParaRPr>
          </a:p>
          <a:p>
            <a:pPr eaLnBrk="1" hangingPunct="1"/>
            <a:endParaRPr lang="zh-TW" altLang="en-US" dirty="0" smtClean="0">
              <a:cs typeface="Times New Roman" pitchFamily="18" charset="0"/>
            </a:endParaRPr>
          </a:p>
          <a:p>
            <a:pPr eaLnBrk="1" hangingPunct="1"/>
            <a:endParaRPr lang="zh-TW" altLang="en-US" dirty="0" smtClean="0">
              <a:cs typeface="Times New Roman" pitchFamily="18" charset="0"/>
            </a:endParaRPr>
          </a:p>
        </p:txBody>
      </p:sp>
      <p:sp>
        <p:nvSpPr>
          <p:cNvPr id="59396" name="投影片編號版面配置區 3"/>
          <p:cNvSpPr>
            <a:spLocks noGrp="1"/>
          </p:cNvSpPr>
          <p:nvPr>
            <p:ph type="sldNum" sz="quarter" idx="11"/>
          </p:nvPr>
        </p:nvSpPr>
        <p:spPr bwMode="auto">
          <a:xfrm>
            <a:off x="6553200" y="6356350"/>
            <a:ext cx="2133600" cy="365125"/>
          </a:xfrm>
          <a:noFill/>
          <a:ln>
            <a:miter lim="800000"/>
            <a:headEnd/>
            <a:tailEnd/>
          </a:ln>
        </p:spPr>
        <p:txBody>
          <a:bodyPr/>
          <a:lstStyle/>
          <a:p>
            <a:fld id="{A2E078D7-9D74-4F08-B8D0-46F13B2DA68F}" type="slidenum">
              <a:rPr lang="en-US" altLang="zh-TW" smtClean="0">
                <a:latin typeface="Arial" pitchFamily="34" charset="0"/>
                <a:ea typeface="新細明體" pitchFamily="18" charset="-120"/>
              </a:rPr>
              <a:pPr/>
              <a:t>43</a:t>
            </a:fld>
            <a:endParaRPr lang="en-US" altLang="zh-TW" smtClean="0">
              <a:latin typeface="Arial" pitchFamily="34" charset="0"/>
              <a:ea typeface="新細明體" pitchFamily="18" charset="-120"/>
            </a:endParaRPr>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標題 1"/>
          <p:cNvSpPr>
            <a:spLocks noGrp="1"/>
          </p:cNvSpPr>
          <p:nvPr>
            <p:ph type="title"/>
          </p:nvPr>
        </p:nvSpPr>
        <p:spPr>
          <a:xfrm>
            <a:off x="457200" y="274638"/>
            <a:ext cx="8229600" cy="1143000"/>
          </a:xfrm>
        </p:spPr>
        <p:txBody>
          <a:bodyPr>
            <a:normAutofit/>
          </a:bodyPr>
          <a:lstStyle/>
          <a:p>
            <a:pPr eaLnBrk="1" hangingPunct="1"/>
            <a:r>
              <a:rPr lang="zh-TW" altLang="en-US" sz="4000" b="1" dirty="0" smtClean="0">
                <a:solidFill>
                  <a:srgbClr val="7030A0"/>
                </a:solidFill>
                <a:latin typeface="Times New Roman" pitchFamily="18" charset="0"/>
                <a:ea typeface="標楷體" pitchFamily="65" charset="-120"/>
                <a:cs typeface="Times New Roman" pitchFamily="18" charset="0"/>
              </a:rPr>
              <a:t>第十五條　法律之前人人平等</a:t>
            </a:r>
            <a:r>
              <a:rPr lang="en-US" altLang="zh-TW" sz="4000" b="1" dirty="0" smtClean="0">
                <a:solidFill>
                  <a:srgbClr val="7030A0"/>
                </a:solidFill>
                <a:latin typeface="Times New Roman" pitchFamily="18" charset="0"/>
                <a:ea typeface="標楷體" pitchFamily="65" charset="-120"/>
                <a:cs typeface="Times New Roman" pitchFamily="18" charset="0"/>
              </a:rPr>
              <a:t>(</a:t>
            </a:r>
            <a:r>
              <a:rPr lang="zh-TW" altLang="en-US" sz="4000" b="1" dirty="0" smtClean="0">
                <a:solidFill>
                  <a:srgbClr val="7030A0"/>
                </a:solidFill>
                <a:latin typeface="Times New Roman" pitchFamily="18" charset="0"/>
                <a:ea typeface="標楷體" pitchFamily="65" charset="-120"/>
                <a:cs typeface="Times New Roman" pitchFamily="18" charset="0"/>
              </a:rPr>
              <a:t>二</a:t>
            </a:r>
            <a:r>
              <a:rPr lang="en-US" altLang="zh-TW" sz="4000" b="1" dirty="0" smtClean="0">
                <a:solidFill>
                  <a:srgbClr val="7030A0"/>
                </a:solidFill>
                <a:latin typeface="Times New Roman" pitchFamily="18" charset="0"/>
                <a:ea typeface="標楷體" pitchFamily="65" charset="-120"/>
                <a:cs typeface="Times New Roman" pitchFamily="18" charset="0"/>
              </a:rPr>
              <a:t>)</a:t>
            </a:r>
            <a:endParaRPr lang="zh-TW" altLang="en-US" sz="4000" dirty="0" smtClean="0">
              <a:solidFill>
                <a:srgbClr val="7030A0"/>
              </a:solidFill>
              <a:cs typeface="Times New Roman" pitchFamily="18" charset="0"/>
            </a:endParaRPr>
          </a:p>
        </p:txBody>
      </p:sp>
      <p:sp>
        <p:nvSpPr>
          <p:cNvPr id="4" name="投影片編號版面配置區 3"/>
          <p:cNvSpPr>
            <a:spLocks noGrp="1"/>
          </p:cNvSpPr>
          <p:nvPr>
            <p:ph type="sldNum" sz="quarter" idx="11"/>
          </p:nvPr>
        </p:nvSpPr>
        <p:spPr>
          <a:xfrm>
            <a:off x="6553200" y="6356350"/>
            <a:ext cx="2133600" cy="365125"/>
          </a:xfrm>
        </p:spPr>
        <p:txBody>
          <a:bodyPr/>
          <a:lstStyle/>
          <a:p>
            <a:pPr>
              <a:defRPr/>
            </a:pPr>
            <a:fld id="{9C7F11CB-ED81-42A4-8BF2-616107BA61D3}" type="slidenum">
              <a:rPr lang="en-US" altLang="zh-TW" smtClean="0"/>
              <a:pPr>
                <a:defRPr/>
              </a:pPr>
              <a:t>44</a:t>
            </a:fld>
            <a:endParaRPr lang="en-US" altLang="zh-TW"/>
          </a:p>
        </p:txBody>
      </p:sp>
      <p:sp>
        <p:nvSpPr>
          <p:cNvPr id="6" name="矩形 5"/>
          <p:cNvSpPr/>
          <p:nvPr/>
        </p:nvSpPr>
        <p:spPr>
          <a:xfrm>
            <a:off x="251520" y="1700808"/>
            <a:ext cx="8640960" cy="2336537"/>
          </a:xfrm>
          <a:prstGeom prst="rect">
            <a:avLst/>
          </a:prstGeom>
        </p:spPr>
        <p:txBody>
          <a:bodyPr wrap="square">
            <a:spAutoFit/>
          </a:bodyPr>
          <a:lstStyle/>
          <a:p>
            <a:pPr algn="just" eaLnBrk="1" hangingPunct="1">
              <a:lnSpc>
                <a:spcPts val="3500"/>
              </a:lnSpc>
              <a:buSzPct val="60000"/>
              <a:buFont typeface="Wingdings" pitchFamily="2" charset="2"/>
              <a:buChar char="l"/>
            </a:pPr>
            <a:r>
              <a:rPr lang="zh-TW" altLang="en-US" sz="2400" b="1" dirty="0" smtClean="0">
                <a:solidFill>
                  <a:srgbClr val="660066"/>
                </a:solidFill>
                <a:latin typeface="標楷體" pitchFamily="65" charset="-120"/>
                <a:ea typeface="標楷體" pitchFamily="65" charset="-120"/>
                <a:cs typeface="Times New Roman" pitchFamily="18" charset="0"/>
              </a:rPr>
              <a:t>相關一般性建議：第</a:t>
            </a:r>
            <a:r>
              <a:rPr lang="en-US" altLang="zh-TW" sz="2400" b="1" dirty="0" smtClean="0">
                <a:solidFill>
                  <a:srgbClr val="660066"/>
                </a:solidFill>
                <a:latin typeface="標楷體" pitchFamily="65" charset="-120"/>
                <a:ea typeface="標楷體" pitchFamily="65" charset="-120"/>
                <a:cs typeface="Times New Roman" pitchFamily="18" charset="0"/>
              </a:rPr>
              <a:t>21</a:t>
            </a:r>
            <a:r>
              <a:rPr lang="zh-TW" altLang="en-US" sz="2400" b="1" dirty="0" smtClean="0">
                <a:solidFill>
                  <a:srgbClr val="660066"/>
                </a:solidFill>
                <a:latin typeface="標楷體" pitchFamily="65" charset="-120"/>
                <a:ea typeface="標楷體" pitchFamily="65" charset="-120"/>
                <a:cs typeface="Times New Roman" pitchFamily="18" charset="0"/>
              </a:rPr>
              <a:t>號</a:t>
            </a:r>
            <a:r>
              <a:rPr lang="en-US" altLang="zh-TW" sz="2400" b="1" dirty="0" smtClean="0">
                <a:solidFill>
                  <a:srgbClr val="660066"/>
                </a:solidFill>
                <a:latin typeface="標楷體" pitchFamily="65" charset="-120"/>
                <a:ea typeface="標楷體" pitchFamily="65" charset="-120"/>
                <a:cs typeface="Times New Roman" pitchFamily="18" charset="0"/>
              </a:rPr>
              <a:t>(</a:t>
            </a:r>
            <a:r>
              <a:rPr lang="zh-TW" altLang="en-US" sz="2400" b="1" dirty="0" smtClean="0">
                <a:solidFill>
                  <a:srgbClr val="660066"/>
                </a:solidFill>
                <a:latin typeface="標楷體" pitchFamily="65" charset="-120"/>
                <a:ea typeface="標楷體" pitchFamily="65" charset="-120"/>
                <a:cs typeface="Times New Roman" pitchFamily="18" charset="0"/>
              </a:rPr>
              <a:t>婚姻和家庭關係中的平等</a:t>
            </a:r>
            <a:r>
              <a:rPr lang="en-US" altLang="zh-TW" sz="2400" b="1" dirty="0" smtClean="0">
                <a:solidFill>
                  <a:srgbClr val="660066"/>
                </a:solidFill>
                <a:latin typeface="標楷體" pitchFamily="65" charset="-120"/>
                <a:ea typeface="標楷體" pitchFamily="65" charset="-120"/>
                <a:cs typeface="Times New Roman" pitchFamily="18" charset="0"/>
              </a:rPr>
              <a:t>)</a:t>
            </a:r>
          </a:p>
          <a:p>
            <a:pPr algn="just" eaLnBrk="1" hangingPunct="1">
              <a:lnSpc>
                <a:spcPts val="3500"/>
              </a:lnSpc>
              <a:buSzPct val="60000"/>
              <a:buFont typeface="Wingdings" pitchFamily="2" charset="2"/>
              <a:buChar char="l"/>
            </a:pPr>
            <a:r>
              <a:rPr lang="zh-TW" altLang="en-US" sz="2400" b="1" dirty="0" smtClean="0">
                <a:solidFill>
                  <a:srgbClr val="660066"/>
                </a:solidFill>
                <a:latin typeface="標楷體" pitchFamily="65" charset="-120"/>
                <a:ea typeface="標楷體" pitchFamily="65" charset="-120"/>
                <a:cs typeface="Times New Roman" pitchFamily="18" charset="0"/>
              </a:rPr>
              <a:t>我國相關法規及例示：民法</a:t>
            </a:r>
            <a:r>
              <a:rPr lang="en-US" altLang="zh-TW" sz="2400" b="1" dirty="0" smtClean="0">
                <a:solidFill>
                  <a:srgbClr val="660066"/>
                </a:solidFill>
                <a:latin typeface="標楷體" pitchFamily="65" charset="-120"/>
                <a:ea typeface="標楷體" pitchFamily="65" charset="-120"/>
                <a:cs typeface="Times New Roman" pitchFamily="18" charset="0"/>
              </a:rPr>
              <a:t>1998</a:t>
            </a:r>
            <a:r>
              <a:rPr lang="zh-TW" altLang="en-US" sz="2400" b="1" dirty="0" smtClean="0">
                <a:solidFill>
                  <a:srgbClr val="660066"/>
                </a:solidFill>
                <a:latin typeface="標楷體" pitchFamily="65" charset="-120"/>
                <a:ea typeface="標楷體" pitchFamily="65" charset="-120"/>
                <a:cs typeface="Times New Roman" pitchFamily="18" charset="0"/>
              </a:rPr>
              <a:t>年將妻以夫之住所為住所修訂為雙方共同協議；</a:t>
            </a:r>
            <a:r>
              <a:rPr lang="en-US" altLang="zh-TW" sz="2400" b="1" dirty="0" smtClean="0">
                <a:solidFill>
                  <a:srgbClr val="660066"/>
                </a:solidFill>
                <a:latin typeface="標楷體" pitchFamily="65" charset="-120"/>
                <a:ea typeface="標楷體" pitchFamily="65" charset="-120"/>
                <a:cs typeface="Times New Roman" pitchFamily="18" charset="0"/>
              </a:rPr>
              <a:t>2002</a:t>
            </a:r>
            <a:r>
              <a:rPr lang="zh-TW" altLang="en-US" sz="2400" b="1" dirty="0" smtClean="0">
                <a:solidFill>
                  <a:srgbClr val="660066"/>
                </a:solidFill>
                <a:latin typeface="標楷體" pitchFamily="65" charset="-120"/>
                <a:ea typeface="標楷體" pitchFamily="65" charset="-120"/>
                <a:cs typeface="Times New Roman" pitchFamily="18" charset="0"/>
              </a:rPr>
              <a:t>年修正夫妻之婚姻財產制，將違反男女平等原則之聯合財產制改為分別財產制，且納入家務有價，得協議自由處分金；民法遺產繼承</a:t>
            </a:r>
            <a:r>
              <a:rPr lang="zh-TW" altLang="en-US" sz="2400" b="1" dirty="0" smtClean="0">
                <a:solidFill>
                  <a:srgbClr val="FF0000"/>
                </a:solidFill>
                <a:latin typeface="標楷體" pitchFamily="65" charset="-120"/>
                <a:ea typeface="標楷體" pitchFamily="65" charset="-120"/>
                <a:cs typeface="Times New Roman" pitchFamily="18" charset="0"/>
              </a:rPr>
              <a:t>。</a:t>
            </a: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標題 1"/>
          <p:cNvSpPr>
            <a:spLocks noGrp="1"/>
          </p:cNvSpPr>
          <p:nvPr>
            <p:ph type="title"/>
          </p:nvPr>
        </p:nvSpPr>
        <p:spPr>
          <a:xfrm>
            <a:off x="457200" y="274638"/>
            <a:ext cx="8229600" cy="1143000"/>
          </a:xfrm>
        </p:spPr>
        <p:txBody>
          <a:bodyPr>
            <a:normAutofit/>
          </a:bodyPr>
          <a:lstStyle/>
          <a:p>
            <a:pPr eaLnBrk="1" hangingPunct="1"/>
            <a:r>
              <a:rPr lang="zh-TW" altLang="en-US" sz="4000" b="1" dirty="0" smtClean="0">
                <a:solidFill>
                  <a:srgbClr val="7030A0"/>
                </a:solidFill>
                <a:latin typeface="Times New Roman" pitchFamily="18" charset="0"/>
                <a:ea typeface="標楷體" pitchFamily="65" charset="-120"/>
                <a:cs typeface="Times New Roman" pitchFamily="18" charset="0"/>
              </a:rPr>
              <a:t>第十六條　婚姻與家庭生活（一）</a:t>
            </a:r>
            <a:endParaRPr lang="zh-TW" altLang="en-US" sz="4000" dirty="0" smtClean="0">
              <a:solidFill>
                <a:srgbClr val="7030A0"/>
              </a:solidFill>
              <a:cs typeface="Times New Roman" pitchFamily="18" charset="0"/>
            </a:endParaRPr>
          </a:p>
        </p:txBody>
      </p:sp>
      <p:sp>
        <p:nvSpPr>
          <p:cNvPr id="60419" name="內容版面配置區 2"/>
          <p:cNvSpPr>
            <a:spLocks noGrp="1"/>
          </p:cNvSpPr>
          <p:nvPr>
            <p:ph idx="1"/>
          </p:nvPr>
        </p:nvSpPr>
        <p:spPr>
          <a:xfrm>
            <a:off x="251520" y="1484313"/>
            <a:ext cx="8713093" cy="5041031"/>
          </a:xfrm>
        </p:spPr>
        <p:txBody>
          <a:bodyPr>
            <a:normAutofit fontScale="62500" lnSpcReduction="20000"/>
          </a:bodyPr>
          <a:lstStyle/>
          <a:p>
            <a:pPr eaLnBrk="1" hangingPunct="1">
              <a:lnSpc>
                <a:spcPts val="3200"/>
              </a:lnSpc>
            </a:pPr>
            <a:r>
              <a:rPr lang="zh-TW" altLang="en-US" sz="3500" b="1" dirty="0" smtClean="0">
                <a:latin typeface="標楷體" pitchFamily="65" charset="-120"/>
                <a:ea typeface="標楷體" pitchFamily="65" charset="-120"/>
                <a:cs typeface="Times New Roman" pitchFamily="18" charset="0"/>
              </a:rPr>
              <a:t>第十六條</a:t>
            </a:r>
          </a:p>
          <a:p>
            <a:pPr algn="just" eaLnBrk="1" hangingPunct="1">
              <a:lnSpc>
                <a:spcPts val="3200"/>
              </a:lnSpc>
              <a:buFont typeface="Wingdings 2" pitchFamily="18" charset="2"/>
              <a:buNone/>
            </a:pPr>
            <a:r>
              <a:rPr lang="en-US" altLang="zh-TW" sz="3500" b="1" dirty="0" smtClean="0">
                <a:latin typeface="標楷體" pitchFamily="65" charset="-120"/>
                <a:ea typeface="標楷體" pitchFamily="65" charset="-120"/>
                <a:cs typeface="Times New Roman" pitchFamily="18" charset="0"/>
              </a:rPr>
              <a:t>1.</a:t>
            </a:r>
            <a:r>
              <a:rPr lang="zh-TW" altLang="en-US" sz="3500" b="1" dirty="0" smtClean="0">
                <a:latin typeface="標楷體" pitchFamily="65" charset="-120"/>
                <a:ea typeface="標楷體" pitchFamily="65" charset="-120"/>
                <a:cs typeface="Times New Roman" pitchFamily="18" charset="0"/>
              </a:rPr>
              <a:t>締約各國應採取一切適當措施，消除在有關婚姻和家庭關係的一切事務上對婦女的歧視，並特別應保證婦女在男女平等的基礎上：</a:t>
            </a:r>
          </a:p>
          <a:p>
            <a:pPr algn="just" eaLnBrk="1" hangingPunct="1">
              <a:lnSpc>
                <a:spcPts val="3200"/>
              </a:lnSpc>
              <a:buFont typeface="Wingdings 2" pitchFamily="18" charset="2"/>
              <a:buNone/>
            </a:pPr>
            <a:r>
              <a:rPr lang="en-US" altLang="zh-TW" sz="3500" b="1" dirty="0" smtClean="0">
                <a:latin typeface="標楷體" pitchFamily="65" charset="-120"/>
                <a:ea typeface="標楷體" pitchFamily="65" charset="-120"/>
                <a:cs typeface="Times New Roman" pitchFamily="18" charset="0"/>
              </a:rPr>
              <a:t>(a)</a:t>
            </a:r>
            <a:r>
              <a:rPr lang="zh-TW" altLang="en-US" sz="3500" b="1" dirty="0" smtClean="0">
                <a:latin typeface="標楷體" pitchFamily="65" charset="-120"/>
                <a:ea typeface="標楷體" pitchFamily="65" charset="-120"/>
                <a:cs typeface="Times New Roman" pitchFamily="18" charset="0"/>
              </a:rPr>
              <a:t>有相同的締結婚約的權利；</a:t>
            </a:r>
          </a:p>
          <a:p>
            <a:pPr algn="just" eaLnBrk="1" hangingPunct="1">
              <a:lnSpc>
                <a:spcPts val="3200"/>
              </a:lnSpc>
              <a:buFont typeface="Wingdings 2" pitchFamily="18" charset="2"/>
              <a:buNone/>
            </a:pPr>
            <a:r>
              <a:rPr lang="en-US" altLang="zh-TW" sz="3500" b="1" dirty="0" smtClean="0">
                <a:latin typeface="標楷體" pitchFamily="65" charset="-120"/>
                <a:ea typeface="標楷體" pitchFamily="65" charset="-120"/>
                <a:cs typeface="Times New Roman" pitchFamily="18" charset="0"/>
              </a:rPr>
              <a:t>(b)</a:t>
            </a:r>
            <a:r>
              <a:rPr lang="zh-TW" altLang="en-US" sz="3500" b="1" dirty="0" smtClean="0">
                <a:latin typeface="標楷體" pitchFamily="65" charset="-120"/>
                <a:ea typeface="標楷體" pitchFamily="65" charset="-120"/>
                <a:cs typeface="Times New Roman" pitchFamily="18" charset="0"/>
              </a:rPr>
              <a:t>有相同的自由選擇配偶和非經本人自由表示、完全同意不締結婚約的權利；</a:t>
            </a:r>
          </a:p>
          <a:p>
            <a:pPr algn="just" eaLnBrk="1" hangingPunct="1">
              <a:lnSpc>
                <a:spcPts val="3200"/>
              </a:lnSpc>
              <a:buFont typeface="Wingdings 2" pitchFamily="18" charset="2"/>
              <a:buNone/>
            </a:pPr>
            <a:r>
              <a:rPr lang="en-US" altLang="zh-TW" sz="3500" b="1" dirty="0" smtClean="0">
                <a:latin typeface="標楷體" pitchFamily="65" charset="-120"/>
                <a:ea typeface="標楷體" pitchFamily="65" charset="-120"/>
                <a:cs typeface="Times New Roman" pitchFamily="18" charset="0"/>
              </a:rPr>
              <a:t>(c)</a:t>
            </a:r>
            <a:r>
              <a:rPr lang="zh-TW" altLang="en-US" sz="3500" b="1" dirty="0" smtClean="0">
                <a:latin typeface="標楷體" pitchFamily="65" charset="-120"/>
                <a:ea typeface="標楷體" pitchFamily="65" charset="-120"/>
                <a:cs typeface="Times New Roman" pitchFamily="18" charset="0"/>
              </a:rPr>
              <a:t>在婚姻存續期間以及解除婚姻關係時，有相同的權利和義務；</a:t>
            </a:r>
          </a:p>
          <a:p>
            <a:pPr algn="just" eaLnBrk="1" hangingPunct="1">
              <a:lnSpc>
                <a:spcPts val="3200"/>
              </a:lnSpc>
              <a:buFont typeface="Wingdings 2" pitchFamily="18" charset="2"/>
              <a:buNone/>
            </a:pPr>
            <a:r>
              <a:rPr lang="en-US" altLang="zh-TW" sz="3500" b="1" dirty="0" smtClean="0">
                <a:latin typeface="標楷體" pitchFamily="65" charset="-120"/>
                <a:ea typeface="標楷體" pitchFamily="65" charset="-120"/>
                <a:cs typeface="Times New Roman" pitchFamily="18" charset="0"/>
              </a:rPr>
              <a:t>(d)</a:t>
            </a:r>
            <a:r>
              <a:rPr lang="zh-TW" altLang="en-US" sz="3500" b="1" dirty="0" smtClean="0">
                <a:latin typeface="標楷體" pitchFamily="65" charset="-120"/>
                <a:ea typeface="標楷體" pitchFamily="65" charset="-120"/>
                <a:cs typeface="Times New Roman" pitchFamily="18" charset="0"/>
              </a:rPr>
              <a:t>不論婚姻狀況如何，在有關子女的事務上，作為父母親有相同的權利和義務。但在任何情形下，均應以子女的利益為重；</a:t>
            </a:r>
          </a:p>
          <a:p>
            <a:pPr algn="just" eaLnBrk="1" hangingPunct="1">
              <a:lnSpc>
                <a:spcPts val="3200"/>
              </a:lnSpc>
              <a:buFont typeface="Wingdings 2" pitchFamily="18" charset="2"/>
              <a:buNone/>
            </a:pPr>
            <a:r>
              <a:rPr lang="en-US" altLang="zh-TW" sz="3500" b="1" dirty="0" smtClean="0">
                <a:latin typeface="標楷體" pitchFamily="65" charset="-120"/>
                <a:ea typeface="標楷體" pitchFamily="65" charset="-120"/>
                <a:cs typeface="Times New Roman" pitchFamily="18" charset="0"/>
              </a:rPr>
              <a:t>(e)</a:t>
            </a:r>
            <a:r>
              <a:rPr lang="zh-TW" altLang="en-US" sz="3500" b="1" dirty="0" smtClean="0">
                <a:latin typeface="標楷體" pitchFamily="65" charset="-120"/>
                <a:ea typeface="標楷體" pitchFamily="65" charset="-120"/>
                <a:cs typeface="Times New Roman" pitchFamily="18" charset="0"/>
              </a:rPr>
              <a:t>有相同的權利自由負責地決定子女人數和生育間隔，並有機會使婦女獲得行使這種權利的知識、教育和方法；</a:t>
            </a:r>
          </a:p>
          <a:p>
            <a:pPr algn="just" eaLnBrk="1" hangingPunct="1">
              <a:lnSpc>
                <a:spcPts val="3500"/>
              </a:lnSpc>
              <a:buFont typeface="Wingdings 2" pitchFamily="18" charset="2"/>
              <a:buNone/>
            </a:pPr>
            <a:endParaRPr lang="zh-TW" altLang="en-US" sz="2000" b="1" dirty="0" smtClean="0">
              <a:latin typeface="Times New Roman" pitchFamily="18" charset="0"/>
              <a:ea typeface="標楷體" pitchFamily="65" charset="-120"/>
              <a:cs typeface="Times New Roman" pitchFamily="18" charset="0"/>
            </a:endParaRPr>
          </a:p>
          <a:p>
            <a:pPr algn="just" eaLnBrk="1" hangingPunct="1">
              <a:lnSpc>
                <a:spcPts val="3500"/>
              </a:lnSpc>
              <a:buFont typeface="Wingdings 2" pitchFamily="18" charset="2"/>
              <a:buNone/>
            </a:pPr>
            <a:endParaRPr lang="zh-TW" altLang="en-US" sz="2000" b="1" dirty="0" smtClean="0">
              <a:latin typeface="Times New Roman" pitchFamily="18" charset="0"/>
              <a:ea typeface="標楷體" pitchFamily="65" charset="-120"/>
              <a:cs typeface="Times New Roman" pitchFamily="18" charset="0"/>
            </a:endParaRPr>
          </a:p>
          <a:p>
            <a:pPr algn="just" eaLnBrk="1" hangingPunct="1">
              <a:lnSpc>
                <a:spcPts val="3500"/>
              </a:lnSpc>
              <a:buFont typeface="Wingdings 2" pitchFamily="18" charset="2"/>
              <a:buNone/>
            </a:pPr>
            <a:endParaRPr lang="zh-TW" altLang="en-US" sz="2000" b="1" dirty="0" smtClean="0">
              <a:latin typeface="Times New Roman" pitchFamily="18" charset="0"/>
              <a:ea typeface="標楷體" pitchFamily="65" charset="-120"/>
              <a:cs typeface="Times New Roman" pitchFamily="18" charset="0"/>
            </a:endParaRPr>
          </a:p>
          <a:p>
            <a:pPr algn="just" eaLnBrk="1" hangingPunct="1">
              <a:lnSpc>
                <a:spcPts val="3500"/>
              </a:lnSpc>
              <a:buFont typeface="Wingdings 2" pitchFamily="18" charset="2"/>
              <a:buNone/>
            </a:pPr>
            <a:endParaRPr lang="zh-TW" altLang="en-US" sz="2000" b="1" dirty="0" smtClean="0">
              <a:latin typeface="Times New Roman" pitchFamily="18" charset="0"/>
              <a:ea typeface="標楷體" pitchFamily="65" charset="-120"/>
              <a:cs typeface="Times New Roman" pitchFamily="18" charset="0"/>
            </a:endParaRPr>
          </a:p>
          <a:p>
            <a:pPr algn="just" eaLnBrk="1" hangingPunct="1">
              <a:lnSpc>
                <a:spcPts val="3500"/>
              </a:lnSpc>
              <a:buFont typeface="Wingdings 2" pitchFamily="18" charset="2"/>
              <a:buNone/>
            </a:pPr>
            <a:endParaRPr lang="zh-TW" altLang="en-US" sz="2000" b="1" dirty="0" smtClean="0">
              <a:latin typeface="Times New Roman" pitchFamily="18" charset="0"/>
              <a:ea typeface="標楷體" pitchFamily="65" charset="-120"/>
              <a:cs typeface="Times New Roman" pitchFamily="18" charset="0"/>
            </a:endParaRPr>
          </a:p>
          <a:p>
            <a:pPr algn="just" eaLnBrk="1" hangingPunct="1">
              <a:lnSpc>
                <a:spcPts val="3500"/>
              </a:lnSpc>
              <a:buFont typeface="Wingdings 2" pitchFamily="18" charset="2"/>
              <a:buNone/>
            </a:pPr>
            <a:endParaRPr lang="zh-TW" altLang="en-US" sz="2000" b="1" dirty="0" smtClean="0">
              <a:latin typeface="Times New Roman" pitchFamily="18" charset="0"/>
              <a:ea typeface="標楷體" pitchFamily="65" charset="-120"/>
              <a:cs typeface="Times New Roman" pitchFamily="18" charset="0"/>
            </a:endParaRPr>
          </a:p>
          <a:p>
            <a:pPr algn="just" eaLnBrk="1" hangingPunct="1">
              <a:lnSpc>
                <a:spcPts val="3500"/>
              </a:lnSpc>
              <a:buFont typeface="Wingdings 2" pitchFamily="18" charset="2"/>
              <a:buNone/>
            </a:pPr>
            <a:endParaRPr lang="zh-TW" altLang="en-US" sz="2000" b="1" dirty="0" smtClean="0">
              <a:latin typeface="Times New Roman" pitchFamily="18" charset="0"/>
              <a:ea typeface="標楷體" pitchFamily="65" charset="-120"/>
              <a:cs typeface="Times New Roman" pitchFamily="18" charset="0"/>
            </a:endParaRPr>
          </a:p>
          <a:p>
            <a:pPr algn="just" eaLnBrk="1" hangingPunct="1">
              <a:lnSpc>
                <a:spcPts val="3500"/>
              </a:lnSpc>
              <a:buFont typeface="Wingdings 2" pitchFamily="18" charset="2"/>
              <a:buNone/>
            </a:pPr>
            <a:endParaRPr lang="zh-TW" altLang="en-US" b="1" dirty="0" smtClean="0">
              <a:latin typeface="Times New Roman" pitchFamily="18" charset="0"/>
              <a:ea typeface="標楷體" pitchFamily="65" charset="-120"/>
              <a:cs typeface="Times New Roman" pitchFamily="18" charset="0"/>
            </a:endParaRPr>
          </a:p>
          <a:p>
            <a:pPr algn="just" eaLnBrk="1" hangingPunct="1">
              <a:lnSpc>
                <a:spcPts val="3500"/>
              </a:lnSpc>
              <a:buFont typeface="Wingdings 2" pitchFamily="18" charset="2"/>
              <a:buNone/>
            </a:pPr>
            <a:endParaRPr lang="zh-TW" altLang="en-US" sz="2000" b="1" dirty="0" smtClean="0">
              <a:latin typeface="Times New Roman" pitchFamily="18" charset="0"/>
              <a:ea typeface="標楷體" pitchFamily="65" charset="-120"/>
              <a:cs typeface="Times New Roman" pitchFamily="18" charset="0"/>
            </a:endParaRPr>
          </a:p>
          <a:p>
            <a:pPr eaLnBrk="1" hangingPunct="1"/>
            <a:endParaRPr lang="zh-TW" altLang="en-US" dirty="0" smtClean="0">
              <a:cs typeface="Times New Roman" pitchFamily="18" charset="0"/>
            </a:endParaRPr>
          </a:p>
          <a:p>
            <a:pPr eaLnBrk="1" hangingPunct="1"/>
            <a:endParaRPr lang="zh-TW" altLang="en-US" dirty="0" smtClean="0">
              <a:cs typeface="Times New Roman" pitchFamily="18" charset="0"/>
            </a:endParaRPr>
          </a:p>
        </p:txBody>
      </p:sp>
      <p:sp>
        <p:nvSpPr>
          <p:cNvPr id="60420" name="投影片編號版面配置區 3"/>
          <p:cNvSpPr>
            <a:spLocks noGrp="1"/>
          </p:cNvSpPr>
          <p:nvPr>
            <p:ph type="sldNum" sz="quarter" idx="11"/>
          </p:nvPr>
        </p:nvSpPr>
        <p:spPr bwMode="auto">
          <a:xfrm>
            <a:off x="6553200" y="6356350"/>
            <a:ext cx="2133600" cy="365125"/>
          </a:xfrm>
          <a:noFill/>
          <a:ln>
            <a:miter lim="800000"/>
            <a:headEnd/>
            <a:tailEnd/>
          </a:ln>
        </p:spPr>
        <p:txBody>
          <a:bodyPr/>
          <a:lstStyle/>
          <a:p>
            <a:fld id="{7D51CF86-2BC0-4831-A4A7-54D08FA48B5B}" type="slidenum">
              <a:rPr lang="en-US" altLang="zh-TW" smtClean="0">
                <a:latin typeface="Arial" pitchFamily="34" charset="0"/>
                <a:ea typeface="新細明體" pitchFamily="18" charset="-120"/>
              </a:rPr>
              <a:pPr/>
              <a:t>45</a:t>
            </a:fld>
            <a:endParaRPr lang="en-US" altLang="zh-TW" smtClean="0">
              <a:latin typeface="Arial" pitchFamily="34" charset="0"/>
              <a:ea typeface="新細明體" pitchFamily="18" charset="-120"/>
            </a:endParaRPr>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標題 1"/>
          <p:cNvSpPr>
            <a:spLocks noGrp="1"/>
          </p:cNvSpPr>
          <p:nvPr>
            <p:ph type="title"/>
          </p:nvPr>
        </p:nvSpPr>
        <p:spPr>
          <a:xfrm>
            <a:off x="457200" y="274638"/>
            <a:ext cx="8229600" cy="1143000"/>
          </a:xfrm>
        </p:spPr>
        <p:txBody>
          <a:bodyPr>
            <a:normAutofit/>
          </a:bodyPr>
          <a:lstStyle/>
          <a:p>
            <a:pPr eaLnBrk="1" hangingPunct="1"/>
            <a:r>
              <a:rPr lang="zh-TW" altLang="en-US" sz="4000" b="1" dirty="0" smtClean="0">
                <a:solidFill>
                  <a:srgbClr val="7030A0"/>
                </a:solidFill>
                <a:latin typeface="Times New Roman" pitchFamily="18" charset="0"/>
                <a:ea typeface="標楷體" pitchFamily="65" charset="-120"/>
                <a:cs typeface="Times New Roman" pitchFamily="18" charset="0"/>
              </a:rPr>
              <a:t>第十六條　婚姻與家庭生活（二）</a:t>
            </a:r>
            <a:endParaRPr lang="zh-TW" altLang="en-US" sz="4000" dirty="0" smtClean="0">
              <a:solidFill>
                <a:schemeClr val="tx1"/>
              </a:solidFill>
              <a:cs typeface="Times New Roman" pitchFamily="18" charset="0"/>
            </a:endParaRPr>
          </a:p>
        </p:txBody>
      </p:sp>
      <p:sp>
        <p:nvSpPr>
          <p:cNvPr id="61443" name="內容版面配置區 2"/>
          <p:cNvSpPr>
            <a:spLocks noGrp="1"/>
          </p:cNvSpPr>
          <p:nvPr>
            <p:ph idx="1"/>
          </p:nvPr>
        </p:nvSpPr>
        <p:spPr>
          <a:xfrm>
            <a:off x="250825" y="1557338"/>
            <a:ext cx="8732838" cy="5040312"/>
          </a:xfrm>
        </p:spPr>
        <p:txBody>
          <a:bodyPr/>
          <a:lstStyle/>
          <a:p>
            <a:pPr algn="just" eaLnBrk="1" hangingPunct="1">
              <a:lnSpc>
                <a:spcPts val="3200"/>
              </a:lnSpc>
              <a:buFont typeface="Wingdings 2" pitchFamily="18" charset="2"/>
              <a:buNone/>
            </a:pPr>
            <a:r>
              <a:rPr lang="en-US" altLang="zh-TW" sz="2200" b="1" dirty="0" smtClean="0">
                <a:latin typeface="標楷體" pitchFamily="65" charset="-120"/>
                <a:ea typeface="標楷體" pitchFamily="65" charset="-120"/>
                <a:cs typeface="Times New Roman" pitchFamily="18" charset="0"/>
              </a:rPr>
              <a:t>(f)</a:t>
            </a:r>
            <a:r>
              <a:rPr lang="zh-TW" altLang="en-US" sz="2200" b="1" dirty="0" smtClean="0">
                <a:latin typeface="標楷體" pitchFamily="65" charset="-120"/>
                <a:ea typeface="標楷體" pitchFamily="65" charset="-120"/>
                <a:cs typeface="Times New Roman" pitchFamily="18" charset="0"/>
              </a:rPr>
              <a:t>在監護、看管、受托和收養子女或類似的制度方面，如果國家法規有這些觀念的話，有相同的權利和義務。但在任何情形下，均應以子女利益為重；</a:t>
            </a:r>
          </a:p>
          <a:p>
            <a:pPr algn="just" eaLnBrk="1" hangingPunct="1">
              <a:lnSpc>
                <a:spcPts val="3200"/>
              </a:lnSpc>
              <a:buFont typeface="Wingdings 2" pitchFamily="18" charset="2"/>
              <a:buNone/>
            </a:pPr>
            <a:r>
              <a:rPr lang="en-US" altLang="zh-TW" sz="2200" b="1" dirty="0" smtClean="0">
                <a:latin typeface="標楷體" pitchFamily="65" charset="-120"/>
                <a:ea typeface="標楷體" pitchFamily="65" charset="-120"/>
                <a:cs typeface="Times New Roman" pitchFamily="18" charset="0"/>
              </a:rPr>
              <a:t>(g)</a:t>
            </a:r>
            <a:r>
              <a:rPr lang="zh-TW" altLang="en-US" sz="2200" b="1" dirty="0" smtClean="0">
                <a:latin typeface="標楷體" pitchFamily="65" charset="-120"/>
                <a:ea typeface="標楷體" pitchFamily="65" charset="-120"/>
                <a:cs typeface="Times New Roman" pitchFamily="18" charset="0"/>
              </a:rPr>
              <a:t>夫妻有相同的個人權利，包括選擇姓氏、專業和職業的權利；</a:t>
            </a:r>
          </a:p>
          <a:p>
            <a:pPr algn="just" eaLnBrk="1" hangingPunct="1">
              <a:lnSpc>
                <a:spcPts val="3200"/>
              </a:lnSpc>
              <a:buFont typeface="Wingdings 2" pitchFamily="18" charset="2"/>
              <a:buNone/>
            </a:pPr>
            <a:r>
              <a:rPr lang="en-US" altLang="zh-TW" sz="2200" b="1" dirty="0" smtClean="0">
                <a:latin typeface="標楷體" pitchFamily="65" charset="-120"/>
                <a:ea typeface="標楷體" pitchFamily="65" charset="-120"/>
                <a:cs typeface="Times New Roman" pitchFamily="18" charset="0"/>
              </a:rPr>
              <a:t>(h)</a:t>
            </a:r>
            <a:r>
              <a:rPr lang="zh-TW" altLang="en-US" sz="2200" b="1" dirty="0" smtClean="0">
                <a:latin typeface="標楷體" pitchFamily="65" charset="-120"/>
                <a:ea typeface="標楷體" pitchFamily="65" charset="-120"/>
                <a:cs typeface="Times New Roman" pitchFamily="18" charset="0"/>
              </a:rPr>
              <a:t>配偶雙方在財產的所有、取得、經營、管理、享有、處置方面，不論是無償的或是收取價值酬報的，都具有相同的權利。 </a:t>
            </a:r>
          </a:p>
          <a:p>
            <a:pPr algn="just" eaLnBrk="1" hangingPunct="1">
              <a:lnSpc>
                <a:spcPts val="3200"/>
              </a:lnSpc>
              <a:buFont typeface="Wingdings 2" pitchFamily="18" charset="2"/>
              <a:buNone/>
            </a:pPr>
            <a:r>
              <a:rPr lang="en-US" altLang="zh-TW" sz="2200" b="1" dirty="0" smtClean="0">
                <a:latin typeface="標楷體" pitchFamily="65" charset="-120"/>
                <a:ea typeface="標楷體" pitchFamily="65" charset="-120"/>
                <a:cs typeface="Times New Roman" pitchFamily="18" charset="0"/>
              </a:rPr>
              <a:t>2.</a:t>
            </a:r>
            <a:r>
              <a:rPr lang="zh-TW" altLang="en-US" sz="2200" b="1" dirty="0" smtClean="0">
                <a:latin typeface="標楷體" pitchFamily="65" charset="-120"/>
                <a:ea typeface="標楷體" pitchFamily="65" charset="-120"/>
                <a:cs typeface="Times New Roman" pitchFamily="18" charset="0"/>
              </a:rPr>
              <a:t>童年訂婚和結婚應不具法律效力，並應採取一切必要行動，包括制訂法律，規定結婚最低年齡，並規定婚姻必須向正式機構登記。</a:t>
            </a:r>
            <a:endParaRPr lang="en-US" altLang="zh-TW" sz="2200" b="1" dirty="0" smtClean="0">
              <a:latin typeface="標楷體" pitchFamily="65" charset="-120"/>
              <a:ea typeface="標楷體" pitchFamily="65" charset="-120"/>
              <a:cs typeface="Times New Roman" pitchFamily="18" charset="0"/>
            </a:endParaRPr>
          </a:p>
          <a:p>
            <a:pPr algn="just" eaLnBrk="1" hangingPunct="1">
              <a:lnSpc>
                <a:spcPts val="3500"/>
              </a:lnSpc>
              <a:buSzPct val="60000"/>
              <a:buFont typeface="Wingdings" pitchFamily="2" charset="2"/>
              <a:buChar char="Ø"/>
            </a:pPr>
            <a:r>
              <a:rPr lang="zh-TW" altLang="en-US" sz="2100" b="1" dirty="0" smtClean="0">
                <a:solidFill>
                  <a:srgbClr val="800000"/>
                </a:solidFill>
                <a:latin typeface="+mn-ea"/>
                <a:cs typeface="Times New Roman" pitchFamily="18" charset="0"/>
              </a:rPr>
              <a:t>「有相同的締結婚約的權利」</a:t>
            </a:r>
            <a:endParaRPr lang="en-US" altLang="zh-TW" sz="2100" b="1" dirty="0" smtClean="0">
              <a:solidFill>
                <a:srgbClr val="800000"/>
              </a:solidFill>
              <a:latin typeface="+mn-ea"/>
              <a:cs typeface="Times New Roman" pitchFamily="18" charset="0"/>
            </a:endParaRPr>
          </a:p>
          <a:p>
            <a:pPr algn="just" eaLnBrk="1" hangingPunct="1">
              <a:lnSpc>
                <a:spcPts val="3500"/>
              </a:lnSpc>
              <a:buFont typeface="Wingdings 2" pitchFamily="18" charset="2"/>
              <a:buNone/>
            </a:pPr>
            <a:r>
              <a:rPr lang="zh-TW" altLang="en-US" sz="2000" b="1" dirty="0" smtClean="0">
                <a:solidFill>
                  <a:srgbClr val="0000FF"/>
                </a:solidFill>
                <a:latin typeface="+mn-ea"/>
                <a:cs typeface="Times New Roman" pitchFamily="18" charset="0"/>
              </a:rPr>
              <a:t>    假定婦女心智發展速度與男性不同或無關重要的規定，應予廢除</a:t>
            </a:r>
            <a:r>
              <a:rPr lang="en-US" altLang="zh-TW" sz="2000" b="1" dirty="0" smtClean="0">
                <a:solidFill>
                  <a:srgbClr val="0000FF"/>
                </a:solidFill>
                <a:latin typeface="+mn-ea"/>
                <a:cs typeface="Times New Roman" pitchFamily="18" charset="0"/>
              </a:rPr>
              <a:t>(</a:t>
            </a:r>
            <a:r>
              <a:rPr lang="zh-TW" altLang="en-US" sz="2000" b="1" dirty="0" smtClean="0">
                <a:solidFill>
                  <a:srgbClr val="0000FF"/>
                </a:solidFill>
                <a:latin typeface="+mn-ea"/>
                <a:cs typeface="Times New Roman" pitchFamily="18" charset="0"/>
              </a:rPr>
              <a:t>一般性建議</a:t>
            </a:r>
            <a:r>
              <a:rPr lang="en-US" altLang="zh-TW" sz="2000" b="1" dirty="0" smtClean="0">
                <a:solidFill>
                  <a:srgbClr val="0000FF"/>
                </a:solidFill>
                <a:latin typeface="+mn-ea"/>
                <a:cs typeface="Times New Roman" pitchFamily="18" charset="0"/>
              </a:rPr>
              <a:t>21/38)</a:t>
            </a:r>
            <a:endParaRPr lang="zh-TW" altLang="en-US" sz="2000" b="1" dirty="0" smtClean="0">
              <a:solidFill>
                <a:srgbClr val="0000FF"/>
              </a:solidFill>
              <a:latin typeface="+mn-ea"/>
              <a:cs typeface="Times New Roman" pitchFamily="18" charset="0"/>
            </a:endParaRPr>
          </a:p>
          <a:p>
            <a:pPr algn="just" eaLnBrk="1" hangingPunct="1">
              <a:lnSpc>
                <a:spcPts val="3500"/>
              </a:lnSpc>
              <a:buFont typeface="Wingdings 2" pitchFamily="18" charset="2"/>
              <a:buNone/>
            </a:pPr>
            <a:endParaRPr lang="zh-TW" altLang="en-US" sz="2000" b="1" dirty="0" smtClean="0">
              <a:latin typeface="Times New Roman" pitchFamily="18" charset="0"/>
              <a:ea typeface="標楷體" pitchFamily="65" charset="-120"/>
              <a:cs typeface="Times New Roman" pitchFamily="18" charset="0"/>
            </a:endParaRPr>
          </a:p>
          <a:p>
            <a:pPr algn="just" eaLnBrk="1" hangingPunct="1">
              <a:lnSpc>
                <a:spcPts val="3500"/>
              </a:lnSpc>
              <a:buFont typeface="Wingdings 2" pitchFamily="18" charset="2"/>
              <a:buNone/>
            </a:pPr>
            <a:endParaRPr lang="zh-TW" altLang="en-US" sz="2000" b="1" dirty="0" smtClean="0">
              <a:latin typeface="Times New Roman" pitchFamily="18" charset="0"/>
              <a:ea typeface="標楷體" pitchFamily="65" charset="-120"/>
              <a:cs typeface="Times New Roman" pitchFamily="18" charset="0"/>
            </a:endParaRPr>
          </a:p>
          <a:p>
            <a:pPr algn="just" eaLnBrk="1" hangingPunct="1">
              <a:lnSpc>
                <a:spcPts val="3500"/>
              </a:lnSpc>
              <a:buFont typeface="Wingdings 2" pitchFamily="18" charset="2"/>
              <a:buNone/>
            </a:pPr>
            <a:endParaRPr lang="zh-TW" altLang="en-US" sz="2000" b="1" dirty="0" smtClean="0">
              <a:latin typeface="Times New Roman" pitchFamily="18" charset="0"/>
              <a:ea typeface="標楷體" pitchFamily="65" charset="-120"/>
              <a:cs typeface="Times New Roman" pitchFamily="18" charset="0"/>
            </a:endParaRPr>
          </a:p>
          <a:p>
            <a:pPr algn="just" eaLnBrk="1" hangingPunct="1">
              <a:lnSpc>
                <a:spcPts val="3500"/>
              </a:lnSpc>
              <a:buFont typeface="Wingdings 2" pitchFamily="18" charset="2"/>
              <a:buNone/>
            </a:pPr>
            <a:endParaRPr lang="zh-TW" altLang="en-US" sz="2000" b="1" dirty="0" smtClean="0">
              <a:latin typeface="Times New Roman" pitchFamily="18" charset="0"/>
              <a:ea typeface="標楷體" pitchFamily="65" charset="-120"/>
              <a:cs typeface="Times New Roman" pitchFamily="18" charset="0"/>
            </a:endParaRPr>
          </a:p>
          <a:p>
            <a:pPr algn="just" eaLnBrk="1" hangingPunct="1">
              <a:lnSpc>
                <a:spcPts val="3500"/>
              </a:lnSpc>
              <a:buFont typeface="Wingdings 2" pitchFamily="18" charset="2"/>
              <a:buNone/>
            </a:pPr>
            <a:endParaRPr lang="zh-TW" altLang="en-US" sz="2000" b="1" dirty="0" smtClean="0">
              <a:latin typeface="Times New Roman" pitchFamily="18" charset="0"/>
              <a:ea typeface="標楷體" pitchFamily="65" charset="-120"/>
              <a:cs typeface="Times New Roman" pitchFamily="18" charset="0"/>
            </a:endParaRPr>
          </a:p>
          <a:p>
            <a:pPr algn="just" eaLnBrk="1" hangingPunct="1">
              <a:lnSpc>
                <a:spcPts val="3500"/>
              </a:lnSpc>
              <a:buFont typeface="Wingdings 2" pitchFamily="18" charset="2"/>
              <a:buNone/>
            </a:pPr>
            <a:endParaRPr lang="zh-TW" altLang="en-US" sz="2000" b="1" dirty="0" smtClean="0">
              <a:latin typeface="Times New Roman" pitchFamily="18" charset="0"/>
              <a:ea typeface="標楷體" pitchFamily="65" charset="-120"/>
              <a:cs typeface="Times New Roman" pitchFamily="18" charset="0"/>
            </a:endParaRPr>
          </a:p>
          <a:p>
            <a:pPr algn="just" eaLnBrk="1" hangingPunct="1">
              <a:lnSpc>
                <a:spcPts val="3500"/>
              </a:lnSpc>
              <a:buFont typeface="Wingdings 2" pitchFamily="18" charset="2"/>
              <a:buNone/>
            </a:pPr>
            <a:endParaRPr lang="zh-TW" altLang="en-US" sz="2000" b="1" dirty="0" smtClean="0">
              <a:latin typeface="Times New Roman" pitchFamily="18" charset="0"/>
              <a:ea typeface="標楷體" pitchFamily="65" charset="-120"/>
              <a:cs typeface="Times New Roman" pitchFamily="18" charset="0"/>
            </a:endParaRPr>
          </a:p>
          <a:p>
            <a:pPr algn="just" eaLnBrk="1" hangingPunct="1">
              <a:lnSpc>
                <a:spcPts val="3500"/>
              </a:lnSpc>
              <a:buFont typeface="Wingdings 2" pitchFamily="18" charset="2"/>
              <a:buNone/>
            </a:pPr>
            <a:endParaRPr lang="zh-TW" altLang="en-US" b="1" dirty="0" smtClean="0">
              <a:latin typeface="Times New Roman" pitchFamily="18" charset="0"/>
              <a:ea typeface="標楷體" pitchFamily="65" charset="-120"/>
              <a:cs typeface="Times New Roman" pitchFamily="18" charset="0"/>
            </a:endParaRPr>
          </a:p>
          <a:p>
            <a:pPr algn="just" eaLnBrk="1" hangingPunct="1">
              <a:lnSpc>
                <a:spcPts val="3500"/>
              </a:lnSpc>
              <a:buFont typeface="Wingdings 2" pitchFamily="18" charset="2"/>
              <a:buNone/>
            </a:pPr>
            <a:endParaRPr lang="zh-TW" altLang="en-US" sz="2000" b="1" dirty="0" smtClean="0">
              <a:latin typeface="Times New Roman" pitchFamily="18" charset="0"/>
              <a:ea typeface="標楷體" pitchFamily="65" charset="-120"/>
              <a:cs typeface="Times New Roman" pitchFamily="18" charset="0"/>
            </a:endParaRPr>
          </a:p>
          <a:p>
            <a:pPr eaLnBrk="1" hangingPunct="1"/>
            <a:endParaRPr lang="zh-TW" altLang="en-US" dirty="0" smtClean="0">
              <a:cs typeface="Times New Roman" pitchFamily="18" charset="0"/>
            </a:endParaRPr>
          </a:p>
          <a:p>
            <a:pPr eaLnBrk="1" hangingPunct="1"/>
            <a:endParaRPr lang="zh-TW" altLang="en-US" dirty="0" smtClean="0">
              <a:cs typeface="Times New Roman" pitchFamily="18" charset="0"/>
            </a:endParaRPr>
          </a:p>
        </p:txBody>
      </p:sp>
      <p:sp>
        <p:nvSpPr>
          <p:cNvPr id="61444" name="投影片編號版面配置區 3"/>
          <p:cNvSpPr>
            <a:spLocks noGrp="1"/>
          </p:cNvSpPr>
          <p:nvPr>
            <p:ph type="sldNum" sz="quarter" idx="11"/>
          </p:nvPr>
        </p:nvSpPr>
        <p:spPr bwMode="auto">
          <a:xfrm>
            <a:off x="6553200" y="6356350"/>
            <a:ext cx="2133600" cy="365125"/>
          </a:xfrm>
          <a:noFill/>
          <a:ln>
            <a:miter lim="800000"/>
            <a:headEnd/>
            <a:tailEnd/>
          </a:ln>
        </p:spPr>
        <p:txBody>
          <a:bodyPr/>
          <a:lstStyle/>
          <a:p>
            <a:fld id="{724B0062-9985-471C-92B8-5F857F18D738}" type="slidenum">
              <a:rPr lang="en-US" altLang="zh-TW" smtClean="0">
                <a:latin typeface="Arial" pitchFamily="34" charset="0"/>
                <a:ea typeface="新細明體" pitchFamily="18" charset="-120"/>
              </a:rPr>
              <a:pPr/>
              <a:t>46</a:t>
            </a:fld>
            <a:endParaRPr lang="en-US" altLang="zh-TW" smtClean="0">
              <a:latin typeface="Arial" pitchFamily="34" charset="0"/>
              <a:ea typeface="新細明體" pitchFamily="18" charset="-120"/>
            </a:endParaRPr>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標題 1"/>
          <p:cNvSpPr>
            <a:spLocks noGrp="1"/>
          </p:cNvSpPr>
          <p:nvPr>
            <p:ph type="title"/>
          </p:nvPr>
        </p:nvSpPr>
        <p:spPr>
          <a:xfrm>
            <a:off x="457200" y="274638"/>
            <a:ext cx="8229600" cy="1143000"/>
          </a:xfrm>
        </p:spPr>
        <p:txBody>
          <a:bodyPr>
            <a:normAutofit/>
          </a:bodyPr>
          <a:lstStyle/>
          <a:p>
            <a:pPr eaLnBrk="1" hangingPunct="1"/>
            <a:r>
              <a:rPr lang="zh-TW" altLang="en-US" sz="4000" b="1" dirty="0" smtClean="0">
                <a:solidFill>
                  <a:srgbClr val="7030A0"/>
                </a:solidFill>
                <a:latin typeface="Times New Roman" pitchFamily="18" charset="0"/>
                <a:ea typeface="標楷體" pitchFamily="65" charset="-120"/>
                <a:cs typeface="Times New Roman" pitchFamily="18" charset="0"/>
              </a:rPr>
              <a:t>第十六條　婚姻與家庭生活（三）</a:t>
            </a:r>
            <a:endParaRPr lang="zh-TW" altLang="en-US" sz="4000" dirty="0" smtClean="0">
              <a:solidFill>
                <a:schemeClr val="tx1"/>
              </a:solidFill>
              <a:cs typeface="Times New Roman" pitchFamily="18" charset="0"/>
            </a:endParaRPr>
          </a:p>
        </p:txBody>
      </p:sp>
      <p:sp>
        <p:nvSpPr>
          <p:cNvPr id="62467" name="內容版面配置區 2"/>
          <p:cNvSpPr>
            <a:spLocks noGrp="1"/>
          </p:cNvSpPr>
          <p:nvPr>
            <p:ph idx="1"/>
          </p:nvPr>
        </p:nvSpPr>
        <p:spPr>
          <a:xfrm>
            <a:off x="250825" y="1557338"/>
            <a:ext cx="8732838" cy="5040312"/>
          </a:xfrm>
        </p:spPr>
        <p:txBody>
          <a:bodyPr/>
          <a:lstStyle/>
          <a:p>
            <a:pPr algn="just" eaLnBrk="1" hangingPunct="1">
              <a:lnSpc>
                <a:spcPts val="3500"/>
              </a:lnSpc>
              <a:buSzPct val="60000"/>
              <a:buFont typeface="Wingdings" pitchFamily="2" charset="2"/>
              <a:buChar char="Ø"/>
            </a:pPr>
            <a:r>
              <a:rPr lang="zh-TW" altLang="en-US" sz="2300" b="1" dirty="0" smtClean="0">
                <a:solidFill>
                  <a:srgbClr val="800000"/>
                </a:solidFill>
                <a:latin typeface="+mn-ea"/>
                <a:cs typeface="Times New Roman" pitchFamily="18" charset="0"/>
              </a:rPr>
              <a:t>「有相同的自由選擇配偶和非經本人自由表示、完全同意不締結婚約的權利」</a:t>
            </a:r>
            <a:endParaRPr lang="en-US" altLang="zh-TW" sz="2300" b="1" dirty="0" smtClean="0">
              <a:solidFill>
                <a:srgbClr val="800000"/>
              </a:solidFill>
              <a:latin typeface="+mn-ea"/>
              <a:cs typeface="Times New Roman" pitchFamily="18" charset="0"/>
            </a:endParaRPr>
          </a:p>
          <a:p>
            <a:pPr algn="just" eaLnBrk="1" hangingPunct="1">
              <a:lnSpc>
                <a:spcPts val="3500"/>
              </a:lnSpc>
              <a:buSzPct val="60000"/>
              <a:buFont typeface="Wingdings 2" pitchFamily="18" charset="2"/>
              <a:buNone/>
            </a:pPr>
            <a:r>
              <a:rPr lang="zh-TW" altLang="en-US" sz="2300" b="1" dirty="0" smtClean="0">
                <a:solidFill>
                  <a:srgbClr val="0000FF"/>
                </a:solidFill>
                <a:latin typeface="+mn-ea"/>
                <a:cs typeface="Times New Roman" pitchFamily="18" charset="0"/>
              </a:rPr>
              <a:t>    除了因年幼或血緣關係等合理限制外，婦女結婚的權利必須得到法律保護</a:t>
            </a:r>
            <a:r>
              <a:rPr lang="en-US" altLang="zh-TW" sz="2300" b="1" dirty="0" smtClean="0">
                <a:solidFill>
                  <a:srgbClr val="0000FF"/>
                </a:solidFill>
                <a:latin typeface="+mn-ea"/>
                <a:cs typeface="Times New Roman" pitchFamily="18" charset="0"/>
              </a:rPr>
              <a:t>(</a:t>
            </a:r>
            <a:r>
              <a:rPr lang="zh-TW" altLang="en-US" sz="2300" b="1" dirty="0" smtClean="0">
                <a:solidFill>
                  <a:srgbClr val="0000FF"/>
                </a:solidFill>
                <a:latin typeface="+mn-ea"/>
                <a:cs typeface="Times New Roman" pitchFamily="18" charset="0"/>
              </a:rPr>
              <a:t>一般性建議</a:t>
            </a:r>
            <a:r>
              <a:rPr lang="en-US" altLang="zh-TW" sz="2300" b="1" dirty="0" smtClean="0">
                <a:solidFill>
                  <a:srgbClr val="0000FF"/>
                </a:solidFill>
                <a:latin typeface="+mn-ea"/>
                <a:cs typeface="Times New Roman" pitchFamily="18" charset="0"/>
              </a:rPr>
              <a:t>21/16)</a:t>
            </a:r>
          </a:p>
          <a:p>
            <a:pPr algn="just" eaLnBrk="1" hangingPunct="1">
              <a:lnSpc>
                <a:spcPts val="3500"/>
              </a:lnSpc>
              <a:buSzPct val="60000"/>
              <a:buFont typeface="Wingdings 2" pitchFamily="18" charset="2"/>
              <a:buNone/>
            </a:pPr>
            <a:endParaRPr lang="en-US" altLang="zh-TW" sz="2300" b="1" dirty="0" smtClean="0">
              <a:solidFill>
                <a:srgbClr val="0000FF"/>
              </a:solidFill>
              <a:latin typeface="+mn-ea"/>
              <a:cs typeface="Times New Roman" pitchFamily="18" charset="0"/>
            </a:endParaRPr>
          </a:p>
          <a:p>
            <a:pPr algn="just" eaLnBrk="1" hangingPunct="1">
              <a:lnSpc>
                <a:spcPts val="3500"/>
              </a:lnSpc>
              <a:buFont typeface="Wingdings" pitchFamily="2" charset="2"/>
              <a:buChar char="Ø"/>
            </a:pPr>
            <a:r>
              <a:rPr lang="zh-TW" altLang="en-US" sz="2300" b="1" dirty="0" smtClean="0">
                <a:solidFill>
                  <a:srgbClr val="800000"/>
                </a:solidFill>
                <a:latin typeface="+mn-ea"/>
                <a:cs typeface="Times New Roman" pitchFamily="18" charset="0"/>
              </a:rPr>
              <a:t>「在婚姻存續期間以及解除婚姻關係時，有相同權利和義務」</a:t>
            </a:r>
          </a:p>
          <a:p>
            <a:pPr algn="just" eaLnBrk="1" hangingPunct="1">
              <a:lnSpc>
                <a:spcPts val="3500"/>
              </a:lnSpc>
              <a:buFont typeface="Wingdings 2" pitchFamily="18" charset="2"/>
              <a:buNone/>
            </a:pPr>
            <a:r>
              <a:rPr lang="zh-TW" altLang="en-US" sz="2300" b="1" dirty="0" smtClean="0">
                <a:solidFill>
                  <a:srgbClr val="0000FF"/>
                </a:solidFill>
                <a:latin typeface="+mn-ea"/>
                <a:cs typeface="Times New Roman" pitchFamily="18" charset="0"/>
              </a:rPr>
              <a:t>    與婚姻有關的法律和對婦女具有廣泛的影響，往往限制婦女婚姻中的平等地位和責任 </a:t>
            </a:r>
            <a:r>
              <a:rPr lang="en-US" altLang="zh-TW" sz="2300" b="1" dirty="0" smtClean="0">
                <a:solidFill>
                  <a:srgbClr val="0000FF"/>
                </a:solidFill>
                <a:latin typeface="+mn-ea"/>
                <a:cs typeface="Times New Roman" pitchFamily="18" charset="0"/>
              </a:rPr>
              <a:t>(</a:t>
            </a:r>
            <a:r>
              <a:rPr lang="zh-TW" altLang="en-US" sz="2300" b="1" dirty="0" smtClean="0">
                <a:solidFill>
                  <a:srgbClr val="0000FF"/>
                </a:solidFill>
                <a:latin typeface="+mn-ea"/>
                <a:cs typeface="Times New Roman" pitchFamily="18" charset="0"/>
              </a:rPr>
              <a:t>一般性建議</a:t>
            </a:r>
            <a:r>
              <a:rPr lang="en-US" altLang="zh-TW" sz="2300" b="1" dirty="0" smtClean="0">
                <a:solidFill>
                  <a:srgbClr val="0000FF"/>
                </a:solidFill>
                <a:latin typeface="+mn-ea"/>
                <a:cs typeface="Times New Roman" pitchFamily="18" charset="0"/>
              </a:rPr>
              <a:t>21/17)</a:t>
            </a:r>
          </a:p>
          <a:p>
            <a:pPr algn="just" eaLnBrk="1" hangingPunct="1">
              <a:lnSpc>
                <a:spcPts val="3500"/>
              </a:lnSpc>
              <a:buFont typeface="Wingdings 2" pitchFamily="18" charset="2"/>
              <a:buNone/>
            </a:pPr>
            <a:r>
              <a:rPr lang="zh-TW" altLang="en-US" sz="2300" b="1" dirty="0" smtClean="0">
                <a:solidFill>
                  <a:srgbClr val="0000FF"/>
                </a:solidFill>
                <a:latin typeface="+mn-ea"/>
                <a:cs typeface="Times New Roman" pitchFamily="18" charset="0"/>
              </a:rPr>
              <a:t>    婦女在照顧和哺育子女或家庭成員方面應享有與男性平等的權利和責任</a:t>
            </a:r>
            <a:r>
              <a:rPr lang="en-US" altLang="zh-TW" sz="2300" b="1" dirty="0" smtClean="0">
                <a:solidFill>
                  <a:srgbClr val="0000FF"/>
                </a:solidFill>
                <a:latin typeface="+mn-ea"/>
                <a:cs typeface="Times New Roman" pitchFamily="18" charset="0"/>
              </a:rPr>
              <a:t>(</a:t>
            </a:r>
            <a:r>
              <a:rPr lang="zh-TW" altLang="en-US" sz="2300" b="1" dirty="0" smtClean="0">
                <a:solidFill>
                  <a:srgbClr val="0000FF"/>
                </a:solidFill>
                <a:latin typeface="+mn-ea"/>
                <a:cs typeface="Times New Roman" pitchFamily="18" charset="0"/>
              </a:rPr>
              <a:t>一般性建議</a:t>
            </a:r>
            <a:r>
              <a:rPr lang="en-US" altLang="zh-TW" sz="2300" b="1" dirty="0" smtClean="0">
                <a:solidFill>
                  <a:srgbClr val="0000FF"/>
                </a:solidFill>
                <a:latin typeface="+mn-ea"/>
                <a:cs typeface="Times New Roman" pitchFamily="18" charset="0"/>
              </a:rPr>
              <a:t>21/18)</a:t>
            </a:r>
            <a:endParaRPr lang="zh-TW" altLang="en-US" sz="2300" b="1" dirty="0" smtClean="0">
              <a:solidFill>
                <a:srgbClr val="0000FF"/>
              </a:solidFill>
              <a:latin typeface="+mn-ea"/>
              <a:cs typeface="Times New Roman" pitchFamily="18" charset="0"/>
            </a:endParaRPr>
          </a:p>
          <a:p>
            <a:pPr algn="just" eaLnBrk="1" hangingPunct="1">
              <a:lnSpc>
                <a:spcPts val="3500"/>
              </a:lnSpc>
              <a:buFont typeface="Wingdings 2" pitchFamily="18" charset="2"/>
              <a:buNone/>
            </a:pPr>
            <a:endParaRPr lang="zh-TW" altLang="en-US" sz="2000" b="1" dirty="0" smtClean="0">
              <a:latin typeface="Times New Roman" pitchFamily="18" charset="0"/>
              <a:ea typeface="標楷體" pitchFamily="65" charset="-120"/>
              <a:cs typeface="Times New Roman" pitchFamily="18" charset="0"/>
            </a:endParaRPr>
          </a:p>
          <a:p>
            <a:pPr algn="just" eaLnBrk="1" hangingPunct="1">
              <a:lnSpc>
                <a:spcPts val="3500"/>
              </a:lnSpc>
              <a:buFont typeface="Wingdings 2" pitchFamily="18" charset="2"/>
              <a:buNone/>
            </a:pPr>
            <a:endParaRPr lang="zh-TW" altLang="en-US" sz="2000" b="1" dirty="0" smtClean="0">
              <a:latin typeface="Times New Roman" pitchFamily="18" charset="0"/>
              <a:ea typeface="標楷體" pitchFamily="65" charset="-120"/>
              <a:cs typeface="Times New Roman" pitchFamily="18" charset="0"/>
            </a:endParaRPr>
          </a:p>
          <a:p>
            <a:pPr algn="just" eaLnBrk="1" hangingPunct="1">
              <a:lnSpc>
                <a:spcPts val="3500"/>
              </a:lnSpc>
              <a:buFont typeface="Wingdings 2" pitchFamily="18" charset="2"/>
              <a:buNone/>
            </a:pPr>
            <a:endParaRPr lang="zh-TW" altLang="en-US" sz="2000" b="1" dirty="0" smtClean="0">
              <a:latin typeface="Times New Roman" pitchFamily="18" charset="0"/>
              <a:ea typeface="標楷體" pitchFamily="65" charset="-120"/>
              <a:cs typeface="Times New Roman" pitchFamily="18" charset="0"/>
            </a:endParaRPr>
          </a:p>
          <a:p>
            <a:pPr algn="just" eaLnBrk="1" hangingPunct="1">
              <a:lnSpc>
                <a:spcPts val="3500"/>
              </a:lnSpc>
              <a:buFont typeface="Wingdings 2" pitchFamily="18" charset="2"/>
              <a:buNone/>
            </a:pPr>
            <a:endParaRPr lang="zh-TW" altLang="en-US" sz="2000" b="1" dirty="0" smtClean="0">
              <a:latin typeface="Times New Roman" pitchFamily="18" charset="0"/>
              <a:ea typeface="標楷體" pitchFamily="65" charset="-120"/>
              <a:cs typeface="Times New Roman" pitchFamily="18" charset="0"/>
            </a:endParaRPr>
          </a:p>
          <a:p>
            <a:pPr algn="just" eaLnBrk="1" hangingPunct="1">
              <a:lnSpc>
                <a:spcPts val="3500"/>
              </a:lnSpc>
              <a:buFont typeface="Wingdings 2" pitchFamily="18" charset="2"/>
              <a:buNone/>
            </a:pPr>
            <a:endParaRPr lang="zh-TW" altLang="en-US" sz="2000" b="1" dirty="0" smtClean="0">
              <a:latin typeface="Times New Roman" pitchFamily="18" charset="0"/>
              <a:ea typeface="標楷體" pitchFamily="65" charset="-120"/>
              <a:cs typeface="Times New Roman" pitchFamily="18" charset="0"/>
            </a:endParaRPr>
          </a:p>
          <a:p>
            <a:pPr algn="just" eaLnBrk="1" hangingPunct="1">
              <a:lnSpc>
                <a:spcPts val="3500"/>
              </a:lnSpc>
              <a:buFont typeface="Wingdings 2" pitchFamily="18" charset="2"/>
              <a:buNone/>
            </a:pPr>
            <a:endParaRPr lang="zh-TW" altLang="en-US" sz="2000" b="1" dirty="0" smtClean="0">
              <a:latin typeface="Times New Roman" pitchFamily="18" charset="0"/>
              <a:ea typeface="標楷體" pitchFamily="65" charset="-120"/>
              <a:cs typeface="Times New Roman" pitchFamily="18" charset="0"/>
            </a:endParaRPr>
          </a:p>
          <a:p>
            <a:pPr algn="just" eaLnBrk="1" hangingPunct="1">
              <a:lnSpc>
                <a:spcPts val="3500"/>
              </a:lnSpc>
              <a:buFont typeface="Wingdings 2" pitchFamily="18" charset="2"/>
              <a:buNone/>
            </a:pPr>
            <a:endParaRPr lang="zh-TW" altLang="en-US" b="1" dirty="0" smtClean="0">
              <a:latin typeface="Times New Roman" pitchFamily="18" charset="0"/>
              <a:ea typeface="標楷體" pitchFamily="65" charset="-120"/>
              <a:cs typeface="Times New Roman" pitchFamily="18" charset="0"/>
            </a:endParaRPr>
          </a:p>
          <a:p>
            <a:pPr algn="just" eaLnBrk="1" hangingPunct="1">
              <a:lnSpc>
                <a:spcPts val="3500"/>
              </a:lnSpc>
              <a:buFont typeface="Wingdings 2" pitchFamily="18" charset="2"/>
              <a:buNone/>
            </a:pPr>
            <a:endParaRPr lang="zh-TW" altLang="en-US" sz="2000" b="1" dirty="0" smtClean="0">
              <a:latin typeface="Times New Roman" pitchFamily="18" charset="0"/>
              <a:ea typeface="標楷體" pitchFamily="65" charset="-120"/>
              <a:cs typeface="Times New Roman" pitchFamily="18" charset="0"/>
            </a:endParaRPr>
          </a:p>
          <a:p>
            <a:pPr eaLnBrk="1" hangingPunct="1"/>
            <a:endParaRPr lang="zh-TW" altLang="en-US" dirty="0" smtClean="0">
              <a:cs typeface="Times New Roman" pitchFamily="18" charset="0"/>
            </a:endParaRPr>
          </a:p>
          <a:p>
            <a:pPr eaLnBrk="1" hangingPunct="1"/>
            <a:endParaRPr lang="zh-TW" altLang="en-US" dirty="0" smtClean="0">
              <a:cs typeface="Times New Roman" pitchFamily="18" charset="0"/>
            </a:endParaRPr>
          </a:p>
        </p:txBody>
      </p:sp>
      <p:sp>
        <p:nvSpPr>
          <p:cNvPr id="62468" name="投影片編號版面配置區 3"/>
          <p:cNvSpPr>
            <a:spLocks noGrp="1"/>
          </p:cNvSpPr>
          <p:nvPr>
            <p:ph type="sldNum" sz="quarter" idx="11"/>
          </p:nvPr>
        </p:nvSpPr>
        <p:spPr bwMode="auto">
          <a:xfrm>
            <a:off x="6553200" y="6356350"/>
            <a:ext cx="2133600" cy="365125"/>
          </a:xfrm>
          <a:noFill/>
          <a:ln>
            <a:miter lim="800000"/>
            <a:headEnd/>
            <a:tailEnd/>
          </a:ln>
        </p:spPr>
        <p:txBody>
          <a:bodyPr/>
          <a:lstStyle/>
          <a:p>
            <a:fld id="{83FACB4A-782F-4EB3-BCDD-147FBA48B956}" type="slidenum">
              <a:rPr lang="en-US" altLang="zh-TW" smtClean="0">
                <a:latin typeface="Arial" pitchFamily="34" charset="0"/>
                <a:ea typeface="新細明體" pitchFamily="18" charset="-120"/>
              </a:rPr>
              <a:pPr/>
              <a:t>47</a:t>
            </a:fld>
            <a:endParaRPr lang="en-US" altLang="zh-TW" smtClean="0">
              <a:latin typeface="Arial" pitchFamily="34" charset="0"/>
              <a:ea typeface="新細明體" pitchFamily="18" charset="-120"/>
            </a:endParaRPr>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標題 1"/>
          <p:cNvSpPr>
            <a:spLocks noGrp="1"/>
          </p:cNvSpPr>
          <p:nvPr>
            <p:ph type="title"/>
          </p:nvPr>
        </p:nvSpPr>
        <p:spPr>
          <a:xfrm>
            <a:off x="457200" y="274638"/>
            <a:ext cx="8229600" cy="1143000"/>
          </a:xfrm>
        </p:spPr>
        <p:txBody>
          <a:bodyPr>
            <a:normAutofit/>
          </a:bodyPr>
          <a:lstStyle/>
          <a:p>
            <a:pPr eaLnBrk="1" hangingPunct="1"/>
            <a:r>
              <a:rPr lang="zh-TW" altLang="en-US" sz="4000" b="1" dirty="0" smtClean="0">
                <a:solidFill>
                  <a:srgbClr val="7030A0"/>
                </a:solidFill>
                <a:latin typeface="Times New Roman" pitchFamily="18" charset="0"/>
                <a:ea typeface="標楷體" pitchFamily="65" charset="-120"/>
                <a:cs typeface="Times New Roman" pitchFamily="18" charset="0"/>
              </a:rPr>
              <a:t>第十六條　婚姻與家庭生活（四）</a:t>
            </a:r>
            <a:endParaRPr lang="zh-TW" altLang="en-US" sz="4000" dirty="0" smtClean="0">
              <a:solidFill>
                <a:schemeClr val="tx1"/>
              </a:solidFill>
              <a:cs typeface="Times New Roman" pitchFamily="18" charset="0"/>
            </a:endParaRPr>
          </a:p>
        </p:txBody>
      </p:sp>
      <p:sp>
        <p:nvSpPr>
          <p:cNvPr id="63491" name="內容版面配置區 2"/>
          <p:cNvSpPr>
            <a:spLocks noGrp="1"/>
          </p:cNvSpPr>
          <p:nvPr>
            <p:ph idx="1"/>
          </p:nvPr>
        </p:nvSpPr>
        <p:spPr>
          <a:xfrm>
            <a:off x="250825" y="1557338"/>
            <a:ext cx="8732838" cy="5040312"/>
          </a:xfrm>
        </p:spPr>
        <p:txBody>
          <a:bodyPr/>
          <a:lstStyle/>
          <a:p>
            <a:pPr algn="just" eaLnBrk="1" hangingPunct="1">
              <a:lnSpc>
                <a:spcPts val="3200"/>
              </a:lnSpc>
              <a:buSzPct val="60000"/>
              <a:buFont typeface="Wingdings" pitchFamily="2" charset="2"/>
              <a:buChar char="Ø"/>
            </a:pPr>
            <a:r>
              <a:rPr lang="zh-TW" altLang="en-US" sz="2400" b="1" dirty="0" smtClean="0">
                <a:solidFill>
                  <a:srgbClr val="800000"/>
                </a:solidFill>
                <a:latin typeface="+mn-ea"/>
                <a:cs typeface="Times New Roman" pitchFamily="18" charset="0"/>
              </a:rPr>
              <a:t>「作為父母親有相同的權利和義務」</a:t>
            </a:r>
            <a:endParaRPr lang="en-US" altLang="zh-TW" sz="2400" b="1" dirty="0" smtClean="0">
              <a:solidFill>
                <a:srgbClr val="800000"/>
              </a:solidFill>
              <a:latin typeface="+mn-ea"/>
              <a:cs typeface="Times New Roman" pitchFamily="18" charset="0"/>
            </a:endParaRPr>
          </a:p>
          <a:p>
            <a:pPr algn="just" eaLnBrk="1" hangingPunct="1">
              <a:lnSpc>
                <a:spcPts val="3200"/>
              </a:lnSpc>
              <a:buSzPct val="60000"/>
              <a:buFont typeface="Wingdings 2" pitchFamily="18" charset="2"/>
              <a:buNone/>
            </a:pPr>
            <a:r>
              <a:rPr lang="zh-TW" altLang="en-US" sz="2400" b="1" dirty="0" smtClean="0">
                <a:solidFill>
                  <a:srgbClr val="0000FF"/>
                </a:solidFill>
                <a:latin typeface="+mn-ea"/>
                <a:cs typeface="Times New Roman" pitchFamily="18" charset="0"/>
              </a:rPr>
              <a:t>    應確保父母雙方平等分擔對子女的權利和責任</a:t>
            </a:r>
            <a:r>
              <a:rPr lang="en-US" altLang="zh-TW" sz="2400" b="1" dirty="0" smtClean="0">
                <a:solidFill>
                  <a:srgbClr val="0000FF"/>
                </a:solidFill>
                <a:latin typeface="+mn-ea"/>
                <a:cs typeface="Times New Roman" pitchFamily="18" charset="0"/>
              </a:rPr>
              <a:t>(</a:t>
            </a:r>
            <a:r>
              <a:rPr lang="zh-TW" altLang="en-US" sz="2400" b="1" dirty="0" smtClean="0">
                <a:solidFill>
                  <a:srgbClr val="0000FF"/>
                </a:solidFill>
                <a:latin typeface="+mn-ea"/>
                <a:cs typeface="Times New Roman" pitchFamily="18" charset="0"/>
              </a:rPr>
              <a:t>一般性建議</a:t>
            </a:r>
            <a:r>
              <a:rPr lang="en-US" altLang="zh-TW" sz="2400" b="1" dirty="0" smtClean="0">
                <a:solidFill>
                  <a:srgbClr val="0000FF"/>
                </a:solidFill>
                <a:latin typeface="+mn-ea"/>
                <a:cs typeface="Times New Roman" pitchFamily="18" charset="0"/>
              </a:rPr>
              <a:t>21/20)</a:t>
            </a:r>
          </a:p>
          <a:p>
            <a:pPr algn="just" eaLnBrk="1" hangingPunct="1">
              <a:lnSpc>
                <a:spcPts val="3200"/>
              </a:lnSpc>
              <a:buSzPct val="60000"/>
              <a:buFont typeface="Wingdings 2" pitchFamily="18" charset="2"/>
              <a:buNone/>
            </a:pPr>
            <a:endParaRPr lang="en-US" altLang="zh-TW" sz="2400" b="1" dirty="0" smtClean="0">
              <a:solidFill>
                <a:srgbClr val="0000FF"/>
              </a:solidFill>
              <a:latin typeface="+mn-ea"/>
              <a:cs typeface="Times New Roman" pitchFamily="18" charset="0"/>
            </a:endParaRPr>
          </a:p>
          <a:p>
            <a:pPr algn="just" eaLnBrk="1" hangingPunct="1">
              <a:lnSpc>
                <a:spcPts val="3200"/>
              </a:lnSpc>
              <a:buFont typeface="Wingdings" pitchFamily="2" charset="2"/>
              <a:buChar char="Ø"/>
            </a:pPr>
            <a:r>
              <a:rPr lang="zh-TW" altLang="en-US" sz="2400" b="1" dirty="0" smtClean="0">
                <a:solidFill>
                  <a:srgbClr val="800000"/>
                </a:solidFill>
                <a:latin typeface="+mn-ea"/>
                <a:cs typeface="Times New Roman" pitchFamily="18" charset="0"/>
              </a:rPr>
              <a:t>「有相同的權利自由負責地決定子女人數和生育間隔，並有機會使婦女獲得行使這種權利的知識、教育和方法」</a:t>
            </a:r>
          </a:p>
          <a:p>
            <a:pPr algn="just" eaLnBrk="1" hangingPunct="1">
              <a:lnSpc>
                <a:spcPts val="3200"/>
              </a:lnSpc>
              <a:buFont typeface="Wingdings 2" pitchFamily="18" charset="2"/>
              <a:buNone/>
            </a:pPr>
            <a:r>
              <a:rPr lang="zh-TW" altLang="en-US" sz="2400" b="1" dirty="0" smtClean="0">
                <a:solidFill>
                  <a:srgbClr val="0000FF"/>
                </a:solidFill>
                <a:latin typeface="+mn-ea"/>
                <a:cs typeface="Times New Roman" pitchFamily="18" charset="0"/>
              </a:rPr>
              <a:t>    婦女有權決定子女的人數和生育間隔</a:t>
            </a:r>
            <a:r>
              <a:rPr lang="en-US" altLang="zh-TW" sz="2400" b="1" dirty="0" smtClean="0">
                <a:solidFill>
                  <a:srgbClr val="0000FF"/>
                </a:solidFill>
                <a:latin typeface="+mn-ea"/>
                <a:cs typeface="Times New Roman" pitchFamily="18" charset="0"/>
              </a:rPr>
              <a:t>(</a:t>
            </a:r>
            <a:r>
              <a:rPr lang="zh-TW" altLang="en-US" sz="2400" b="1" dirty="0" smtClean="0">
                <a:solidFill>
                  <a:srgbClr val="0000FF"/>
                </a:solidFill>
                <a:latin typeface="+mn-ea"/>
                <a:cs typeface="Times New Roman" pitchFamily="18" charset="0"/>
              </a:rPr>
              <a:t>一般性建議</a:t>
            </a:r>
            <a:r>
              <a:rPr lang="en-US" altLang="zh-TW" sz="2400" b="1" dirty="0" smtClean="0">
                <a:solidFill>
                  <a:srgbClr val="0000FF"/>
                </a:solidFill>
                <a:latin typeface="+mn-ea"/>
                <a:cs typeface="Times New Roman" pitchFamily="18" charset="0"/>
              </a:rPr>
              <a:t>21/21)</a:t>
            </a:r>
          </a:p>
          <a:p>
            <a:pPr algn="just" eaLnBrk="1" hangingPunct="1">
              <a:lnSpc>
                <a:spcPts val="3200"/>
              </a:lnSpc>
              <a:buFont typeface="Wingdings 2" pitchFamily="18" charset="2"/>
              <a:buNone/>
            </a:pPr>
            <a:r>
              <a:rPr lang="zh-TW" altLang="en-US" sz="2400" b="1" dirty="0" smtClean="0">
                <a:solidFill>
                  <a:srgbClr val="0000FF"/>
                </a:solidFill>
                <a:latin typeface="+mn-ea"/>
                <a:cs typeface="Times New Roman" pitchFamily="18" charset="0"/>
              </a:rPr>
              <a:t>    婦女必須獲得避孕措施及資訊，並能接受計劃生育服務</a:t>
            </a:r>
            <a:r>
              <a:rPr lang="en-US" altLang="zh-TW" sz="2400" b="1" dirty="0" smtClean="0">
                <a:solidFill>
                  <a:srgbClr val="0000FF"/>
                </a:solidFill>
                <a:latin typeface="+mn-ea"/>
                <a:cs typeface="Times New Roman" pitchFamily="18" charset="0"/>
              </a:rPr>
              <a:t>(</a:t>
            </a:r>
            <a:r>
              <a:rPr lang="zh-TW" altLang="en-US" sz="2400" b="1" dirty="0" smtClean="0">
                <a:solidFill>
                  <a:srgbClr val="0000FF"/>
                </a:solidFill>
                <a:latin typeface="+mn-ea"/>
                <a:cs typeface="Times New Roman" pitchFamily="18" charset="0"/>
              </a:rPr>
              <a:t>一般性建議</a:t>
            </a:r>
            <a:r>
              <a:rPr lang="en-US" altLang="zh-TW" sz="2400" b="1" dirty="0" smtClean="0">
                <a:solidFill>
                  <a:srgbClr val="0000FF"/>
                </a:solidFill>
                <a:latin typeface="+mn-ea"/>
                <a:cs typeface="Times New Roman" pitchFamily="18" charset="0"/>
              </a:rPr>
              <a:t>21/22) </a:t>
            </a:r>
          </a:p>
          <a:p>
            <a:pPr algn="just" eaLnBrk="1" hangingPunct="1">
              <a:lnSpc>
                <a:spcPts val="3200"/>
              </a:lnSpc>
              <a:buFont typeface="Wingdings 2" pitchFamily="18" charset="2"/>
              <a:buNone/>
            </a:pPr>
            <a:r>
              <a:rPr lang="zh-TW" altLang="en-US" sz="2400" b="1" dirty="0" smtClean="0">
                <a:solidFill>
                  <a:srgbClr val="0000FF"/>
                </a:solidFill>
                <a:latin typeface="+mn-ea"/>
                <a:cs typeface="Times New Roman" pitchFamily="18" charset="0"/>
              </a:rPr>
              <a:t>    有助於提高人民的總體生活質量和健康，取得永續的經濟和社會發展</a:t>
            </a:r>
            <a:r>
              <a:rPr lang="en-US" altLang="zh-TW" sz="2400" b="1" dirty="0" smtClean="0">
                <a:solidFill>
                  <a:srgbClr val="0000FF"/>
                </a:solidFill>
                <a:latin typeface="+mn-ea"/>
                <a:cs typeface="Times New Roman" pitchFamily="18" charset="0"/>
              </a:rPr>
              <a:t>(</a:t>
            </a:r>
            <a:r>
              <a:rPr lang="zh-TW" altLang="en-US" sz="2400" b="1" dirty="0" smtClean="0">
                <a:solidFill>
                  <a:srgbClr val="0000FF"/>
                </a:solidFill>
                <a:latin typeface="+mn-ea"/>
                <a:cs typeface="Times New Roman" pitchFamily="18" charset="0"/>
              </a:rPr>
              <a:t>一般性建議</a:t>
            </a:r>
            <a:r>
              <a:rPr lang="en-US" altLang="zh-TW" sz="2400" b="1" dirty="0" smtClean="0">
                <a:solidFill>
                  <a:srgbClr val="0000FF"/>
                </a:solidFill>
                <a:latin typeface="+mn-ea"/>
                <a:cs typeface="Times New Roman" pitchFamily="18" charset="0"/>
              </a:rPr>
              <a:t>21/23)</a:t>
            </a:r>
            <a:endParaRPr lang="zh-TW" altLang="en-US" sz="2400" b="1" dirty="0" smtClean="0">
              <a:solidFill>
                <a:srgbClr val="0000FF"/>
              </a:solidFill>
              <a:latin typeface="+mn-ea"/>
              <a:cs typeface="Times New Roman" pitchFamily="18" charset="0"/>
            </a:endParaRPr>
          </a:p>
          <a:p>
            <a:pPr algn="just" eaLnBrk="1" hangingPunct="1">
              <a:lnSpc>
                <a:spcPts val="3500"/>
              </a:lnSpc>
              <a:buFont typeface="Wingdings 2" pitchFamily="18" charset="2"/>
              <a:buNone/>
            </a:pPr>
            <a:endParaRPr lang="zh-TW" altLang="en-US" sz="2000" b="1" dirty="0" smtClean="0">
              <a:latin typeface="Times New Roman" pitchFamily="18" charset="0"/>
              <a:ea typeface="標楷體" pitchFamily="65" charset="-120"/>
              <a:cs typeface="Times New Roman" pitchFamily="18" charset="0"/>
            </a:endParaRPr>
          </a:p>
          <a:p>
            <a:pPr algn="just" eaLnBrk="1" hangingPunct="1">
              <a:lnSpc>
                <a:spcPts val="3500"/>
              </a:lnSpc>
              <a:buFont typeface="Wingdings 2" pitchFamily="18" charset="2"/>
              <a:buNone/>
            </a:pPr>
            <a:endParaRPr lang="zh-TW" altLang="en-US" sz="2000" b="1" dirty="0" smtClean="0">
              <a:latin typeface="Times New Roman" pitchFamily="18" charset="0"/>
              <a:ea typeface="標楷體" pitchFamily="65" charset="-120"/>
              <a:cs typeface="Times New Roman" pitchFamily="18" charset="0"/>
            </a:endParaRPr>
          </a:p>
          <a:p>
            <a:pPr algn="just" eaLnBrk="1" hangingPunct="1">
              <a:lnSpc>
                <a:spcPts val="3500"/>
              </a:lnSpc>
              <a:buFont typeface="Wingdings 2" pitchFamily="18" charset="2"/>
              <a:buNone/>
            </a:pPr>
            <a:endParaRPr lang="zh-TW" altLang="en-US" sz="2000" b="1" dirty="0" smtClean="0">
              <a:latin typeface="Times New Roman" pitchFamily="18" charset="0"/>
              <a:ea typeface="標楷體" pitchFamily="65" charset="-120"/>
              <a:cs typeface="Times New Roman" pitchFamily="18" charset="0"/>
            </a:endParaRPr>
          </a:p>
          <a:p>
            <a:pPr algn="just" eaLnBrk="1" hangingPunct="1">
              <a:lnSpc>
                <a:spcPts val="3500"/>
              </a:lnSpc>
              <a:buFont typeface="Wingdings 2" pitchFamily="18" charset="2"/>
              <a:buNone/>
            </a:pPr>
            <a:endParaRPr lang="zh-TW" altLang="en-US" sz="2000" b="1" dirty="0" smtClean="0">
              <a:latin typeface="Times New Roman" pitchFamily="18" charset="0"/>
              <a:ea typeface="標楷體" pitchFamily="65" charset="-120"/>
              <a:cs typeface="Times New Roman" pitchFamily="18" charset="0"/>
            </a:endParaRPr>
          </a:p>
          <a:p>
            <a:pPr algn="just" eaLnBrk="1" hangingPunct="1">
              <a:lnSpc>
                <a:spcPts val="3500"/>
              </a:lnSpc>
              <a:buFont typeface="Wingdings 2" pitchFamily="18" charset="2"/>
              <a:buNone/>
            </a:pPr>
            <a:endParaRPr lang="zh-TW" altLang="en-US" sz="2000" b="1" dirty="0" smtClean="0">
              <a:latin typeface="Times New Roman" pitchFamily="18" charset="0"/>
              <a:ea typeface="標楷體" pitchFamily="65" charset="-120"/>
              <a:cs typeface="Times New Roman" pitchFamily="18" charset="0"/>
            </a:endParaRPr>
          </a:p>
          <a:p>
            <a:pPr algn="just" eaLnBrk="1" hangingPunct="1">
              <a:lnSpc>
                <a:spcPts val="3500"/>
              </a:lnSpc>
              <a:buFont typeface="Wingdings 2" pitchFamily="18" charset="2"/>
              <a:buNone/>
            </a:pPr>
            <a:endParaRPr lang="zh-TW" altLang="en-US" sz="2000" b="1" dirty="0" smtClean="0">
              <a:latin typeface="Times New Roman" pitchFamily="18" charset="0"/>
              <a:ea typeface="標楷體" pitchFamily="65" charset="-120"/>
              <a:cs typeface="Times New Roman" pitchFamily="18" charset="0"/>
            </a:endParaRPr>
          </a:p>
          <a:p>
            <a:pPr algn="just" eaLnBrk="1" hangingPunct="1">
              <a:lnSpc>
                <a:spcPts val="3500"/>
              </a:lnSpc>
              <a:buFont typeface="Wingdings 2" pitchFamily="18" charset="2"/>
              <a:buNone/>
            </a:pPr>
            <a:endParaRPr lang="zh-TW" altLang="en-US" b="1" dirty="0" smtClean="0">
              <a:latin typeface="Times New Roman" pitchFamily="18" charset="0"/>
              <a:ea typeface="標楷體" pitchFamily="65" charset="-120"/>
              <a:cs typeface="Times New Roman" pitchFamily="18" charset="0"/>
            </a:endParaRPr>
          </a:p>
          <a:p>
            <a:pPr algn="just" eaLnBrk="1" hangingPunct="1">
              <a:lnSpc>
                <a:spcPts val="3500"/>
              </a:lnSpc>
              <a:buFont typeface="Wingdings 2" pitchFamily="18" charset="2"/>
              <a:buNone/>
            </a:pPr>
            <a:endParaRPr lang="zh-TW" altLang="en-US" sz="2000" b="1" dirty="0" smtClean="0">
              <a:latin typeface="Times New Roman" pitchFamily="18" charset="0"/>
              <a:ea typeface="標楷體" pitchFamily="65" charset="-120"/>
              <a:cs typeface="Times New Roman" pitchFamily="18" charset="0"/>
            </a:endParaRPr>
          </a:p>
          <a:p>
            <a:pPr eaLnBrk="1" hangingPunct="1"/>
            <a:endParaRPr lang="zh-TW" altLang="en-US" dirty="0" smtClean="0">
              <a:cs typeface="Times New Roman" pitchFamily="18" charset="0"/>
            </a:endParaRPr>
          </a:p>
          <a:p>
            <a:pPr eaLnBrk="1" hangingPunct="1"/>
            <a:endParaRPr lang="zh-TW" altLang="en-US" dirty="0" smtClean="0">
              <a:cs typeface="Times New Roman" pitchFamily="18" charset="0"/>
            </a:endParaRPr>
          </a:p>
        </p:txBody>
      </p:sp>
      <p:sp>
        <p:nvSpPr>
          <p:cNvPr id="63492" name="投影片編號版面配置區 3"/>
          <p:cNvSpPr>
            <a:spLocks noGrp="1"/>
          </p:cNvSpPr>
          <p:nvPr>
            <p:ph type="sldNum" sz="quarter" idx="11"/>
          </p:nvPr>
        </p:nvSpPr>
        <p:spPr bwMode="auto">
          <a:xfrm>
            <a:off x="6553200" y="6356350"/>
            <a:ext cx="2133600" cy="365125"/>
          </a:xfrm>
          <a:noFill/>
          <a:ln>
            <a:miter lim="800000"/>
            <a:headEnd/>
            <a:tailEnd/>
          </a:ln>
        </p:spPr>
        <p:txBody>
          <a:bodyPr/>
          <a:lstStyle/>
          <a:p>
            <a:fld id="{2A030F14-EACC-4E03-BFFA-5655B92FE207}" type="slidenum">
              <a:rPr lang="en-US" altLang="zh-TW" smtClean="0">
                <a:latin typeface="Arial" pitchFamily="34" charset="0"/>
                <a:ea typeface="新細明體" pitchFamily="18" charset="-120"/>
              </a:rPr>
              <a:pPr/>
              <a:t>48</a:t>
            </a:fld>
            <a:endParaRPr lang="en-US" altLang="zh-TW" smtClean="0">
              <a:latin typeface="Arial" pitchFamily="34" charset="0"/>
              <a:ea typeface="新細明體" pitchFamily="18" charset="-120"/>
            </a:endParaRPr>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標題 1"/>
          <p:cNvSpPr>
            <a:spLocks noGrp="1"/>
          </p:cNvSpPr>
          <p:nvPr>
            <p:ph type="title"/>
          </p:nvPr>
        </p:nvSpPr>
        <p:spPr>
          <a:xfrm>
            <a:off x="457200" y="274638"/>
            <a:ext cx="8229600" cy="1143000"/>
          </a:xfrm>
        </p:spPr>
        <p:txBody>
          <a:bodyPr>
            <a:normAutofit/>
          </a:bodyPr>
          <a:lstStyle/>
          <a:p>
            <a:pPr eaLnBrk="1" hangingPunct="1"/>
            <a:r>
              <a:rPr lang="zh-TW" altLang="en-US" sz="4000" b="1" dirty="0" smtClean="0">
                <a:solidFill>
                  <a:srgbClr val="7030A0"/>
                </a:solidFill>
                <a:latin typeface="Times New Roman" pitchFamily="18" charset="0"/>
                <a:ea typeface="標楷體" pitchFamily="65" charset="-120"/>
                <a:cs typeface="Times New Roman" pitchFamily="18" charset="0"/>
              </a:rPr>
              <a:t>第十六條　婚姻與家庭生活（五）</a:t>
            </a:r>
            <a:endParaRPr lang="zh-TW" altLang="en-US" sz="4000" dirty="0" smtClean="0">
              <a:solidFill>
                <a:schemeClr val="tx1"/>
              </a:solidFill>
              <a:cs typeface="Times New Roman" pitchFamily="18" charset="0"/>
            </a:endParaRPr>
          </a:p>
        </p:txBody>
      </p:sp>
      <p:sp>
        <p:nvSpPr>
          <p:cNvPr id="64515" name="內容版面配置區 2"/>
          <p:cNvSpPr>
            <a:spLocks noGrp="1"/>
          </p:cNvSpPr>
          <p:nvPr>
            <p:ph idx="1"/>
          </p:nvPr>
        </p:nvSpPr>
        <p:spPr>
          <a:xfrm>
            <a:off x="251520" y="1556792"/>
            <a:ext cx="8732838" cy="5256584"/>
          </a:xfrm>
        </p:spPr>
        <p:txBody>
          <a:bodyPr/>
          <a:lstStyle/>
          <a:p>
            <a:pPr algn="just" eaLnBrk="1" hangingPunct="1">
              <a:lnSpc>
                <a:spcPts val="3000"/>
              </a:lnSpc>
              <a:buSzPct val="60000"/>
              <a:buFont typeface="Wingdings" pitchFamily="2" charset="2"/>
              <a:buChar char="Ø"/>
            </a:pPr>
            <a:r>
              <a:rPr lang="zh-TW" altLang="en-US" sz="2300" b="1" dirty="0" smtClean="0">
                <a:solidFill>
                  <a:srgbClr val="800000"/>
                </a:solidFill>
                <a:latin typeface="+mn-ea"/>
                <a:cs typeface="Times New Roman" pitchFamily="18" charset="0"/>
              </a:rPr>
              <a:t>「夫妻有相同個人權利，包括選擇姓氏、專業和職業的權利」</a:t>
            </a:r>
            <a:endParaRPr lang="en-US" altLang="zh-TW" sz="2300" b="1" dirty="0" smtClean="0">
              <a:solidFill>
                <a:srgbClr val="800000"/>
              </a:solidFill>
              <a:latin typeface="+mn-ea"/>
              <a:cs typeface="Times New Roman" pitchFamily="18" charset="0"/>
            </a:endParaRPr>
          </a:p>
          <a:p>
            <a:pPr lvl="1" algn="just" eaLnBrk="1" hangingPunct="1">
              <a:lnSpc>
                <a:spcPts val="3000"/>
              </a:lnSpc>
              <a:buSzPct val="60000"/>
              <a:buFont typeface="Arial" pitchFamily="34" charset="0"/>
              <a:buChar char="•"/>
            </a:pPr>
            <a:r>
              <a:rPr lang="zh-TW" altLang="en-US" sz="2300" b="1" dirty="0" smtClean="0">
                <a:solidFill>
                  <a:srgbClr val="0000FF"/>
                </a:solidFill>
                <a:latin typeface="+mn-ea"/>
                <a:cs typeface="Times New Roman" pitchFamily="18" charset="0"/>
              </a:rPr>
              <a:t>法律或習俗迫使婦女因結婚或離婚改變姓氏時便被剝奪了此種權利</a:t>
            </a:r>
            <a:r>
              <a:rPr lang="en-US" altLang="zh-TW" sz="2300" b="1" dirty="0" smtClean="0">
                <a:solidFill>
                  <a:srgbClr val="0000FF"/>
                </a:solidFill>
                <a:latin typeface="+mn-ea"/>
                <a:cs typeface="Times New Roman" pitchFamily="18" charset="0"/>
              </a:rPr>
              <a:t>(</a:t>
            </a:r>
            <a:r>
              <a:rPr lang="zh-TW" altLang="en-US" sz="2300" b="1" dirty="0" smtClean="0">
                <a:solidFill>
                  <a:srgbClr val="0000FF"/>
                </a:solidFill>
                <a:latin typeface="+mn-ea"/>
                <a:cs typeface="Times New Roman" pitchFamily="18" charset="0"/>
              </a:rPr>
              <a:t>一般性建議</a:t>
            </a:r>
            <a:r>
              <a:rPr lang="en-US" altLang="zh-TW" sz="2300" b="1" dirty="0" smtClean="0">
                <a:solidFill>
                  <a:srgbClr val="0000FF"/>
                </a:solidFill>
                <a:latin typeface="+mn-ea"/>
                <a:cs typeface="Times New Roman" pitchFamily="18" charset="0"/>
              </a:rPr>
              <a:t>21/24)</a:t>
            </a:r>
          </a:p>
          <a:p>
            <a:pPr algn="just" eaLnBrk="1" hangingPunct="1">
              <a:lnSpc>
                <a:spcPts val="3000"/>
              </a:lnSpc>
              <a:spcBef>
                <a:spcPts val="1800"/>
              </a:spcBef>
              <a:buSzPct val="60000"/>
              <a:buFont typeface="Wingdings" pitchFamily="2" charset="2"/>
              <a:buChar char="Ø"/>
            </a:pPr>
            <a:r>
              <a:rPr lang="zh-TW" altLang="en-US" sz="2300" b="1" dirty="0" smtClean="0">
                <a:solidFill>
                  <a:srgbClr val="800000"/>
                </a:solidFill>
                <a:latin typeface="+mn-ea"/>
                <a:cs typeface="Times New Roman" pitchFamily="18" charset="0"/>
              </a:rPr>
              <a:t>「配偶雙方在財產的所有、取得、經營、管理、享有、處置方面，不論是無償的或是收取價值酬報的，都具有相同的權利」</a:t>
            </a:r>
            <a:endParaRPr lang="en-US" altLang="zh-TW" sz="2300" b="1" dirty="0" smtClean="0">
              <a:solidFill>
                <a:srgbClr val="800000"/>
              </a:solidFill>
              <a:latin typeface="+mn-ea"/>
              <a:cs typeface="Times New Roman" pitchFamily="18" charset="0"/>
            </a:endParaRPr>
          </a:p>
          <a:p>
            <a:pPr marL="457200" lvl="2" algn="just" eaLnBrk="1" hangingPunct="1">
              <a:lnSpc>
                <a:spcPts val="3000"/>
              </a:lnSpc>
            </a:pPr>
            <a:r>
              <a:rPr lang="zh-TW" altLang="en-US" sz="2300" b="1" dirty="0" smtClean="0">
                <a:solidFill>
                  <a:srgbClr val="0000FF"/>
                </a:solidFill>
                <a:latin typeface="+mn-ea"/>
                <a:cs typeface="Times New Roman" pitchFamily="18" charset="0"/>
              </a:rPr>
              <a:t> 婦女不論其婚姻狀況，應享有與男性平等的權利</a:t>
            </a:r>
            <a:r>
              <a:rPr lang="en-US" altLang="zh-TW" sz="2300" b="1" dirty="0" smtClean="0">
                <a:solidFill>
                  <a:srgbClr val="0000FF"/>
                </a:solidFill>
                <a:latin typeface="+mn-ea"/>
                <a:cs typeface="Times New Roman" pitchFamily="18" charset="0"/>
              </a:rPr>
              <a:t>(</a:t>
            </a:r>
            <a:r>
              <a:rPr lang="zh-TW" altLang="en-US" sz="2300" b="1" dirty="0" smtClean="0">
                <a:solidFill>
                  <a:srgbClr val="0000FF"/>
                </a:solidFill>
                <a:latin typeface="+mn-ea"/>
                <a:cs typeface="Times New Roman" pitchFamily="18" charset="0"/>
              </a:rPr>
              <a:t>一般性建議</a:t>
            </a:r>
            <a:r>
              <a:rPr lang="en-US" altLang="zh-TW" sz="2300" b="1" dirty="0" smtClean="0">
                <a:solidFill>
                  <a:srgbClr val="0000FF"/>
                </a:solidFill>
                <a:latin typeface="+mn-ea"/>
                <a:cs typeface="Times New Roman" pitchFamily="18" charset="0"/>
              </a:rPr>
              <a:t>21/27)</a:t>
            </a:r>
            <a:endParaRPr lang="zh-TW" altLang="en-US" sz="2300" b="1" dirty="0" smtClean="0">
              <a:solidFill>
                <a:srgbClr val="0000FF"/>
              </a:solidFill>
              <a:latin typeface="+mn-ea"/>
              <a:cs typeface="Times New Roman" pitchFamily="18" charset="0"/>
            </a:endParaRPr>
          </a:p>
          <a:p>
            <a:pPr marL="457200" lvl="2" algn="just" eaLnBrk="1" hangingPunct="1">
              <a:lnSpc>
                <a:spcPts val="3000"/>
              </a:lnSpc>
            </a:pPr>
            <a:r>
              <a:rPr lang="zh-TW" altLang="en-US" sz="2300" b="1" dirty="0" smtClean="0">
                <a:latin typeface="+mn-ea"/>
                <a:cs typeface="Times New Roman" pitchFamily="18" charset="0"/>
              </a:rPr>
              <a:t> </a:t>
            </a:r>
            <a:r>
              <a:rPr lang="zh-TW" altLang="en-US" sz="2300" b="1" dirty="0" smtClean="0">
                <a:solidFill>
                  <a:srgbClr val="0000FF"/>
                </a:solidFill>
                <a:latin typeface="+mn-ea"/>
                <a:cs typeface="Times New Roman" pitchFamily="18" charset="0"/>
              </a:rPr>
              <a:t>婚姻財產：男女在婚姻存續期間、事實關係存續期間或結束，享有平等分配財產權利，不應受法律習俗限制</a:t>
            </a:r>
            <a:r>
              <a:rPr lang="en-US" altLang="zh-TW" sz="2300" b="1" dirty="0" smtClean="0">
                <a:solidFill>
                  <a:srgbClr val="0000FF"/>
                </a:solidFill>
                <a:latin typeface="+mn-ea"/>
                <a:cs typeface="Times New Roman" pitchFamily="18" charset="0"/>
              </a:rPr>
              <a:t>(</a:t>
            </a:r>
            <a:r>
              <a:rPr lang="zh-TW" altLang="en-US" sz="2300" b="1" dirty="0" smtClean="0">
                <a:solidFill>
                  <a:srgbClr val="0000FF"/>
                </a:solidFill>
                <a:latin typeface="+mn-ea"/>
                <a:cs typeface="Times New Roman" pitchFamily="18" charset="0"/>
              </a:rPr>
              <a:t>一般性建議</a:t>
            </a:r>
            <a:r>
              <a:rPr lang="en-US" altLang="zh-TW" sz="2300" b="1" dirty="0" smtClean="0">
                <a:solidFill>
                  <a:srgbClr val="0000FF"/>
                </a:solidFill>
                <a:latin typeface="+mn-ea"/>
                <a:cs typeface="Times New Roman" pitchFamily="18" charset="0"/>
              </a:rPr>
              <a:t>21/30</a:t>
            </a:r>
            <a:r>
              <a:rPr lang="zh-TW" altLang="en-US" sz="2300" b="1" dirty="0" smtClean="0">
                <a:solidFill>
                  <a:srgbClr val="0000FF"/>
                </a:solidFill>
                <a:latin typeface="+mn-ea"/>
                <a:cs typeface="Times New Roman" pitchFamily="18" charset="0"/>
              </a:rPr>
              <a:t>、</a:t>
            </a:r>
            <a:r>
              <a:rPr lang="en-US" altLang="zh-TW" sz="2300" b="1" dirty="0" smtClean="0">
                <a:solidFill>
                  <a:srgbClr val="0000FF"/>
                </a:solidFill>
                <a:latin typeface="+mn-ea"/>
                <a:cs typeface="Times New Roman" pitchFamily="18" charset="0"/>
              </a:rPr>
              <a:t>21/31</a:t>
            </a:r>
            <a:r>
              <a:rPr lang="zh-TW" altLang="en-US" sz="2300" b="1" dirty="0" smtClean="0">
                <a:solidFill>
                  <a:srgbClr val="0000FF"/>
                </a:solidFill>
                <a:latin typeface="+mn-ea"/>
                <a:cs typeface="Times New Roman" pitchFamily="18" charset="0"/>
              </a:rPr>
              <a:t>、</a:t>
            </a:r>
            <a:r>
              <a:rPr lang="en-US" altLang="zh-TW" sz="2300" b="1" dirty="0" smtClean="0">
                <a:solidFill>
                  <a:srgbClr val="0000FF"/>
                </a:solidFill>
                <a:latin typeface="+mn-ea"/>
                <a:cs typeface="Times New Roman" pitchFamily="18" charset="0"/>
              </a:rPr>
              <a:t>21/32</a:t>
            </a:r>
            <a:r>
              <a:rPr lang="zh-TW" altLang="en-US" sz="2300" b="1" dirty="0" smtClean="0">
                <a:solidFill>
                  <a:srgbClr val="0000FF"/>
                </a:solidFill>
                <a:latin typeface="+mn-ea"/>
                <a:cs typeface="Times New Roman" pitchFamily="18" charset="0"/>
              </a:rPr>
              <a:t>、</a:t>
            </a:r>
            <a:r>
              <a:rPr lang="en-US" altLang="zh-TW" sz="2300" b="1" dirty="0" smtClean="0">
                <a:solidFill>
                  <a:srgbClr val="0000FF"/>
                </a:solidFill>
                <a:latin typeface="+mn-ea"/>
                <a:cs typeface="Times New Roman" pitchFamily="18" charset="0"/>
              </a:rPr>
              <a:t>21/33)</a:t>
            </a:r>
          </a:p>
          <a:p>
            <a:pPr marL="457200" lvl="2" algn="just" eaLnBrk="1" hangingPunct="1">
              <a:lnSpc>
                <a:spcPts val="3000"/>
              </a:lnSpc>
            </a:pPr>
            <a:r>
              <a:rPr lang="en-US" altLang="zh-TW" sz="2300" b="1" dirty="0" smtClean="0">
                <a:solidFill>
                  <a:srgbClr val="0000FF"/>
                </a:solidFill>
                <a:latin typeface="+mn-ea"/>
                <a:cs typeface="Times New Roman" pitchFamily="18" charset="0"/>
              </a:rPr>
              <a:t> </a:t>
            </a:r>
            <a:r>
              <a:rPr lang="zh-TW" altLang="en-US" sz="2300" b="1" dirty="0" smtClean="0">
                <a:solidFill>
                  <a:srgbClr val="0000FF"/>
                </a:solidFill>
                <a:latin typeface="+mn-ea"/>
                <a:cs typeface="Times New Roman" pitchFamily="18" charset="0"/>
              </a:rPr>
              <a:t>繼承權：男女在繼承權順序中具有同等地位，不應受法律習俗影響</a:t>
            </a:r>
            <a:r>
              <a:rPr lang="en-US" altLang="zh-TW" sz="2300" b="1" dirty="0" smtClean="0">
                <a:solidFill>
                  <a:srgbClr val="0000FF"/>
                </a:solidFill>
                <a:latin typeface="+mn-ea"/>
                <a:cs typeface="Times New Roman" pitchFamily="18" charset="0"/>
              </a:rPr>
              <a:t>(</a:t>
            </a:r>
            <a:r>
              <a:rPr lang="zh-TW" altLang="en-US" sz="2300" b="1" dirty="0" smtClean="0">
                <a:solidFill>
                  <a:srgbClr val="0000FF"/>
                </a:solidFill>
                <a:latin typeface="+mn-ea"/>
                <a:cs typeface="Times New Roman" pitchFamily="18" charset="0"/>
              </a:rPr>
              <a:t>一般性建議</a:t>
            </a:r>
            <a:r>
              <a:rPr lang="en-US" altLang="zh-TW" sz="2300" b="1" dirty="0" smtClean="0">
                <a:solidFill>
                  <a:srgbClr val="0000FF"/>
                </a:solidFill>
                <a:latin typeface="+mn-ea"/>
                <a:cs typeface="Times New Roman" pitchFamily="18" charset="0"/>
              </a:rPr>
              <a:t>21/34</a:t>
            </a:r>
            <a:r>
              <a:rPr lang="zh-TW" altLang="en-US" sz="2300" b="1" dirty="0" smtClean="0">
                <a:solidFill>
                  <a:srgbClr val="0000FF"/>
                </a:solidFill>
                <a:latin typeface="+mn-ea"/>
                <a:cs typeface="Times New Roman" pitchFamily="18" charset="0"/>
              </a:rPr>
              <a:t>、</a:t>
            </a:r>
            <a:r>
              <a:rPr lang="en-US" altLang="zh-TW" sz="2300" b="1" dirty="0" smtClean="0">
                <a:solidFill>
                  <a:srgbClr val="0000FF"/>
                </a:solidFill>
                <a:latin typeface="+mn-ea"/>
                <a:cs typeface="Times New Roman" pitchFamily="18" charset="0"/>
              </a:rPr>
              <a:t>21/35)</a:t>
            </a:r>
            <a:endParaRPr lang="zh-TW" altLang="en-US" sz="2300" b="1" dirty="0" smtClean="0">
              <a:solidFill>
                <a:srgbClr val="0000FF"/>
              </a:solidFill>
              <a:latin typeface="+mn-ea"/>
              <a:cs typeface="Times New Roman" pitchFamily="18" charset="0"/>
            </a:endParaRPr>
          </a:p>
          <a:p>
            <a:pPr algn="just" eaLnBrk="1" hangingPunct="1">
              <a:lnSpc>
                <a:spcPts val="3500"/>
              </a:lnSpc>
              <a:buFont typeface="Wingdings 2" pitchFamily="18" charset="2"/>
              <a:buNone/>
            </a:pPr>
            <a:endParaRPr lang="zh-TW" altLang="en-US" sz="2000" b="1" dirty="0" smtClean="0">
              <a:latin typeface="Times New Roman" pitchFamily="18" charset="0"/>
              <a:ea typeface="標楷體" pitchFamily="65" charset="-120"/>
              <a:cs typeface="Times New Roman" pitchFamily="18" charset="0"/>
            </a:endParaRPr>
          </a:p>
          <a:p>
            <a:pPr algn="just" eaLnBrk="1" hangingPunct="1">
              <a:lnSpc>
                <a:spcPts val="3500"/>
              </a:lnSpc>
              <a:buFont typeface="Wingdings 2" pitchFamily="18" charset="2"/>
              <a:buNone/>
            </a:pPr>
            <a:endParaRPr lang="zh-TW" altLang="en-US" sz="2000" b="1" dirty="0" smtClean="0">
              <a:latin typeface="Times New Roman" pitchFamily="18" charset="0"/>
              <a:ea typeface="標楷體" pitchFamily="65" charset="-120"/>
              <a:cs typeface="Times New Roman" pitchFamily="18" charset="0"/>
            </a:endParaRPr>
          </a:p>
          <a:p>
            <a:pPr algn="just" eaLnBrk="1" hangingPunct="1">
              <a:lnSpc>
                <a:spcPts val="3500"/>
              </a:lnSpc>
              <a:buFont typeface="Wingdings 2" pitchFamily="18" charset="2"/>
              <a:buNone/>
            </a:pPr>
            <a:endParaRPr lang="zh-TW" altLang="en-US" sz="2000" b="1" dirty="0" smtClean="0">
              <a:latin typeface="Times New Roman" pitchFamily="18" charset="0"/>
              <a:ea typeface="標楷體" pitchFamily="65" charset="-120"/>
              <a:cs typeface="Times New Roman" pitchFamily="18" charset="0"/>
            </a:endParaRPr>
          </a:p>
          <a:p>
            <a:pPr algn="just" eaLnBrk="1" hangingPunct="1">
              <a:lnSpc>
                <a:spcPts val="3500"/>
              </a:lnSpc>
              <a:buFont typeface="Wingdings 2" pitchFamily="18" charset="2"/>
              <a:buNone/>
            </a:pPr>
            <a:endParaRPr lang="zh-TW" altLang="en-US" sz="2000" b="1" dirty="0" smtClean="0">
              <a:latin typeface="Times New Roman" pitchFamily="18" charset="0"/>
              <a:ea typeface="標楷體" pitchFamily="65" charset="-120"/>
              <a:cs typeface="Times New Roman" pitchFamily="18" charset="0"/>
            </a:endParaRPr>
          </a:p>
          <a:p>
            <a:pPr algn="just" eaLnBrk="1" hangingPunct="1">
              <a:lnSpc>
                <a:spcPts val="3500"/>
              </a:lnSpc>
              <a:buFont typeface="Wingdings 2" pitchFamily="18" charset="2"/>
              <a:buNone/>
            </a:pPr>
            <a:endParaRPr lang="zh-TW" altLang="en-US" sz="2000" b="1" dirty="0" smtClean="0">
              <a:latin typeface="Times New Roman" pitchFamily="18" charset="0"/>
              <a:ea typeface="標楷體" pitchFamily="65" charset="-120"/>
              <a:cs typeface="Times New Roman" pitchFamily="18" charset="0"/>
            </a:endParaRPr>
          </a:p>
          <a:p>
            <a:pPr algn="just" eaLnBrk="1" hangingPunct="1">
              <a:lnSpc>
                <a:spcPts val="3500"/>
              </a:lnSpc>
              <a:buFont typeface="Wingdings 2" pitchFamily="18" charset="2"/>
              <a:buNone/>
            </a:pPr>
            <a:endParaRPr lang="zh-TW" altLang="en-US" b="1" dirty="0" smtClean="0">
              <a:latin typeface="Times New Roman" pitchFamily="18" charset="0"/>
              <a:ea typeface="標楷體" pitchFamily="65" charset="-120"/>
              <a:cs typeface="Times New Roman" pitchFamily="18" charset="0"/>
            </a:endParaRPr>
          </a:p>
          <a:p>
            <a:pPr algn="just" eaLnBrk="1" hangingPunct="1">
              <a:lnSpc>
                <a:spcPts val="3500"/>
              </a:lnSpc>
              <a:buFont typeface="Wingdings 2" pitchFamily="18" charset="2"/>
              <a:buNone/>
            </a:pPr>
            <a:endParaRPr lang="zh-TW" altLang="en-US" sz="2000" b="1" dirty="0" smtClean="0">
              <a:latin typeface="Times New Roman" pitchFamily="18" charset="0"/>
              <a:ea typeface="標楷體" pitchFamily="65" charset="-120"/>
              <a:cs typeface="Times New Roman" pitchFamily="18" charset="0"/>
            </a:endParaRPr>
          </a:p>
          <a:p>
            <a:pPr eaLnBrk="1" hangingPunct="1"/>
            <a:endParaRPr lang="zh-TW" altLang="en-US" dirty="0" smtClean="0">
              <a:cs typeface="Times New Roman" pitchFamily="18" charset="0"/>
            </a:endParaRPr>
          </a:p>
          <a:p>
            <a:pPr eaLnBrk="1" hangingPunct="1"/>
            <a:endParaRPr lang="zh-TW" altLang="en-US" dirty="0" smtClean="0">
              <a:cs typeface="Times New Roman" pitchFamily="18" charset="0"/>
            </a:endParaRPr>
          </a:p>
        </p:txBody>
      </p:sp>
      <p:sp>
        <p:nvSpPr>
          <p:cNvPr id="64516" name="投影片編號版面配置區 3"/>
          <p:cNvSpPr>
            <a:spLocks noGrp="1"/>
          </p:cNvSpPr>
          <p:nvPr>
            <p:ph type="sldNum" sz="quarter" idx="11"/>
          </p:nvPr>
        </p:nvSpPr>
        <p:spPr bwMode="auto">
          <a:xfrm>
            <a:off x="6553200" y="6356350"/>
            <a:ext cx="2133600" cy="365125"/>
          </a:xfrm>
          <a:noFill/>
          <a:ln>
            <a:miter lim="800000"/>
            <a:headEnd/>
            <a:tailEnd/>
          </a:ln>
        </p:spPr>
        <p:txBody>
          <a:bodyPr/>
          <a:lstStyle/>
          <a:p>
            <a:fld id="{58CF1FA1-4A04-4E7F-AB02-F9C81DE995FB}" type="slidenum">
              <a:rPr lang="en-US" altLang="zh-TW" smtClean="0">
                <a:latin typeface="Arial" pitchFamily="34" charset="0"/>
                <a:ea typeface="新細明體" pitchFamily="18" charset="-120"/>
              </a:rPr>
              <a:pPr/>
              <a:t>49</a:t>
            </a:fld>
            <a:endParaRPr lang="en-US" altLang="zh-TW" smtClean="0">
              <a:latin typeface="Arial" pitchFamily="34" charset="0"/>
              <a:ea typeface="新細明體" pitchFamily="18" charset="-120"/>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標題 1"/>
          <p:cNvSpPr>
            <a:spLocks noGrp="1"/>
          </p:cNvSpPr>
          <p:nvPr>
            <p:ph type="title"/>
          </p:nvPr>
        </p:nvSpPr>
        <p:spPr>
          <a:xfrm>
            <a:off x="457200" y="274638"/>
            <a:ext cx="8229600" cy="1143000"/>
          </a:xfrm>
        </p:spPr>
        <p:txBody>
          <a:bodyPr/>
          <a:lstStyle/>
          <a:p>
            <a:r>
              <a:rPr lang="en-US" altLang="zh-TW" dirty="0" smtClean="0">
                <a:solidFill>
                  <a:srgbClr val="C00000"/>
                </a:solidFill>
                <a:latin typeface="標楷體" pitchFamily="65" charset="-120"/>
                <a:ea typeface="標楷體" pitchFamily="65" charset="-120"/>
              </a:rPr>
              <a:t>CEDAW</a:t>
            </a:r>
            <a:r>
              <a:rPr lang="zh-TW" altLang="en-US" b="1" dirty="0" smtClean="0">
                <a:solidFill>
                  <a:srgbClr val="C00000"/>
                </a:solidFill>
                <a:latin typeface="標楷體" pitchFamily="65" charset="-120"/>
                <a:ea typeface="標楷體" pitchFamily="65" charset="-120"/>
              </a:rPr>
              <a:t>三核心概念</a:t>
            </a:r>
          </a:p>
        </p:txBody>
      </p:sp>
      <p:sp>
        <p:nvSpPr>
          <p:cNvPr id="3" name="內容版面配置區 2"/>
          <p:cNvSpPr>
            <a:spLocks noGrp="1"/>
          </p:cNvSpPr>
          <p:nvPr>
            <p:ph idx="1"/>
          </p:nvPr>
        </p:nvSpPr>
        <p:spPr>
          <a:xfrm>
            <a:off x="179512" y="1700808"/>
            <a:ext cx="8749480" cy="3816424"/>
          </a:xfrm>
        </p:spPr>
        <p:txBody>
          <a:bodyPr>
            <a:normAutofit fontScale="77500" lnSpcReduction="20000"/>
          </a:bodyPr>
          <a:lstStyle/>
          <a:p>
            <a:pPr marL="0" indent="-274320" eaLnBrk="1" fontAlgn="auto" hangingPunct="1">
              <a:lnSpc>
                <a:spcPts val="2700"/>
              </a:lnSpc>
              <a:spcBef>
                <a:spcPts val="580"/>
              </a:spcBef>
              <a:spcAft>
                <a:spcPts val="0"/>
              </a:spcAft>
              <a:buNone/>
              <a:defRPr/>
            </a:pPr>
            <a:r>
              <a:rPr lang="zh-TW" altLang="en-US" sz="9600" dirty="0" smtClean="0">
                <a:latin typeface="標楷體" pitchFamily="65" charset="-120"/>
                <a:ea typeface="標楷體" pitchFamily="65" charset="-120"/>
              </a:rPr>
              <a:t>　</a:t>
            </a:r>
            <a:endParaRPr lang="en-US" altLang="zh-TW" sz="9600" dirty="0" smtClean="0">
              <a:latin typeface="標楷體" pitchFamily="65" charset="-120"/>
              <a:ea typeface="標楷體" pitchFamily="65" charset="-120"/>
            </a:endParaRPr>
          </a:p>
          <a:p>
            <a:pPr marL="0" indent="-274320" eaLnBrk="1" fontAlgn="auto" hangingPunct="1">
              <a:lnSpc>
                <a:spcPts val="2500"/>
              </a:lnSpc>
              <a:spcBef>
                <a:spcPts val="1800"/>
              </a:spcBef>
              <a:spcAft>
                <a:spcPts val="0"/>
              </a:spcAft>
              <a:buNone/>
              <a:defRPr/>
            </a:pPr>
            <a:r>
              <a:rPr lang="zh-TW" altLang="en-US" sz="3900" b="1" dirty="0" smtClean="0">
                <a:solidFill>
                  <a:schemeClr val="accent2"/>
                </a:solidFill>
                <a:latin typeface="標楷體" pitchFamily="65" charset="-120"/>
                <a:ea typeface="標楷體" pitchFamily="65" charset="-120"/>
              </a:rPr>
              <a:t>二、實質平等</a:t>
            </a:r>
            <a:endParaRPr lang="en-US" altLang="zh-TW" sz="3900" b="1" dirty="0" smtClean="0">
              <a:solidFill>
                <a:schemeClr val="accent2"/>
              </a:solidFill>
            </a:endParaRPr>
          </a:p>
          <a:p>
            <a:pPr marL="542925" indent="-277813" eaLnBrk="1" fontAlgn="auto" hangingPunct="1">
              <a:lnSpc>
                <a:spcPts val="3000"/>
              </a:lnSpc>
              <a:spcBef>
                <a:spcPts val="1800"/>
              </a:spcBef>
              <a:spcAft>
                <a:spcPts val="0"/>
              </a:spcAft>
              <a:defRPr/>
            </a:pPr>
            <a:r>
              <a:rPr lang="zh-TW" altLang="en-US" sz="3600" dirty="0" smtClean="0">
                <a:latin typeface="標楷體" pitchFamily="65" charset="-120"/>
                <a:ea typeface="標楷體" pitchFamily="65" charset="-120"/>
              </a:rPr>
              <a:t>男女平等易流於形式平等或保護主義平等， 應加以辨識。必要時需運用矯正式平等以達成實質平等。</a:t>
            </a:r>
            <a:endParaRPr lang="en-US" altLang="zh-TW" sz="3600" dirty="0" smtClean="0"/>
          </a:p>
          <a:p>
            <a:pPr marL="542925" indent="-277813" eaLnBrk="1" fontAlgn="auto" hangingPunct="1">
              <a:lnSpc>
                <a:spcPts val="3000"/>
              </a:lnSpc>
              <a:spcBef>
                <a:spcPts val="1800"/>
              </a:spcBef>
              <a:spcAft>
                <a:spcPts val="0"/>
              </a:spcAft>
              <a:defRPr/>
            </a:pPr>
            <a:r>
              <a:rPr lang="zh-TW" altLang="en-US" sz="3600" dirty="0" smtClean="0"/>
              <a:t>從「形式平等」到「實質平等」</a:t>
            </a:r>
            <a:endParaRPr lang="en-US" altLang="zh-TW" sz="3600" dirty="0" smtClean="0">
              <a:latin typeface="標楷體" pitchFamily="65" charset="-120"/>
              <a:ea typeface="標楷體" pitchFamily="65" charset="-120"/>
            </a:endParaRPr>
          </a:p>
          <a:p>
            <a:pPr marL="0" indent="-274320" eaLnBrk="1" fontAlgn="auto" hangingPunct="1">
              <a:lnSpc>
                <a:spcPts val="2500"/>
              </a:lnSpc>
              <a:spcBef>
                <a:spcPts val="580"/>
              </a:spcBef>
              <a:spcAft>
                <a:spcPts val="0"/>
              </a:spcAft>
              <a:buFont typeface="Wingdings" pitchFamily="2" charset="2"/>
              <a:buChar char="Ø"/>
              <a:defRPr/>
            </a:pPr>
            <a:endParaRPr lang="en-US" altLang="zh-TW" dirty="0" smtClean="0">
              <a:latin typeface="標楷體" pitchFamily="65" charset="-120"/>
              <a:ea typeface="標楷體" pitchFamily="65" charset="-120"/>
            </a:endParaRPr>
          </a:p>
          <a:p>
            <a:pPr marL="0" indent="-274320" eaLnBrk="1" fontAlgn="auto" hangingPunct="1">
              <a:spcBef>
                <a:spcPts val="580"/>
              </a:spcBef>
              <a:spcAft>
                <a:spcPts val="0"/>
              </a:spcAft>
              <a:buNone/>
              <a:defRPr/>
            </a:pPr>
            <a:r>
              <a:rPr lang="zh-TW" altLang="en-US" sz="2000" dirty="0" smtClean="0">
                <a:latin typeface="標楷體" pitchFamily="65" charset="-120"/>
                <a:ea typeface="標楷體" pitchFamily="65" charset="-120"/>
              </a:rPr>
              <a:t>           </a:t>
            </a:r>
            <a:endParaRPr lang="en-US" altLang="zh-TW" sz="2000" dirty="0" smtClean="0">
              <a:latin typeface="標楷體" pitchFamily="65" charset="-120"/>
              <a:ea typeface="標楷體" pitchFamily="65" charset="-120"/>
            </a:endParaRPr>
          </a:p>
          <a:p>
            <a:pPr marL="274320" indent="-274320" eaLnBrk="1" fontAlgn="auto" hangingPunct="1">
              <a:spcBef>
                <a:spcPts val="580"/>
              </a:spcBef>
              <a:spcAft>
                <a:spcPts val="0"/>
              </a:spcAft>
              <a:buFont typeface="Wingdings"/>
              <a:buNone/>
              <a:defRPr/>
            </a:pPr>
            <a:endParaRPr lang="en-US" altLang="zh-TW" sz="2000" dirty="0" smtClean="0">
              <a:latin typeface="標楷體" pitchFamily="65" charset="-120"/>
              <a:ea typeface="標楷體" pitchFamily="65" charset="-120"/>
            </a:endParaRPr>
          </a:p>
          <a:p>
            <a:pPr marL="274320" indent="-274320" algn="r" eaLnBrk="1" fontAlgn="auto" hangingPunct="1">
              <a:spcBef>
                <a:spcPts val="580"/>
              </a:spcBef>
              <a:spcAft>
                <a:spcPts val="0"/>
              </a:spcAft>
              <a:buFont typeface="Wingdings"/>
              <a:buNone/>
              <a:defRPr/>
            </a:pPr>
            <a:r>
              <a:rPr lang="zh-TW" altLang="en-US" sz="2000" dirty="0" smtClean="0">
                <a:latin typeface="標楷體" pitchFamily="65" charset="-120"/>
                <a:ea typeface="標楷體" pitchFamily="65" charset="-120"/>
              </a:rPr>
              <a:t>  </a:t>
            </a:r>
            <a:endParaRPr lang="en-US" altLang="zh-TW" sz="2000" dirty="0" smtClean="0">
              <a:latin typeface="標楷體" pitchFamily="65" charset="-120"/>
              <a:ea typeface="標楷體" pitchFamily="65" charset="-120"/>
            </a:endParaRPr>
          </a:p>
          <a:p>
            <a:pPr>
              <a:defRPr/>
            </a:pPr>
            <a:endParaRPr lang="zh-TW" altLang="en-US" dirty="0"/>
          </a:p>
        </p:txBody>
      </p:sp>
      <p:sp>
        <p:nvSpPr>
          <p:cNvPr id="17412" name="投影片編號版面配置區 3"/>
          <p:cNvSpPr>
            <a:spLocks noGrp="1"/>
          </p:cNvSpPr>
          <p:nvPr>
            <p:ph type="sldNum" sz="quarter" idx="11"/>
          </p:nvPr>
        </p:nvSpPr>
        <p:spPr bwMode="auto">
          <a:xfrm>
            <a:off x="6553200" y="6356350"/>
            <a:ext cx="2133600" cy="365125"/>
          </a:xfrm>
          <a:noFill/>
          <a:ln>
            <a:miter lim="800000"/>
            <a:headEnd/>
            <a:tailEnd/>
          </a:ln>
        </p:spPr>
        <p:txBody>
          <a:bodyPr/>
          <a:lstStyle/>
          <a:p>
            <a:fld id="{A19A764A-ED85-4963-9BC2-DD34331115F6}" type="slidenum">
              <a:rPr lang="en-US" altLang="zh-TW" smtClean="0">
                <a:latin typeface="Arial" pitchFamily="34" charset="0"/>
                <a:ea typeface="新細明體" pitchFamily="18" charset="-120"/>
              </a:rPr>
              <a:pPr/>
              <a:t>5</a:t>
            </a:fld>
            <a:endParaRPr lang="en-US" altLang="zh-TW" dirty="0" smtClean="0">
              <a:latin typeface="Arial" pitchFamily="34" charset="0"/>
              <a:ea typeface="新細明體" pitchFamily="18" charset="-120"/>
            </a:endParaRPr>
          </a:p>
        </p:txBody>
      </p:sp>
      <p:sp>
        <p:nvSpPr>
          <p:cNvPr id="9" name="矩形 8"/>
          <p:cNvSpPr/>
          <p:nvPr/>
        </p:nvSpPr>
        <p:spPr>
          <a:xfrm>
            <a:off x="4860032" y="6334780"/>
            <a:ext cx="4121641" cy="523220"/>
          </a:xfrm>
          <a:prstGeom prst="rect">
            <a:avLst/>
          </a:prstGeom>
        </p:spPr>
        <p:txBody>
          <a:bodyPr wrap="none">
            <a:spAutoFit/>
          </a:bodyPr>
          <a:lstStyle/>
          <a:p>
            <a:r>
              <a:rPr lang="zh-TW" altLang="en-US" sz="2800" b="1" dirty="0" smtClean="0">
                <a:solidFill>
                  <a:srgbClr val="7030A0"/>
                </a:solidFill>
                <a:latin typeface="Times New Roman" pitchFamily="18" charset="0"/>
                <a:ea typeface="標楷體" pitchFamily="65" charset="-120"/>
                <a:cs typeface="Times New Roman" pitchFamily="18" charset="0"/>
              </a:rPr>
              <a:t> </a:t>
            </a:r>
            <a:r>
              <a:rPr lang="en-US" altLang="zh-TW" b="1" dirty="0" smtClean="0">
                <a:solidFill>
                  <a:schemeClr val="tx1">
                    <a:lumMod val="65000"/>
                    <a:lumOff val="35000"/>
                  </a:schemeClr>
                </a:solidFill>
                <a:latin typeface="Times New Roman" pitchFamily="18" charset="0"/>
                <a:ea typeface="標楷體" pitchFamily="65" charset="-120"/>
                <a:cs typeface="Times New Roman" pitchFamily="18" charset="0"/>
              </a:rPr>
              <a:t>(</a:t>
            </a:r>
            <a:r>
              <a:rPr lang="zh-TW" altLang="en-US" b="1" dirty="0" smtClean="0">
                <a:solidFill>
                  <a:schemeClr val="tx1">
                    <a:lumMod val="65000"/>
                    <a:lumOff val="35000"/>
                  </a:schemeClr>
                </a:solidFill>
                <a:latin typeface="Times New Roman" pitchFamily="18" charset="0"/>
                <a:ea typeface="標楷體" pitchFamily="65" charset="-120"/>
                <a:cs typeface="Times New Roman" pitchFamily="18" charset="0"/>
              </a:rPr>
              <a:t>摘錄自郭玲惠教授、官曉薇教授簡報</a:t>
            </a:r>
            <a:r>
              <a:rPr lang="en-US" altLang="zh-TW" b="1" dirty="0" smtClean="0">
                <a:solidFill>
                  <a:schemeClr val="tx1">
                    <a:lumMod val="65000"/>
                    <a:lumOff val="35000"/>
                  </a:schemeClr>
                </a:solidFill>
                <a:latin typeface="Times New Roman" pitchFamily="18" charset="0"/>
                <a:ea typeface="標楷體" pitchFamily="65" charset="-120"/>
                <a:cs typeface="Times New Roman" pitchFamily="18" charset="0"/>
              </a:rPr>
              <a:t>)</a:t>
            </a:r>
            <a:endParaRPr lang="zh-TW" altLang="en-US" dirty="0"/>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標題 1"/>
          <p:cNvSpPr>
            <a:spLocks noGrp="1"/>
          </p:cNvSpPr>
          <p:nvPr>
            <p:ph type="title"/>
          </p:nvPr>
        </p:nvSpPr>
        <p:spPr>
          <a:xfrm>
            <a:off x="457200" y="274638"/>
            <a:ext cx="8229600" cy="1143000"/>
          </a:xfrm>
        </p:spPr>
        <p:txBody>
          <a:bodyPr/>
          <a:lstStyle/>
          <a:p>
            <a:pPr eaLnBrk="1" hangingPunct="1"/>
            <a:r>
              <a:rPr lang="zh-TW" altLang="en-US" sz="4000" b="1" dirty="0" smtClean="0">
                <a:solidFill>
                  <a:srgbClr val="7030A0"/>
                </a:solidFill>
                <a:latin typeface="Times New Roman" pitchFamily="18" charset="0"/>
                <a:ea typeface="標楷體" pitchFamily="65" charset="-120"/>
                <a:cs typeface="Times New Roman" pitchFamily="18" charset="0"/>
              </a:rPr>
              <a:t>第十六條　婚姻與家庭生活（六）</a:t>
            </a:r>
            <a:endParaRPr lang="zh-TW" altLang="en-US" sz="4000" dirty="0" smtClean="0">
              <a:solidFill>
                <a:schemeClr val="tx1"/>
              </a:solidFill>
              <a:cs typeface="Times New Roman" pitchFamily="18" charset="0"/>
            </a:endParaRPr>
          </a:p>
        </p:txBody>
      </p:sp>
      <p:sp>
        <p:nvSpPr>
          <p:cNvPr id="65539" name="內容版面配置區 2"/>
          <p:cNvSpPr>
            <a:spLocks noGrp="1"/>
          </p:cNvSpPr>
          <p:nvPr>
            <p:ph idx="1"/>
          </p:nvPr>
        </p:nvSpPr>
        <p:spPr>
          <a:xfrm>
            <a:off x="250825" y="1557338"/>
            <a:ext cx="8732838" cy="5040312"/>
          </a:xfrm>
        </p:spPr>
        <p:txBody>
          <a:bodyPr>
            <a:normAutofit fontScale="55000" lnSpcReduction="20000"/>
          </a:bodyPr>
          <a:lstStyle/>
          <a:p>
            <a:pPr algn="just" eaLnBrk="1" hangingPunct="1">
              <a:lnSpc>
                <a:spcPts val="3500"/>
              </a:lnSpc>
              <a:buSzPct val="60000"/>
              <a:buFont typeface="Wingdings" pitchFamily="2" charset="2"/>
              <a:buChar char="Ø"/>
            </a:pPr>
            <a:r>
              <a:rPr lang="zh-TW" altLang="en-US" sz="3700" b="1" dirty="0" smtClean="0">
                <a:solidFill>
                  <a:srgbClr val="800000"/>
                </a:solidFill>
                <a:latin typeface="+mn-ea"/>
                <a:cs typeface="Times New Roman" pitchFamily="18" charset="0"/>
              </a:rPr>
              <a:t>「結婚最低年齡」</a:t>
            </a:r>
            <a:endParaRPr lang="en-US" altLang="zh-TW" sz="3700" b="1" dirty="0" smtClean="0">
              <a:solidFill>
                <a:srgbClr val="800000"/>
              </a:solidFill>
              <a:latin typeface="+mn-ea"/>
              <a:cs typeface="Times New Roman" pitchFamily="18" charset="0"/>
            </a:endParaRPr>
          </a:p>
          <a:p>
            <a:pPr lvl="1" algn="just" eaLnBrk="1" hangingPunct="1">
              <a:lnSpc>
                <a:spcPts val="3500"/>
              </a:lnSpc>
              <a:buSzPct val="60000"/>
              <a:buFont typeface="Arial" pitchFamily="34" charset="0"/>
              <a:buChar char="•"/>
            </a:pPr>
            <a:r>
              <a:rPr lang="zh-TW" altLang="en-US" sz="3700" b="1" dirty="0" smtClean="0">
                <a:solidFill>
                  <a:srgbClr val="0000FF"/>
                </a:solidFill>
                <a:latin typeface="+mn-ea"/>
                <a:cs typeface="Times New Roman" pitchFamily="18" charset="0"/>
              </a:rPr>
              <a:t>女童結婚生小孩，對健康、學業、經濟自立產生限制</a:t>
            </a:r>
            <a:r>
              <a:rPr lang="en-US" altLang="zh-TW" sz="3700" b="1" dirty="0" smtClean="0">
                <a:solidFill>
                  <a:srgbClr val="0000FF"/>
                </a:solidFill>
                <a:latin typeface="+mn-ea"/>
                <a:cs typeface="Times New Roman" pitchFamily="18" charset="0"/>
              </a:rPr>
              <a:t>(</a:t>
            </a:r>
            <a:r>
              <a:rPr lang="zh-TW" altLang="en-US" sz="3700" b="1" dirty="0" smtClean="0">
                <a:solidFill>
                  <a:srgbClr val="0000FF"/>
                </a:solidFill>
                <a:latin typeface="+mn-ea"/>
                <a:cs typeface="Times New Roman" pitchFamily="18" charset="0"/>
              </a:rPr>
              <a:t>一般性建議</a:t>
            </a:r>
            <a:r>
              <a:rPr lang="en-US" altLang="zh-TW" sz="3700" b="1" dirty="0" smtClean="0">
                <a:solidFill>
                  <a:srgbClr val="0000FF"/>
                </a:solidFill>
                <a:latin typeface="+mn-ea"/>
                <a:cs typeface="Times New Roman" pitchFamily="18" charset="0"/>
              </a:rPr>
              <a:t>21/36)</a:t>
            </a:r>
            <a:endParaRPr lang="zh-TW" altLang="en-US" sz="3700" b="1" dirty="0" smtClean="0">
              <a:solidFill>
                <a:srgbClr val="0000FF"/>
              </a:solidFill>
              <a:latin typeface="+mn-ea"/>
              <a:cs typeface="Times New Roman" pitchFamily="18" charset="0"/>
            </a:endParaRPr>
          </a:p>
          <a:p>
            <a:pPr lvl="1" algn="just" eaLnBrk="1" hangingPunct="1">
              <a:lnSpc>
                <a:spcPts val="3500"/>
              </a:lnSpc>
              <a:buSzPct val="60000"/>
              <a:buFont typeface="Arial" pitchFamily="34" charset="0"/>
              <a:buChar char="•"/>
            </a:pPr>
            <a:r>
              <a:rPr lang="zh-TW" altLang="en-US" sz="3700" b="1" dirty="0" smtClean="0">
                <a:solidFill>
                  <a:srgbClr val="0000FF"/>
                </a:solidFill>
                <a:latin typeface="+mn-ea"/>
                <a:cs typeface="Times New Roman" pitchFamily="18" charset="0"/>
              </a:rPr>
              <a:t> 對其家庭和社區都有不利影響</a:t>
            </a:r>
            <a:r>
              <a:rPr lang="en-US" altLang="zh-TW" sz="3700" b="1" dirty="0" smtClean="0">
                <a:solidFill>
                  <a:srgbClr val="0000FF"/>
                </a:solidFill>
                <a:latin typeface="+mn-ea"/>
                <a:cs typeface="Times New Roman" pitchFamily="18" charset="0"/>
              </a:rPr>
              <a:t>(</a:t>
            </a:r>
            <a:r>
              <a:rPr lang="zh-TW" altLang="en-US" sz="3700" b="1" dirty="0" smtClean="0">
                <a:solidFill>
                  <a:srgbClr val="0000FF"/>
                </a:solidFill>
                <a:latin typeface="+mn-ea"/>
                <a:cs typeface="Times New Roman" pitchFamily="18" charset="0"/>
              </a:rPr>
              <a:t>一般性建議</a:t>
            </a:r>
            <a:r>
              <a:rPr lang="en-US" altLang="zh-TW" sz="3700" b="1" dirty="0" smtClean="0">
                <a:solidFill>
                  <a:srgbClr val="0000FF"/>
                </a:solidFill>
                <a:latin typeface="+mn-ea"/>
                <a:cs typeface="Times New Roman" pitchFamily="18" charset="0"/>
              </a:rPr>
              <a:t>21/37) </a:t>
            </a:r>
          </a:p>
          <a:p>
            <a:pPr lvl="1" algn="just" eaLnBrk="1" hangingPunct="1">
              <a:lnSpc>
                <a:spcPts val="3500"/>
              </a:lnSpc>
              <a:buSzPct val="60000"/>
              <a:buFont typeface="Arial" pitchFamily="34" charset="0"/>
              <a:buChar char="•"/>
            </a:pPr>
            <a:r>
              <a:rPr lang="zh-TW" altLang="en-US" sz="3700" b="1" dirty="0" smtClean="0">
                <a:solidFill>
                  <a:srgbClr val="0000FF"/>
                </a:solidFill>
                <a:latin typeface="+mn-ea"/>
                <a:cs typeface="Times New Roman" pitchFamily="18" charset="0"/>
              </a:rPr>
              <a:t> 配偶雙方平等、婚姻最低年齡</a:t>
            </a:r>
            <a:r>
              <a:rPr lang="en-US" altLang="zh-TW" sz="3700" b="1" dirty="0" smtClean="0">
                <a:solidFill>
                  <a:srgbClr val="0000FF"/>
                </a:solidFill>
                <a:latin typeface="+mn-ea"/>
                <a:cs typeface="Times New Roman" pitchFamily="18" charset="0"/>
              </a:rPr>
              <a:t>(</a:t>
            </a:r>
            <a:r>
              <a:rPr lang="zh-TW" altLang="en-US" sz="3700" b="1" dirty="0" smtClean="0">
                <a:solidFill>
                  <a:srgbClr val="0000FF"/>
                </a:solidFill>
                <a:latin typeface="+mn-ea"/>
                <a:cs typeface="Times New Roman" pitchFamily="18" charset="0"/>
              </a:rPr>
              <a:t>男女都應為</a:t>
            </a:r>
            <a:r>
              <a:rPr lang="en-US" altLang="zh-TW" sz="3700" b="1" dirty="0" smtClean="0">
                <a:solidFill>
                  <a:srgbClr val="0000FF"/>
                </a:solidFill>
                <a:latin typeface="+mn-ea"/>
                <a:cs typeface="Times New Roman" pitchFamily="18" charset="0"/>
              </a:rPr>
              <a:t>18</a:t>
            </a:r>
            <a:r>
              <a:rPr lang="zh-TW" altLang="en-US" sz="3700" b="1" dirty="0" smtClean="0">
                <a:solidFill>
                  <a:srgbClr val="0000FF"/>
                </a:solidFill>
                <a:latin typeface="+mn-ea"/>
                <a:cs typeface="Times New Roman" pitchFamily="18" charset="0"/>
              </a:rPr>
              <a:t>歲</a:t>
            </a:r>
            <a:r>
              <a:rPr lang="en-US" altLang="zh-TW" sz="3700" b="1" dirty="0" smtClean="0">
                <a:solidFill>
                  <a:srgbClr val="0000FF"/>
                </a:solidFill>
                <a:latin typeface="+mn-ea"/>
                <a:cs typeface="Times New Roman" pitchFamily="18" charset="0"/>
              </a:rPr>
              <a:t>)</a:t>
            </a:r>
            <a:r>
              <a:rPr lang="zh-TW" altLang="en-US" sz="3700" b="1" dirty="0" smtClean="0">
                <a:solidFill>
                  <a:srgbClr val="0000FF"/>
                </a:solidFill>
                <a:latin typeface="+mn-ea"/>
                <a:cs typeface="Times New Roman" pitchFamily="18" charset="0"/>
              </a:rPr>
              <a:t>、禁止重婚或一夫多妻、保護兒童的權利</a:t>
            </a:r>
            <a:r>
              <a:rPr lang="en-US" altLang="zh-TW" sz="3700" b="1" dirty="0" smtClean="0">
                <a:solidFill>
                  <a:srgbClr val="0000FF"/>
                </a:solidFill>
                <a:latin typeface="+mn-ea"/>
                <a:cs typeface="Times New Roman" pitchFamily="18" charset="0"/>
              </a:rPr>
              <a:t>(</a:t>
            </a:r>
            <a:r>
              <a:rPr lang="zh-TW" altLang="en-US" sz="3700" b="1" dirty="0" smtClean="0">
                <a:solidFill>
                  <a:srgbClr val="0000FF"/>
                </a:solidFill>
                <a:latin typeface="+mn-ea"/>
                <a:cs typeface="Times New Roman" pitchFamily="18" charset="0"/>
              </a:rPr>
              <a:t>一般性建議</a:t>
            </a:r>
            <a:r>
              <a:rPr lang="en-US" altLang="zh-TW" sz="3700" b="1" dirty="0" smtClean="0">
                <a:solidFill>
                  <a:srgbClr val="0000FF"/>
                </a:solidFill>
                <a:latin typeface="+mn-ea"/>
                <a:cs typeface="Times New Roman" pitchFamily="18" charset="0"/>
              </a:rPr>
              <a:t>21/39)</a:t>
            </a:r>
          </a:p>
          <a:p>
            <a:pPr lvl="1" algn="just" eaLnBrk="1" hangingPunct="1">
              <a:lnSpc>
                <a:spcPts val="3500"/>
              </a:lnSpc>
              <a:buSzPct val="60000"/>
              <a:buFont typeface="Arial" pitchFamily="34" charset="0"/>
              <a:buChar char="•"/>
            </a:pPr>
            <a:r>
              <a:rPr lang="zh-TW" altLang="en-US" sz="3700" b="1" dirty="0" smtClean="0">
                <a:solidFill>
                  <a:srgbClr val="0000FF"/>
                </a:solidFill>
                <a:latin typeface="+mn-ea"/>
                <a:cs typeface="Times New Roman" pitchFamily="18" charset="0"/>
              </a:rPr>
              <a:t> 少女婚配或由家人為其締婚，損害自由選擇配偶的權利</a:t>
            </a:r>
            <a:r>
              <a:rPr lang="en-US" altLang="zh-TW" sz="3700" b="1" dirty="0" smtClean="0">
                <a:solidFill>
                  <a:srgbClr val="0000FF"/>
                </a:solidFill>
                <a:latin typeface="+mn-ea"/>
                <a:cs typeface="Times New Roman" pitchFamily="18" charset="0"/>
              </a:rPr>
              <a:t>(</a:t>
            </a:r>
            <a:r>
              <a:rPr lang="zh-TW" altLang="en-US" sz="3700" b="1" dirty="0" smtClean="0">
                <a:solidFill>
                  <a:srgbClr val="0000FF"/>
                </a:solidFill>
                <a:latin typeface="+mn-ea"/>
                <a:cs typeface="Times New Roman" pitchFamily="18" charset="0"/>
              </a:rPr>
              <a:t>一般性建議</a:t>
            </a:r>
            <a:r>
              <a:rPr lang="en-US" altLang="zh-TW" sz="3700" b="1" dirty="0" smtClean="0">
                <a:solidFill>
                  <a:srgbClr val="0000FF"/>
                </a:solidFill>
                <a:latin typeface="+mn-ea"/>
                <a:cs typeface="Times New Roman" pitchFamily="18" charset="0"/>
              </a:rPr>
              <a:t>21/38)</a:t>
            </a:r>
          </a:p>
          <a:p>
            <a:pPr algn="just" eaLnBrk="1" hangingPunct="1">
              <a:lnSpc>
                <a:spcPts val="3500"/>
              </a:lnSpc>
              <a:buSzPct val="60000"/>
              <a:buFont typeface="Wingdings" pitchFamily="2" charset="2"/>
              <a:buChar char="l"/>
            </a:pPr>
            <a:r>
              <a:rPr lang="zh-TW" altLang="en-US" sz="3700" b="1" dirty="0" smtClean="0">
                <a:solidFill>
                  <a:srgbClr val="660066"/>
                </a:solidFill>
                <a:latin typeface="+mn-ea"/>
                <a:cs typeface="Times New Roman" pitchFamily="18" charset="0"/>
              </a:rPr>
              <a:t>相關一般性建議：第</a:t>
            </a:r>
            <a:r>
              <a:rPr lang="en-US" altLang="zh-TW" sz="3700" b="1" dirty="0" smtClean="0">
                <a:solidFill>
                  <a:srgbClr val="660066"/>
                </a:solidFill>
                <a:latin typeface="+mn-ea"/>
                <a:cs typeface="Times New Roman" pitchFamily="18" charset="0"/>
              </a:rPr>
              <a:t>21</a:t>
            </a:r>
            <a:r>
              <a:rPr lang="zh-TW" altLang="en-US" sz="3700" b="1" dirty="0" smtClean="0">
                <a:solidFill>
                  <a:srgbClr val="660066"/>
                </a:solidFill>
                <a:latin typeface="+mn-ea"/>
                <a:cs typeface="Times New Roman" pitchFamily="18" charset="0"/>
              </a:rPr>
              <a:t>號</a:t>
            </a:r>
            <a:r>
              <a:rPr lang="en-US" altLang="zh-TW" sz="3700" b="1" dirty="0" smtClean="0">
                <a:solidFill>
                  <a:srgbClr val="660066"/>
                </a:solidFill>
                <a:latin typeface="+mn-ea"/>
                <a:cs typeface="Times New Roman" pitchFamily="18" charset="0"/>
              </a:rPr>
              <a:t>(</a:t>
            </a:r>
            <a:r>
              <a:rPr lang="zh-TW" altLang="en-US" sz="3700" b="1" dirty="0" smtClean="0">
                <a:solidFill>
                  <a:srgbClr val="660066"/>
                </a:solidFill>
                <a:latin typeface="+mn-ea"/>
                <a:cs typeface="Times New Roman" pitchFamily="18" charset="0"/>
              </a:rPr>
              <a:t>婚姻和家庭關係中的平等</a:t>
            </a:r>
            <a:r>
              <a:rPr lang="en-US" altLang="zh-TW" sz="3700" b="1" dirty="0" smtClean="0">
                <a:solidFill>
                  <a:srgbClr val="660066"/>
                </a:solidFill>
                <a:latin typeface="+mn-ea"/>
                <a:cs typeface="Times New Roman" pitchFamily="18" charset="0"/>
              </a:rPr>
              <a:t>)</a:t>
            </a:r>
          </a:p>
          <a:p>
            <a:pPr algn="just" eaLnBrk="1" hangingPunct="1">
              <a:lnSpc>
                <a:spcPts val="3500"/>
              </a:lnSpc>
              <a:buSzPct val="60000"/>
              <a:buFont typeface="Wingdings" pitchFamily="2" charset="2"/>
              <a:buChar char="l"/>
            </a:pPr>
            <a:r>
              <a:rPr lang="zh-TW" altLang="en-US" sz="3700" b="1" dirty="0" smtClean="0">
                <a:solidFill>
                  <a:srgbClr val="660066"/>
                </a:solidFill>
                <a:latin typeface="+mn-ea"/>
                <a:cs typeface="Times New Roman" pitchFamily="18" charset="0"/>
              </a:rPr>
              <a:t>我國相關法規及例示：民法親屬編，</a:t>
            </a:r>
            <a:r>
              <a:rPr lang="en-US" altLang="zh-TW" sz="3700" b="1" dirty="0" smtClean="0">
                <a:solidFill>
                  <a:srgbClr val="660066"/>
                </a:solidFill>
                <a:latin typeface="+mn-ea"/>
                <a:cs typeface="Times New Roman" pitchFamily="18" charset="0"/>
              </a:rPr>
              <a:t>1998</a:t>
            </a:r>
            <a:r>
              <a:rPr lang="zh-TW" altLang="en-US" sz="3700" b="1" dirty="0" smtClean="0">
                <a:solidFill>
                  <a:srgbClr val="660066"/>
                </a:solidFill>
                <a:latin typeface="+mn-ea"/>
                <a:cs typeface="Times New Roman" pitchFamily="18" charset="0"/>
              </a:rPr>
              <a:t>年修法將妻冠夫姓原則修改為夫妻各保有其本姓；</a:t>
            </a:r>
            <a:r>
              <a:rPr lang="en-US" altLang="zh-TW" sz="3700" b="1" dirty="0" smtClean="0">
                <a:solidFill>
                  <a:srgbClr val="660066"/>
                </a:solidFill>
                <a:latin typeface="+mn-ea"/>
                <a:cs typeface="Times New Roman" pitchFamily="18" charset="0"/>
              </a:rPr>
              <a:t>2007</a:t>
            </a:r>
            <a:r>
              <a:rPr lang="zh-TW" altLang="en-US" sz="3700" b="1" dirty="0" smtClean="0">
                <a:solidFill>
                  <a:srgbClr val="660066"/>
                </a:solidFill>
                <a:latin typeface="+mn-ea"/>
                <a:cs typeface="Times New Roman" pitchFamily="18" charset="0"/>
              </a:rPr>
              <a:t>年修法將儀式婚修正為登記婚。</a:t>
            </a:r>
            <a:endParaRPr lang="zh-TW" altLang="en-US" sz="3700" dirty="0" smtClean="0">
              <a:solidFill>
                <a:srgbClr val="FF0000"/>
              </a:solidFill>
              <a:latin typeface="+mn-ea"/>
              <a:cs typeface="Times New Roman" pitchFamily="18" charset="0"/>
            </a:endParaRPr>
          </a:p>
          <a:p>
            <a:pPr algn="just" eaLnBrk="1" hangingPunct="1">
              <a:lnSpc>
                <a:spcPts val="3500"/>
              </a:lnSpc>
              <a:buFont typeface="Wingdings 2" pitchFamily="18" charset="2"/>
              <a:buNone/>
            </a:pPr>
            <a:endParaRPr lang="zh-TW" altLang="en-US" sz="2000" b="1" dirty="0" smtClean="0">
              <a:latin typeface="Times New Roman" pitchFamily="18" charset="0"/>
              <a:ea typeface="標楷體" pitchFamily="65" charset="-120"/>
              <a:cs typeface="Times New Roman" pitchFamily="18" charset="0"/>
            </a:endParaRPr>
          </a:p>
          <a:p>
            <a:pPr algn="just" eaLnBrk="1" hangingPunct="1">
              <a:lnSpc>
                <a:spcPts val="3500"/>
              </a:lnSpc>
              <a:buFont typeface="Wingdings 2" pitchFamily="18" charset="2"/>
              <a:buNone/>
            </a:pPr>
            <a:endParaRPr lang="zh-TW" altLang="en-US" sz="2000" b="1" dirty="0" smtClean="0">
              <a:latin typeface="Times New Roman" pitchFamily="18" charset="0"/>
              <a:ea typeface="標楷體" pitchFamily="65" charset="-120"/>
              <a:cs typeface="Times New Roman" pitchFamily="18" charset="0"/>
            </a:endParaRPr>
          </a:p>
          <a:p>
            <a:pPr algn="just" eaLnBrk="1" hangingPunct="1">
              <a:lnSpc>
                <a:spcPts val="3500"/>
              </a:lnSpc>
              <a:buFont typeface="Wingdings 2" pitchFamily="18" charset="2"/>
              <a:buNone/>
            </a:pPr>
            <a:endParaRPr lang="zh-TW" altLang="en-US" sz="2000" b="1" dirty="0" smtClean="0">
              <a:latin typeface="Times New Roman" pitchFamily="18" charset="0"/>
              <a:ea typeface="標楷體" pitchFamily="65" charset="-120"/>
              <a:cs typeface="Times New Roman" pitchFamily="18" charset="0"/>
            </a:endParaRPr>
          </a:p>
          <a:p>
            <a:pPr algn="just" eaLnBrk="1" hangingPunct="1">
              <a:lnSpc>
                <a:spcPts val="3500"/>
              </a:lnSpc>
              <a:buFont typeface="Wingdings 2" pitchFamily="18" charset="2"/>
              <a:buNone/>
            </a:pPr>
            <a:endParaRPr lang="zh-TW" altLang="en-US" sz="2000" b="1" dirty="0" smtClean="0">
              <a:latin typeface="Times New Roman" pitchFamily="18" charset="0"/>
              <a:ea typeface="標楷體" pitchFamily="65" charset="-120"/>
              <a:cs typeface="Times New Roman" pitchFamily="18" charset="0"/>
            </a:endParaRPr>
          </a:p>
          <a:p>
            <a:pPr algn="just" eaLnBrk="1" hangingPunct="1">
              <a:lnSpc>
                <a:spcPts val="3500"/>
              </a:lnSpc>
              <a:buFont typeface="Wingdings 2" pitchFamily="18" charset="2"/>
              <a:buNone/>
            </a:pPr>
            <a:endParaRPr lang="zh-TW" altLang="en-US" sz="2000" b="1" dirty="0" smtClean="0">
              <a:latin typeface="Times New Roman" pitchFamily="18" charset="0"/>
              <a:ea typeface="標楷體" pitchFamily="65" charset="-120"/>
              <a:cs typeface="Times New Roman" pitchFamily="18" charset="0"/>
            </a:endParaRPr>
          </a:p>
          <a:p>
            <a:pPr algn="just" eaLnBrk="1" hangingPunct="1">
              <a:lnSpc>
                <a:spcPts val="3500"/>
              </a:lnSpc>
              <a:buFont typeface="Wingdings 2" pitchFamily="18" charset="2"/>
              <a:buNone/>
            </a:pPr>
            <a:endParaRPr lang="zh-TW" altLang="en-US" sz="2000" b="1" dirty="0" smtClean="0">
              <a:latin typeface="Times New Roman" pitchFamily="18" charset="0"/>
              <a:ea typeface="標楷體" pitchFamily="65" charset="-120"/>
              <a:cs typeface="Times New Roman" pitchFamily="18" charset="0"/>
            </a:endParaRPr>
          </a:p>
          <a:p>
            <a:pPr algn="just" eaLnBrk="1" hangingPunct="1">
              <a:lnSpc>
                <a:spcPts val="3500"/>
              </a:lnSpc>
              <a:buFont typeface="Wingdings 2" pitchFamily="18" charset="2"/>
              <a:buNone/>
            </a:pPr>
            <a:endParaRPr lang="zh-TW" altLang="en-US" sz="2000" b="1" dirty="0" smtClean="0">
              <a:latin typeface="Times New Roman" pitchFamily="18" charset="0"/>
              <a:ea typeface="標楷體" pitchFamily="65" charset="-120"/>
              <a:cs typeface="Times New Roman" pitchFamily="18" charset="0"/>
            </a:endParaRPr>
          </a:p>
          <a:p>
            <a:pPr algn="just" eaLnBrk="1" hangingPunct="1">
              <a:lnSpc>
                <a:spcPts val="3500"/>
              </a:lnSpc>
              <a:buFont typeface="Wingdings 2" pitchFamily="18" charset="2"/>
              <a:buNone/>
            </a:pPr>
            <a:endParaRPr lang="zh-TW" altLang="en-US" sz="2000" b="1" dirty="0" smtClean="0">
              <a:latin typeface="Times New Roman" pitchFamily="18" charset="0"/>
              <a:ea typeface="標楷體" pitchFamily="65" charset="-120"/>
              <a:cs typeface="Times New Roman" pitchFamily="18" charset="0"/>
            </a:endParaRPr>
          </a:p>
          <a:p>
            <a:pPr algn="just" eaLnBrk="1" hangingPunct="1">
              <a:lnSpc>
                <a:spcPts val="3500"/>
              </a:lnSpc>
              <a:buFont typeface="Wingdings 2" pitchFamily="18" charset="2"/>
              <a:buNone/>
            </a:pPr>
            <a:endParaRPr lang="zh-TW" altLang="en-US" b="1" dirty="0" smtClean="0">
              <a:latin typeface="Times New Roman" pitchFamily="18" charset="0"/>
              <a:ea typeface="標楷體" pitchFamily="65" charset="-120"/>
              <a:cs typeface="Times New Roman" pitchFamily="18" charset="0"/>
            </a:endParaRPr>
          </a:p>
          <a:p>
            <a:pPr algn="just" eaLnBrk="1" hangingPunct="1">
              <a:lnSpc>
                <a:spcPts val="3500"/>
              </a:lnSpc>
              <a:buFont typeface="Wingdings 2" pitchFamily="18" charset="2"/>
              <a:buNone/>
            </a:pPr>
            <a:endParaRPr lang="zh-TW" altLang="en-US" sz="2000" b="1" dirty="0" smtClean="0">
              <a:latin typeface="Times New Roman" pitchFamily="18" charset="0"/>
              <a:ea typeface="標楷體" pitchFamily="65" charset="-120"/>
              <a:cs typeface="Times New Roman" pitchFamily="18" charset="0"/>
            </a:endParaRPr>
          </a:p>
          <a:p>
            <a:pPr eaLnBrk="1" hangingPunct="1"/>
            <a:endParaRPr lang="zh-TW" altLang="en-US" dirty="0" smtClean="0"/>
          </a:p>
          <a:p>
            <a:pPr eaLnBrk="1" hangingPunct="1"/>
            <a:endParaRPr lang="zh-TW" altLang="en-US" dirty="0" smtClean="0"/>
          </a:p>
        </p:txBody>
      </p:sp>
      <p:sp>
        <p:nvSpPr>
          <p:cNvPr id="65540" name="投影片編號版面配置區 3"/>
          <p:cNvSpPr>
            <a:spLocks noGrp="1"/>
          </p:cNvSpPr>
          <p:nvPr>
            <p:ph type="sldNum" sz="quarter" idx="11"/>
          </p:nvPr>
        </p:nvSpPr>
        <p:spPr bwMode="auto">
          <a:xfrm>
            <a:off x="6553200" y="6356350"/>
            <a:ext cx="2133600" cy="365125"/>
          </a:xfrm>
          <a:noFill/>
          <a:ln>
            <a:miter lim="800000"/>
            <a:headEnd/>
            <a:tailEnd/>
          </a:ln>
        </p:spPr>
        <p:txBody>
          <a:bodyPr/>
          <a:lstStyle/>
          <a:p>
            <a:fld id="{19CDD739-CB35-4AE3-9099-CC59E70B28EF}" type="slidenum">
              <a:rPr lang="en-US" altLang="zh-TW" smtClean="0">
                <a:latin typeface="Arial" pitchFamily="34" charset="0"/>
                <a:ea typeface="新細明體" pitchFamily="18" charset="-120"/>
              </a:rPr>
              <a:pPr/>
              <a:t>50</a:t>
            </a:fld>
            <a:endParaRPr lang="en-US" altLang="zh-TW" smtClean="0">
              <a:latin typeface="Arial" pitchFamily="34" charset="0"/>
              <a:ea typeface="新細明體" pitchFamily="18" charset="-120"/>
            </a:endParaRPr>
          </a:p>
        </p:txBody>
      </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內容版面配置區 1"/>
          <p:cNvSpPr>
            <a:spLocks noGrp="1"/>
          </p:cNvSpPr>
          <p:nvPr>
            <p:ph idx="1"/>
          </p:nvPr>
        </p:nvSpPr>
        <p:spPr>
          <a:xfrm>
            <a:off x="395536" y="2852936"/>
            <a:ext cx="8229600" cy="2985195"/>
          </a:xfrm>
        </p:spPr>
        <p:txBody>
          <a:bodyPr>
            <a:normAutofit/>
          </a:bodyPr>
          <a:lstStyle/>
          <a:p>
            <a:pPr algn="ctr">
              <a:buNone/>
            </a:pPr>
            <a:r>
              <a:rPr lang="zh-TW" altLang="en-US" sz="4400" b="1" dirty="0" smtClean="0">
                <a:solidFill>
                  <a:srgbClr val="0000FF"/>
                </a:solidFill>
              </a:rPr>
              <a:t>直接歧視與間接歧視</a:t>
            </a:r>
            <a:endParaRPr lang="en-US" altLang="zh-TW" sz="4400" b="1" dirty="0" smtClean="0">
              <a:solidFill>
                <a:srgbClr val="0000FF"/>
              </a:solidFill>
            </a:endParaRPr>
          </a:p>
          <a:p>
            <a:pPr algn="ctr">
              <a:buNone/>
            </a:pPr>
            <a:r>
              <a:rPr lang="zh-TW" altLang="en-US" sz="1800" dirty="0" smtClean="0">
                <a:solidFill>
                  <a:srgbClr val="0000FF"/>
                </a:solidFill>
              </a:rPr>
              <a:t>（本節內容主要參考伍維婷老師撰寫之「直接歧視與間接歧視」講義 ）</a:t>
            </a:r>
            <a:endParaRPr lang="zh-TW" altLang="en-US" sz="1800" dirty="0">
              <a:solidFill>
                <a:srgbClr val="0000FF"/>
              </a:solidFill>
            </a:endParaRPr>
          </a:p>
        </p:txBody>
      </p:sp>
      <p:sp>
        <p:nvSpPr>
          <p:cNvPr id="3" name="投影片編號版面配置區 2"/>
          <p:cNvSpPr>
            <a:spLocks noGrp="1"/>
          </p:cNvSpPr>
          <p:nvPr>
            <p:ph type="sldNum" sz="quarter" idx="11"/>
          </p:nvPr>
        </p:nvSpPr>
        <p:spPr/>
        <p:txBody>
          <a:bodyPr/>
          <a:lstStyle/>
          <a:p>
            <a:pPr>
              <a:defRPr/>
            </a:pPr>
            <a:fld id="{54A57D53-5940-4595-A6C9-27F14D6A4B1E}" type="slidenum">
              <a:rPr lang="en-US" altLang="zh-TW" smtClean="0"/>
              <a:pPr>
                <a:defRPr/>
              </a:pPr>
              <a:t>51</a:t>
            </a:fld>
            <a:endParaRPr lang="en-US" altLang="zh-TW" dirty="0"/>
          </a:p>
        </p:txBody>
      </p:sp>
      <p:sp>
        <p:nvSpPr>
          <p:cNvPr id="4" name="標題 3"/>
          <p:cNvSpPr>
            <a:spLocks noGrp="1"/>
          </p:cNvSpPr>
          <p:nvPr>
            <p:ph type="title"/>
          </p:nvPr>
        </p:nvSpPr>
        <p:spPr/>
        <p:txBody>
          <a:bodyPr/>
          <a:lstStyle/>
          <a:p>
            <a:endParaRPr lang="zh-TW" altLang="en-US" dirty="0"/>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內容版面配置區 1"/>
          <p:cNvSpPr>
            <a:spLocks noGrp="1"/>
          </p:cNvSpPr>
          <p:nvPr>
            <p:ph idx="1"/>
          </p:nvPr>
        </p:nvSpPr>
        <p:spPr/>
        <p:txBody>
          <a:bodyPr>
            <a:normAutofit/>
          </a:bodyPr>
          <a:lstStyle/>
          <a:p>
            <a:pPr marL="252000" lvl="2" indent="0" algn="just">
              <a:lnSpc>
                <a:spcPts val="3300"/>
              </a:lnSpc>
              <a:spcBef>
                <a:spcPts val="1800"/>
              </a:spcBef>
              <a:defRPr/>
            </a:pPr>
            <a:r>
              <a:rPr lang="zh-TW" altLang="en-US" sz="2800" b="1" spc="-200" dirty="0" smtClean="0">
                <a:solidFill>
                  <a:srgbClr val="0070C0"/>
                </a:solidFill>
                <a:latin typeface="+mn-ea"/>
              </a:rPr>
              <a:t>「</a:t>
            </a:r>
            <a:r>
              <a:rPr lang="zh-TW" altLang="en-US" sz="2800" spc="-200" dirty="0" smtClean="0">
                <a:solidFill>
                  <a:srgbClr val="0070C0"/>
                </a:solidFill>
                <a:latin typeface="+mn-ea"/>
              </a:rPr>
              <a:t>直接歧視」</a:t>
            </a:r>
            <a:r>
              <a:rPr lang="en-US" altLang="zh-TW" sz="2800" spc="-200" dirty="0" smtClean="0">
                <a:latin typeface="細明體" pitchFamily="49" charset="-120"/>
                <a:ea typeface="細明體" pitchFamily="49" charset="-120"/>
              </a:rPr>
              <a:t>(Direct discrimination)</a:t>
            </a:r>
            <a:r>
              <a:rPr lang="zh-TW" altLang="en-US" sz="2800" spc="-200" dirty="0" smtClean="0">
                <a:latin typeface="+mn-ea"/>
              </a:rPr>
              <a:t>包括明顯</a:t>
            </a:r>
            <a:r>
              <a:rPr lang="en-US" altLang="zh-TW" sz="2800" spc="-200" dirty="0" smtClean="0">
                <a:latin typeface="細明體" pitchFamily="49" charset="-120"/>
                <a:ea typeface="細明體" pitchFamily="49" charset="-120"/>
              </a:rPr>
              <a:t>(explicitly)</a:t>
            </a:r>
            <a:r>
              <a:rPr lang="zh-TW" altLang="en-US" sz="2800" spc="-200" dirty="0" smtClean="0">
                <a:latin typeface="+mn-ea"/>
              </a:rPr>
              <a:t>以性或性別差異為由所實施的差別待遇。</a:t>
            </a:r>
            <a:endParaRPr lang="en-US" altLang="zh-TW" sz="2800" spc="-200" dirty="0" smtClean="0">
              <a:latin typeface="+mn-ea"/>
            </a:endParaRPr>
          </a:p>
          <a:p>
            <a:pPr marL="252000" lvl="2" indent="0" algn="just">
              <a:lnSpc>
                <a:spcPts val="3300"/>
              </a:lnSpc>
              <a:spcBef>
                <a:spcPts val="1800"/>
              </a:spcBef>
              <a:defRPr/>
            </a:pPr>
            <a:r>
              <a:rPr lang="en-US" altLang="zh-TW" sz="2800" dirty="0" smtClean="0">
                <a:solidFill>
                  <a:srgbClr val="0070C0"/>
                </a:solidFill>
              </a:rPr>
              <a:t>CEDAW</a:t>
            </a:r>
            <a:r>
              <a:rPr lang="zh-TW" altLang="zh-TW" sz="2800" dirty="0" smtClean="0">
                <a:solidFill>
                  <a:srgbClr val="0070C0"/>
                </a:solidFill>
              </a:rPr>
              <a:t>第</a:t>
            </a:r>
            <a:r>
              <a:rPr lang="en-US" altLang="zh-TW" sz="2800" dirty="0" smtClean="0">
                <a:solidFill>
                  <a:srgbClr val="0070C0"/>
                </a:solidFill>
              </a:rPr>
              <a:t>1</a:t>
            </a:r>
            <a:r>
              <a:rPr lang="zh-TW" altLang="zh-TW" sz="2800" dirty="0" smtClean="0">
                <a:solidFill>
                  <a:srgbClr val="0070C0"/>
                </a:solidFill>
              </a:rPr>
              <a:t>條</a:t>
            </a:r>
            <a:r>
              <a:rPr lang="zh-TW" altLang="en-US" sz="2800" dirty="0" smtClean="0"/>
              <a:t>：</a:t>
            </a:r>
            <a:r>
              <a:rPr lang="zh-TW" altLang="zh-TW" sz="2800" dirty="0" smtClean="0"/>
              <a:t>在本公約中，「對婦女的歧視」一詞指基於性別</a:t>
            </a:r>
            <a:r>
              <a:rPr lang="en-US" altLang="zh-TW" sz="2800" dirty="0" smtClean="0"/>
              <a:t> </a:t>
            </a:r>
            <a:r>
              <a:rPr lang="zh-TW" altLang="zh-TW" sz="2800" dirty="0" smtClean="0"/>
              <a:t>而作的任何區別、排斥或限制，其影響或其目的均足以妨礙或否認婦女不論已婚未婚在男女平等的基礎上認識、享有或行使在政治、經濟、社會、文化、公民或任何其他方面的人權和基本自由。</a:t>
            </a:r>
          </a:p>
          <a:p>
            <a:pPr marL="252000" lvl="2" indent="0">
              <a:lnSpc>
                <a:spcPts val="3300"/>
              </a:lnSpc>
              <a:spcBef>
                <a:spcPts val="1800"/>
              </a:spcBef>
              <a:defRPr/>
            </a:pPr>
            <a:endParaRPr lang="en-US" altLang="zh-TW" sz="3100" spc="-200" dirty="0" smtClean="0">
              <a:latin typeface="+mn-ea"/>
            </a:endParaRPr>
          </a:p>
          <a:p>
            <a:pPr marL="252000" lvl="2" indent="0">
              <a:lnSpc>
                <a:spcPts val="3300"/>
              </a:lnSpc>
              <a:defRPr/>
            </a:pPr>
            <a:endParaRPr lang="en-US" altLang="zh-TW" sz="3100" b="1" spc="-200" dirty="0" smtClean="0">
              <a:solidFill>
                <a:srgbClr val="C00000"/>
              </a:solidFill>
              <a:latin typeface="+mn-ea"/>
            </a:endParaRPr>
          </a:p>
          <a:p>
            <a:endParaRPr lang="zh-TW" altLang="en-US" dirty="0"/>
          </a:p>
        </p:txBody>
      </p:sp>
      <p:sp>
        <p:nvSpPr>
          <p:cNvPr id="3" name="投影片編號版面配置區 2"/>
          <p:cNvSpPr>
            <a:spLocks noGrp="1"/>
          </p:cNvSpPr>
          <p:nvPr>
            <p:ph type="sldNum" sz="quarter" idx="11"/>
          </p:nvPr>
        </p:nvSpPr>
        <p:spPr/>
        <p:txBody>
          <a:bodyPr/>
          <a:lstStyle/>
          <a:p>
            <a:pPr>
              <a:defRPr/>
            </a:pPr>
            <a:fld id="{54A57D53-5940-4595-A6C9-27F14D6A4B1E}" type="slidenum">
              <a:rPr lang="en-US" altLang="zh-TW" smtClean="0"/>
              <a:pPr>
                <a:defRPr/>
              </a:pPr>
              <a:t>52</a:t>
            </a:fld>
            <a:endParaRPr lang="en-US" altLang="zh-TW" dirty="0"/>
          </a:p>
        </p:txBody>
      </p:sp>
      <p:sp>
        <p:nvSpPr>
          <p:cNvPr id="4" name="標題 3"/>
          <p:cNvSpPr>
            <a:spLocks noGrp="1"/>
          </p:cNvSpPr>
          <p:nvPr>
            <p:ph type="title"/>
          </p:nvPr>
        </p:nvSpPr>
        <p:spPr/>
        <p:txBody>
          <a:bodyPr>
            <a:normAutofit/>
          </a:bodyPr>
          <a:lstStyle/>
          <a:p>
            <a:r>
              <a:rPr lang="zh-TW" altLang="en-US" sz="4000" b="1" dirty="0" smtClean="0">
                <a:latin typeface="標楷體" pitchFamily="65" charset="-120"/>
                <a:ea typeface="標楷體" pitchFamily="65" charset="-120"/>
              </a:rPr>
              <a:t>直接歧視定義</a:t>
            </a:r>
            <a:endParaRPr lang="zh-TW" altLang="en-US" sz="4000" b="1" dirty="0">
              <a:latin typeface="標楷體" pitchFamily="65" charset="-120"/>
              <a:ea typeface="標楷體" pitchFamily="65" charset="-120"/>
            </a:endParaRPr>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內容版面配置區 1"/>
          <p:cNvSpPr>
            <a:spLocks noGrp="1"/>
          </p:cNvSpPr>
          <p:nvPr>
            <p:ph idx="1"/>
          </p:nvPr>
        </p:nvSpPr>
        <p:spPr/>
        <p:txBody>
          <a:bodyPr>
            <a:normAutofit/>
          </a:bodyPr>
          <a:lstStyle/>
          <a:p>
            <a:pPr marL="446088" lvl="2" indent="-195263">
              <a:lnSpc>
                <a:spcPts val="3300"/>
              </a:lnSpc>
              <a:spcBef>
                <a:spcPts val="1800"/>
              </a:spcBef>
              <a:defRPr/>
            </a:pPr>
            <a:r>
              <a:rPr lang="zh-TW" altLang="zh-TW" sz="2800" dirty="0" smtClean="0">
                <a:solidFill>
                  <a:srgbClr val="0066FF"/>
                </a:solidFill>
              </a:rPr>
              <a:t>公民與政治權利國際公約第二條第一項</a:t>
            </a:r>
            <a:r>
              <a:rPr lang="zh-TW" altLang="en-US" sz="2800" dirty="0" smtClean="0"/>
              <a:t>：</a:t>
            </a:r>
            <a:endParaRPr lang="en-US" altLang="zh-TW" sz="2800" dirty="0" smtClean="0"/>
          </a:p>
          <a:p>
            <a:pPr marL="446088" lvl="2" indent="0">
              <a:lnSpc>
                <a:spcPts val="3300"/>
              </a:lnSpc>
              <a:spcBef>
                <a:spcPts val="0"/>
              </a:spcBef>
              <a:buNone/>
              <a:defRPr/>
            </a:pPr>
            <a:r>
              <a:rPr lang="zh-TW" altLang="zh-TW" sz="2800" dirty="0" smtClean="0"/>
              <a:t>本公約締約國承允尊重並確保所有境內受其管轄之人，無分種族、膚色、性別、語言、宗教、政見或其他主張、民族本源或社會階級、財產、出生或其他身分等等，一律享受本公約所確認之權利。 </a:t>
            </a:r>
            <a:endParaRPr lang="en-US" altLang="zh-TW" sz="2800" dirty="0" smtClean="0"/>
          </a:p>
          <a:p>
            <a:pPr marL="446088" lvl="2" indent="-195263">
              <a:lnSpc>
                <a:spcPts val="3300"/>
              </a:lnSpc>
              <a:spcBef>
                <a:spcPts val="1800"/>
              </a:spcBef>
              <a:defRPr/>
            </a:pPr>
            <a:r>
              <a:rPr lang="zh-TW" altLang="zh-TW" sz="2800" dirty="0" smtClean="0">
                <a:solidFill>
                  <a:srgbClr val="0070C0"/>
                </a:solidFill>
              </a:rPr>
              <a:t>公民與政治權利國際公約第</a:t>
            </a:r>
            <a:r>
              <a:rPr lang="en-US" altLang="zh-TW" sz="2800" dirty="0" smtClean="0">
                <a:solidFill>
                  <a:srgbClr val="0070C0"/>
                </a:solidFill>
              </a:rPr>
              <a:t>18</a:t>
            </a:r>
            <a:r>
              <a:rPr lang="zh-TW" altLang="zh-TW" sz="2800" dirty="0" smtClean="0">
                <a:solidFill>
                  <a:srgbClr val="0070C0"/>
                </a:solidFill>
              </a:rPr>
              <a:t>號</a:t>
            </a:r>
            <a:r>
              <a:rPr lang="zh-TW" altLang="en-US" sz="2800" dirty="0" smtClean="0">
                <a:solidFill>
                  <a:srgbClr val="0070C0"/>
                </a:solidFill>
              </a:rPr>
              <a:t>一般性</a:t>
            </a:r>
            <a:r>
              <a:rPr lang="zh-TW" altLang="zh-TW" sz="2800" dirty="0" smtClean="0">
                <a:solidFill>
                  <a:srgbClr val="0070C0"/>
                </a:solidFill>
              </a:rPr>
              <a:t>意見第</a:t>
            </a:r>
            <a:r>
              <a:rPr lang="en-US" altLang="zh-TW" sz="2800" dirty="0" smtClean="0">
                <a:solidFill>
                  <a:srgbClr val="0070C0"/>
                </a:solidFill>
              </a:rPr>
              <a:t>1</a:t>
            </a:r>
            <a:r>
              <a:rPr lang="zh-TW" altLang="zh-TW" sz="2800" dirty="0" smtClean="0">
                <a:solidFill>
                  <a:srgbClr val="0070C0"/>
                </a:solidFill>
              </a:rPr>
              <a:t>點</a:t>
            </a:r>
            <a:r>
              <a:rPr lang="zh-TW" altLang="en-US" sz="2800" dirty="0" smtClean="0"/>
              <a:t>： </a:t>
            </a:r>
            <a:r>
              <a:rPr lang="zh-TW" altLang="zh-TW" sz="2800" dirty="0" smtClean="0"/>
              <a:t>不歧視、法律面前平等以及法律的無差別的平等保障，是保障人權的基本而普遍的原則。</a:t>
            </a:r>
            <a:endParaRPr lang="en-US" altLang="zh-TW" sz="2800" dirty="0" smtClean="0"/>
          </a:p>
          <a:p>
            <a:pPr marL="252000" lvl="2" indent="0">
              <a:lnSpc>
                <a:spcPts val="3300"/>
              </a:lnSpc>
              <a:spcBef>
                <a:spcPts val="1800"/>
              </a:spcBef>
              <a:defRPr/>
            </a:pPr>
            <a:endParaRPr lang="en-US" altLang="zh-TW" sz="3000" spc="-200" dirty="0" smtClean="0">
              <a:latin typeface="+mn-ea"/>
            </a:endParaRPr>
          </a:p>
          <a:p>
            <a:pPr marL="252000" lvl="2" indent="0">
              <a:lnSpc>
                <a:spcPts val="3300"/>
              </a:lnSpc>
              <a:spcBef>
                <a:spcPts val="1800"/>
              </a:spcBef>
              <a:defRPr/>
            </a:pPr>
            <a:endParaRPr lang="zh-TW" altLang="zh-TW" sz="3000" dirty="0" smtClean="0"/>
          </a:p>
          <a:p>
            <a:pPr marL="252000" lvl="2" indent="0">
              <a:lnSpc>
                <a:spcPts val="3300"/>
              </a:lnSpc>
              <a:spcBef>
                <a:spcPts val="1800"/>
              </a:spcBef>
              <a:defRPr/>
            </a:pPr>
            <a:endParaRPr lang="en-US" altLang="zh-TW" sz="3100" spc="-200" dirty="0" smtClean="0">
              <a:latin typeface="+mn-ea"/>
            </a:endParaRPr>
          </a:p>
          <a:p>
            <a:pPr marL="252000" lvl="2" indent="0">
              <a:lnSpc>
                <a:spcPts val="3300"/>
              </a:lnSpc>
              <a:defRPr/>
            </a:pPr>
            <a:endParaRPr lang="en-US" altLang="zh-TW" sz="3100" b="1" spc="-200" dirty="0" smtClean="0">
              <a:solidFill>
                <a:srgbClr val="C00000"/>
              </a:solidFill>
              <a:latin typeface="+mn-ea"/>
            </a:endParaRPr>
          </a:p>
          <a:p>
            <a:endParaRPr lang="zh-TW" altLang="en-US" dirty="0"/>
          </a:p>
        </p:txBody>
      </p:sp>
      <p:sp>
        <p:nvSpPr>
          <p:cNvPr id="3" name="投影片編號版面配置區 2"/>
          <p:cNvSpPr>
            <a:spLocks noGrp="1"/>
          </p:cNvSpPr>
          <p:nvPr>
            <p:ph type="sldNum" sz="quarter" idx="11"/>
          </p:nvPr>
        </p:nvSpPr>
        <p:spPr/>
        <p:txBody>
          <a:bodyPr/>
          <a:lstStyle/>
          <a:p>
            <a:pPr>
              <a:defRPr/>
            </a:pPr>
            <a:fld id="{54A57D53-5940-4595-A6C9-27F14D6A4B1E}" type="slidenum">
              <a:rPr lang="en-US" altLang="zh-TW" smtClean="0"/>
              <a:pPr>
                <a:defRPr/>
              </a:pPr>
              <a:t>53</a:t>
            </a:fld>
            <a:endParaRPr lang="en-US" altLang="zh-TW" dirty="0"/>
          </a:p>
        </p:txBody>
      </p:sp>
      <p:sp>
        <p:nvSpPr>
          <p:cNvPr id="4" name="標題 3"/>
          <p:cNvSpPr>
            <a:spLocks noGrp="1"/>
          </p:cNvSpPr>
          <p:nvPr>
            <p:ph type="title"/>
          </p:nvPr>
        </p:nvSpPr>
        <p:spPr/>
        <p:txBody>
          <a:bodyPr>
            <a:normAutofit/>
          </a:bodyPr>
          <a:lstStyle/>
          <a:p>
            <a:r>
              <a:rPr lang="zh-TW" altLang="en-US" sz="4000" b="1" dirty="0" smtClean="0">
                <a:latin typeface="標楷體" pitchFamily="65" charset="-120"/>
                <a:ea typeface="標楷體" pitchFamily="65" charset="-120"/>
              </a:rPr>
              <a:t>直接歧視相關規定</a:t>
            </a:r>
            <a:endParaRPr lang="zh-TW" altLang="en-US" sz="4000" b="1" dirty="0">
              <a:latin typeface="標楷體" pitchFamily="65" charset="-120"/>
              <a:ea typeface="標楷體" pitchFamily="65" charset="-120"/>
            </a:endParaRPr>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內容版面配置區 1"/>
          <p:cNvSpPr>
            <a:spLocks noGrp="1"/>
          </p:cNvSpPr>
          <p:nvPr>
            <p:ph idx="1"/>
          </p:nvPr>
        </p:nvSpPr>
        <p:spPr/>
        <p:txBody>
          <a:bodyPr>
            <a:normAutofit/>
          </a:bodyPr>
          <a:lstStyle/>
          <a:p>
            <a:r>
              <a:rPr lang="zh-TW" altLang="zh-TW" sz="2800" dirty="0" smtClean="0">
                <a:solidFill>
                  <a:srgbClr val="0070C0"/>
                </a:solidFill>
              </a:rPr>
              <a:t>經濟社會文化權利國際公約第</a:t>
            </a:r>
            <a:r>
              <a:rPr lang="en-US" altLang="zh-TW" sz="2800" dirty="0" smtClean="0">
                <a:solidFill>
                  <a:srgbClr val="0070C0"/>
                </a:solidFill>
              </a:rPr>
              <a:t>20</a:t>
            </a:r>
            <a:r>
              <a:rPr lang="zh-TW" altLang="zh-TW" sz="2800" dirty="0" smtClean="0">
                <a:solidFill>
                  <a:srgbClr val="0070C0"/>
                </a:solidFill>
              </a:rPr>
              <a:t>號一般性意見第</a:t>
            </a:r>
            <a:r>
              <a:rPr lang="en-US" altLang="zh-TW" sz="2800" dirty="0" smtClean="0">
                <a:solidFill>
                  <a:srgbClr val="0070C0"/>
                </a:solidFill>
              </a:rPr>
              <a:t>20</a:t>
            </a:r>
            <a:r>
              <a:rPr lang="zh-TW" altLang="zh-TW" sz="2800" dirty="0" smtClean="0">
                <a:solidFill>
                  <a:srgbClr val="0070C0"/>
                </a:solidFill>
              </a:rPr>
              <a:t>點</a:t>
            </a:r>
            <a:r>
              <a:rPr lang="zh-TW" altLang="zh-TW" sz="2800" dirty="0" smtClean="0"/>
              <a:t>，特別針對性別指出：</a:t>
            </a:r>
          </a:p>
          <a:p>
            <a:pPr algn="just" hangingPunct="0">
              <a:buNone/>
            </a:pPr>
            <a:r>
              <a:rPr lang="zh-TW" altLang="en-US" sz="3600" dirty="0" smtClean="0"/>
              <a:t> </a:t>
            </a:r>
            <a:r>
              <a:rPr lang="zh-TW" altLang="zh-TW" sz="2400" dirty="0" smtClean="0"/>
              <a:t>《公約》保證男性和婦女平等享有各項經濟、社會和文化權利的權利。自《公約》通過以來，「性別」這一禁止理由的概念發生了很大變化，現在，它不僅包括身體特徵，還包括性別刻板印象、偏見和預設角色的社會建構，這些都構成了平等享有經濟、社會和文化權利的障礙。</a:t>
            </a:r>
          </a:p>
          <a:p>
            <a:pPr marL="252000" lvl="2" indent="0">
              <a:lnSpc>
                <a:spcPts val="3300"/>
              </a:lnSpc>
              <a:spcBef>
                <a:spcPts val="1800"/>
              </a:spcBef>
              <a:defRPr/>
            </a:pPr>
            <a:endParaRPr lang="en-US" altLang="zh-TW" sz="3000" spc="-200" dirty="0" smtClean="0">
              <a:latin typeface="+mn-ea"/>
            </a:endParaRPr>
          </a:p>
          <a:p>
            <a:pPr marL="252000" lvl="2" indent="0">
              <a:lnSpc>
                <a:spcPts val="3300"/>
              </a:lnSpc>
              <a:spcBef>
                <a:spcPts val="1800"/>
              </a:spcBef>
              <a:defRPr/>
            </a:pPr>
            <a:endParaRPr lang="zh-TW" altLang="zh-TW" sz="3000" dirty="0" smtClean="0"/>
          </a:p>
          <a:p>
            <a:pPr marL="252000" lvl="2" indent="0">
              <a:lnSpc>
                <a:spcPts val="3300"/>
              </a:lnSpc>
              <a:spcBef>
                <a:spcPts val="1800"/>
              </a:spcBef>
              <a:defRPr/>
            </a:pPr>
            <a:endParaRPr lang="en-US" altLang="zh-TW" sz="3100" spc="-200" dirty="0" smtClean="0">
              <a:latin typeface="+mn-ea"/>
            </a:endParaRPr>
          </a:p>
          <a:p>
            <a:pPr marL="252000" lvl="2" indent="0">
              <a:lnSpc>
                <a:spcPts val="3300"/>
              </a:lnSpc>
              <a:defRPr/>
            </a:pPr>
            <a:endParaRPr lang="en-US" altLang="zh-TW" sz="3100" b="1" spc="-200" dirty="0" smtClean="0">
              <a:solidFill>
                <a:srgbClr val="C00000"/>
              </a:solidFill>
              <a:latin typeface="+mn-ea"/>
            </a:endParaRPr>
          </a:p>
          <a:p>
            <a:endParaRPr lang="zh-TW" altLang="en-US" dirty="0"/>
          </a:p>
        </p:txBody>
      </p:sp>
      <p:sp>
        <p:nvSpPr>
          <p:cNvPr id="3" name="投影片編號版面配置區 2"/>
          <p:cNvSpPr>
            <a:spLocks noGrp="1"/>
          </p:cNvSpPr>
          <p:nvPr>
            <p:ph type="sldNum" sz="quarter" idx="11"/>
          </p:nvPr>
        </p:nvSpPr>
        <p:spPr/>
        <p:txBody>
          <a:bodyPr/>
          <a:lstStyle/>
          <a:p>
            <a:pPr>
              <a:defRPr/>
            </a:pPr>
            <a:fld id="{54A57D53-5940-4595-A6C9-27F14D6A4B1E}" type="slidenum">
              <a:rPr lang="en-US" altLang="zh-TW" smtClean="0"/>
              <a:pPr>
                <a:defRPr/>
              </a:pPr>
              <a:t>54</a:t>
            </a:fld>
            <a:endParaRPr lang="en-US" altLang="zh-TW" dirty="0"/>
          </a:p>
        </p:txBody>
      </p:sp>
      <p:sp>
        <p:nvSpPr>
          <p:cNvPr id="4" name="標題 3"/>
          <p:cNvSpPr>
            <a:spLocks noGrp="1"/>
          </p:cNvSpPr>
          <p:nvPr>
            <p:ph type="title"/>
          </p:nvPr>
        </p:nvSpPr>
        <p:spPr/>
        <p:txBody>
          <a:bodyPr>
            <a:normAutofit/>
          </a:bodyPr>
          <a:lstStyle/>
          <a:p>
            <a:r>
              <a:rPr lang="zh-TW" altLang="en-US" sz="4000" b="1" dirty="0" smtClean="0">
                <a:latin typeface="標楷體" pitchFamily="65" charset="-120"/>
                <a:ea typeface="標楷體" pitchFamily="65" charset="-120"/>
              </a:rPr>
              <a:t>直接歧視相關規定</a:t>
            </a:r>
            <a:endParaRPr lang="zh-TW" altLang="en-US" sz="4000" b="1" dirty="0">
              <a:latin typeface="標楷體" pitchFamily="65" charset="-120"/>
              <a:ea typeface="標楷體" pitchFamily="65" charset="-120"/>
            </a:endParaRPr>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內容版面配置區 1"/>
          <p:cNvSpPr>
            <a:spLocks noGrp="1"/>
          </p:cNvSpPr>
          <p:nvPr>
            <p:ph idx="1"/>
          </p:nvPr>
        </p:nvSpPr>
        <p:spPr>
          <a:xfrm>
            <a:off x="457200" y="1600200"/>
            <a:ext cx="8291264" cy="4925144"/>
          </a:xfrm>
        </p:spPr>
        <p:txBody>
          <a:bodyPr>
            <a:normAutofit fontScale="25000" lnSpcReduction="20000"/>
          </a:bodyPr>
          <a:lstStyle/>
          <a:p>
            <a:pPr marL="180000" lvl="1" indent="0" algn="just">
              <a:buNone/>
              <a:defRPr/>
            </a:pPr>
            <a:r>
              <a:rPr lang="zh-TW" altLang="en-US" sz="9200" b="1" dirty="0" smtClean="0">
                <a:solidFill>
                  <a:srgbClr val="FF00FF"/>
                </a:solidFill>
                <a:latin typeface="+mn-ea"/>
              </a:rPr>
              <a:t>交叉歧視</a:t>
            </a:r>
            <a:endParaRPr lang="en-US" altLang="zh-TW" sz="9200" b="1" dirty="0" smtClean="0">
              <a:solidFill>
                <a:srgbClr val="FF00FF"/>
              </a:solidFill>
              <a:latin typeface="+mn-ea"/>
            </a:endParaRPr>
          </a:p>
          <a:p>
            <a:pPr algn="just"/>
            <a:r>
              <a:rPr lang="en-US" altLang="zh-TW" sz="9200" b="1" dirty="0" smtClean="0"/>
              <a:t>CEDAW</a:t>
            </a:r>
            <a:r>
              <a:rPr lang="zh-TW" altLang="zh-TW" sz="9200" b="1" dirty="0" smtClean="0"/>
              <a:t>第</a:t>
            </a:r>
            <a:r>
              <a:rPr lang="en-US" altLang="zh-TW" sz="9200" b="1" dirty="0" smtClean="0"/>
              <a:t>28</a:t>
            </a:r>
            <a:r>
              <a:rPr lang="zh-TW" altLang="zh-TW" sz="9200" b="1" dirty="0" smtClean="0"/>
              <a:t>號</a:t>
            </a:r>
            <a:r>
              <a:rPr lang="zh-TW" altLang="en-US" sz="9200" b="1" dirty="0" smtClean="0"/>
              <a:t>一般性</a:t>
            </a:r>
            <a:r>
              <a:rPr lang="zh-TW" altLang="zh-TW" sz="9200" b="1" dirty="0" smtClean="0"/>
              <a:t>建議</a:t>
            </a:r>
            <a:r>
              <a:rPr lang="zh-TW" altLang="zh-TW" sz="9200" dirty="0" smtClean="0"/>
              <a:t>：</a:t>
            </a:r>
            <a:endParaRPr lang="en-US" altLang="zh-TW" sz="9200" dirty="0" smtClean="0"/>
          </a:p>
          <a:p>
            <a:pPr marL="627063" indent="-265113" algn="just">
              <a:buFont typeface="Wingdings" pitchFamily="2" charset="2"/>
              <a:buChar char="Ø"/>
            </a:pPr>
            <a:r>
              <a:rPr lang="zh-TW" altLang="zh-TW" sz="9200" dirty="0" smtClean="0"/>
              <a:t>交叉性是理解第二條所載締約國一般義務範圍的根本概念。以性和性別為由對婦女的歧視與影響婦女的一些其他因素息息相關，如種族、族裔、宗教或信仰、健康狀況、年齡、階級、種姓、性取向和性別認同等。</a:t>
            </a:r>
            <a:r>
              <a:rPr lang="zh-TW" altLang="en-US" sz="9200" dirty="0" smtClean="0"/>
              <a:t>（</a:t>
            </a:r>
            <a:r>
              <a:rPr lang="en-US" altLang="zh-TW" sz="9200" dirty="0" smtClean="0"/>
              <a:t>28/18</a:t>
            </a:r>
            <a:r>
              <a:rPr lang="zh-TW" altLang="en-US" sz="9200" dirty="0" smtClean="0"/>
              <a:t>）</a:t>
            </a:r>
            <a:endParaRPr lang="en-US" altLang="zh-TW" sz="9200" dirty="0" smtClean="0"/>
          </a:p>
          <a:p>
            <a:pPr marL="627063" indent="-265113" algn="just">
              <a:buFont typeface="Wingdings" pitchFamily="2" charset="2"/>
              <a:buChar char="Ø"/>
            </a:pPr>
            <a:r>
              <a:rPr lang="en-US" altLang="zh-TW" sz="9200" dirty="0" smtClean="0"/>
              <a:t>…</a:t>
            </a:r>
            <a:r>
              <a:rPr lang="zh-TW" altLang="zh-TW" sz="9200" dirty="0" smtClean="0"/>
              <a:t>締約國有義務採取步驟，修改、廢除構成對婦女歧視的現行法律、規章、習俗和慣例。特定族群的婦女，包括被剝奪自由、難民、尋求庇護者和遷徙婦女、無國籍婦女、同性戀婦女、身心障礙婦女、人口販運的女性受害者、喪偶和高齡婦女等，尤其易受到民法和刑法、規章和習慣法和慣例的歧視</a:t>
            </a:r>
            <a:r>
              <a:rPr lang="en-US" altLang="zh-TW" sz="9200" dirty="0" smtClean="0"/>
              <a:t>….</a:t>
            </a:r>
            <a:r>
              <a:rPr lang="zh-TW" altLang="en-US" sz="9200" dirty="0" smtClean="0"/>
              <a:t>（</a:t>
            </a:r>
            <a:r>
              <a:rPr lang="en-US" altLang="zh-TW" sz="9200" dirty="0" smtClean="0"/>
              <a:t>28/31</a:t>
            </a:r>
            <a:r>
              <a:rPr lang="zh-TW" altLang="en-US" sz="9200" dirty="0" smtClean="0"/>
              <a:t>）</a:t>
            </a:r>
            <a:endParaRPr lang="en-US" altLang="zh-TW" sz="9200" dirty="0" smtClean="0"/>
          </a:p>
          <a:p>
            <a:pPr algn="just"/>
            <a:r>
              <a:rPr lang="zh-TW" altLang="zh-TW" sz="9200" b="1" dirty="0" smtClean="0"/>
              <a:t>經濟社會文化權利公約第</a:t>
            </a:r>
            <a:r>
              <a:rPr lang="en-US" altLang="zh-TW" sz="9200" b="1" dirty="0" smtClean="0"/>
              <a:t>20</a:t>
            </a:r>
            <a:r>
              <a:rPr lang="zh-TW" altLang="zh-TW" sz="9200" b="1" dirty="0" smtClean="0"/>
              <a:t>號一般性意見</a:t>
            </a:r>
            <a:r>
              <a:rPr lang="zh-TW" altLang="en-US" sz="9200" b="1" dirty="0" smtClean="0"/>
              <a:t>：</a:t>
            </a:r>
            <a:endParaRPr lang="en-US" altLang="zh-TW" sz="9200" b="1" dirty="0" smtClean="0"/>
          </a:p>
          <a:p>
            <a:pPr indent="19050" algn="just">
              <a:buNone/>
            </a:pPr>
            <a:r>
              <a:rPr lang="zh-TW" altLang="zh-TW" sz="9200" dirty="0" smtClean="0"/>
              <a:t>一些個人或團體面臨著基於一種以上禁止理由的歧視，例如，屬於一種族裔或宗教少數團體的婦女。這種集於一身的多種歧視對個人有獨特的具體影響，需要給予特別注意和救濟。</a:t>
            </a:r>
          </a:p>
          <a:p>
            <a:pPr marL="252000" lvl="2" indent="0">
              <a:lnSpc>
                <a:spcPts val="3300"/>
              </a:lnSpc>
              <a:spcBef>
                <a:spcPts val="1800"/>
              </a:spcBef>
              <a:defRPr/>
            </a:pPr>
            <a:endParaRPr lang="en-US" altLang="zh-TW" sz="3000" spc="-200" dirty="0" smtClean="0">
              <a:latin typeface="+mn-ea"/>
            </a:endParaRPr>
          </a:p>
          <a:p>
            <a:pPr marL="252000" lvl="2" indent="0">
              <a:lnSpc>
                <a:spcPts val="3300"/>
              </a:lnSpc>
              <a:spcBef>
                <a:spcPts val="1800"/>
              </a:spcBef>
              <a:defRPr/>
            </a:pPr>
            <a:endParaRPr lang="zh-TW" altLang="zh-TW" sz="3000" dirty="0" smtClean="0"/>
          </a:p>
          <a:p>
            <a:pPr marL="252000" lvl="2" indent="0">
              <a:lnSpc>
                <a:spcPts val="3300"/>
              </a:lnSpc>
              <a:spcBef>
                <a:spcPts val="1800"/>
              </a:spcBef>
              <a:defRPr/>
            </a:pPr>
            <a:endParaRPr lang="en-US" altLang="zh-TW" sz="3100" spc="-200" dirty="0" smtClean="0">
              <a:latin typeface="+mn-ea"/>
            </a:endParaRPr>
          </a:p>
          <a:p>
            <a:pPr marL="252000" lvl="2" indent="0">
              <a:lnSpc>
                <a:spcPts val="3300"/>
              </a:lnSpc>
              <a:defRPr/>
            </a:pPr>
            <a:endParaRPr lang="en-US" altLang="zh-TW" sz="3100" b="1" spc="-200" dirty="0" smtClean="0">
              <a:solidFill>
                <a:srgbClr val="C00000"/>
              </a:solidFill>
              <a:latin typeface="+mn-ea"/>
            </a:endParaRPr>
          </a:p>
          <a:p>
            <a:endParaRPr lang="zh-TW" altLang="en-US" dirty="0"/>
          </a:p>
        </p:txBody>
      </p:sp>
      <p:sp>
        <p:nvSpPr>
          <p:cNvPr id="3" name="投影片編號版面配置區 2"/>
          <p:cNvSpPr>
            <a:spLocks noGrp="1"/>
          </p:cNvSpPr>
          <p:nvPr>
            <p:ph type="sldNum" sz="quarter" idx="11"/>
          </p:nvPr>
        </p:nvSpPr>
        <p:spPr/>
        <p:txBody>
          <a:bodyPr/>
          <a:lstStyle/>
          <a:p>
            <a:pPr>
              <a:defRPr/>
            </a:pPr>
            <a:fld id="{54A57D53-5940-4595-A6C9-27F14D6A4B1E}" type="slidenum">
              <a:rPr lang="en-US" altLang="zh-TW" smtClean="0"/>
              <a:pPr>
                <a:defRPr/>
              </a:pPr>
              <a:t>55</a:t>
            </a:fld>
            <a:endParaRPr lang="en-US" altLang="zh-TW" dirty="0"/>
          </a:p>
        </p:txBody>
      </p:sp>
      <p:sp>
        <p:nvSpPr>
          <p:cNvPr id="4" name="標題 3"/>
          <p:cNvSpPr>
            <a:spLocks noGrp="1"/>
          </p:cNvSpPr>
          <p:nvPr>
            <p:ph type="title"/>
          </p:nvPr>
        </p:nvSpPr>
        <p:spPr/>
        <p:txBody>
          <a:bodyPr>
            <a:normAutofit/>
          </a:bodyPr>
          <a:lstStyle/>
          <a:p>
            <a:r>
              <a:rPr lang="zh-TW" altLang="en-US" sz="4000" b="1" dirty="0" smtClean="0">
                <a:latin typeface="標楷體" pitchFamily="65" charset="-120"/>
                <a:ea typeface="標楷體" pitchFamily="65" charset="-120"/>
              </a:rPr>
              <a:t>直接歧視相關規定</a:t>
            </a:r>
            <a:endParaRPr lang="zh-TW" altLang="en-US" sz="4000" b="1" dirty="0">
              <a:latin typeface="標楷體" pitchFamily="65" charset="-120"/>
              <a:ea typeface="標楷體" pitchFamily="65" charset="-120"/>
            </a:endParaRPr>
          </a:p>
        </p:txBody>
      </p:sp>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內容版面配置區 1"/>
          <p:cNvSpPr>
            <a:spLocks noGrp="1"/>
          </p:cNvSpPr>
          <p:nvPr>
            <p:ph idx="1"/>
          </p:nvPr>
        </p:nvSpPr>
        <p:spPr/>
        <p:txBody>
          <a:bodyPr>
            <a:normAutofit/>
          </a:bodyPr>
          <a:lstStyle/>
          <a:p>
            <a:pPr marL="180000" lvl="1" indent="0" algn="just">
              <a:buNone/>
              <a:defRPr/>
            </a:pPr>
            <a:r>
              <a:rPr lang="zh-TW" altLang="en-US" b="1" dirty="0" smtClean="0">
                <a:solidFill>
                  <a:srgbClr val="FF00FF"/>
                </a:solidFill>
                <a:latin typeface="+mn-ea"/>
              </a:rPr>
              <a:t>系統性歧視</a:t>
            </a:r>
            <a:endParaRPr lang="en-US" altLang="zh-TW" b="1" dirty="0" smtClean="0">
              <a:solidFill>
                <a:srgbClr val="FF00FF"/>
              </a:solidFill>
              <a:latin typeface="+mn-ea"/>
            </a:endParaRPr>
          </a:p>
          <a:p>
            <a:pPr algn="just"/>
            <a:r>
              <a:rPr lang="zh-TW" altLang="zh-TW" sz="2800" dirty="0" smtClean="0">
                <a:solidFill>
                  <a:srgbClr val="0070C0"/>
                </a:solidFill>
              </a:rPr>
              <a:t>經濟社會文化權利公約第</a:t>
            </a:r>
            <a:r>
              <a:rPr lang="en-US" altLang="zh-TW" sz="2800" dirty="0" smtClean="0">
                <a:solidFill>
                  <a:srgbClr val="0070C0"/>
                </a:solidFill>
              </a:rPr>
              <a:t>20</a:t>
            </a:r>
            <a:r>
              <a:rPr lang="zh-TW" altLang="zh-TW" sz="2800" dirty="0" smtClean="0">
                <a:solidFill>
                  <a:srgbClr val="0070C0"/>
                </a:solidFill>
              </a:rPr>
              <a:t>號一般性意見</a:t>
            </a:r>
            <a:r>
              <a:rPr lang="zh-TW" altLang="en-US" sz="2800" dirty="0" smtClean="0">
                <a:solidFill>
                  <a:srgbClr val="0070C0"/>
                </a:solidFill>
              </a:rPr>
              <a:t>：</a:t>
            </a:r>
            <a:endParaRPr lang="zh-TW" altLang="zh-TW" sz="2800" dirty="0" smtClean="0"/>
          </a:p>
          <a:p>
            <a:pPr marL="252000" lvl="2" indent="0" algn="just">
              <a:lnSpc>
                <a:spcPts val="3300"/>
              </a:lnSpc>
              <a:spcBef>
                <a:spcPts val="1800"/>
              </a:spcBef>
              <a:buNone/>
              <a:defRPr/>
            </a:pPr>
            <a:r>
              <a:rPr lang="zh-TW" altLang="zh-TW" dirty="0" smtClean="0"/>
              <a:t>對某些團體的歧視是普遍的、持續的，並深深紮根於社會行為和組織中，時常涉及不受質疑的或間接的歧視。這種系統性歧視可理解為公共或私人領域的法律規則、政策、慣行或占主導地位的文化態度，這使某些團體處於相對不利的地位，而使另一些團體擁有特權。</a:t>
            </a:r>
          </a:p>
          <a:p>
            <a:pPr marL="252000" lvl="2" indent="0">
              <a:lnSpc>
                <a:spcPts val="3300"/>
              </a:lnSpc>
              <a:spcBef>
                <a:spcPts val="1800"/>
              </a:spcBef>
              <a:defRPr/>
            </a:pPr>
            <a:endParaRPr lang="en-US" altLang="zh-TW" sz="3000" spc="-200" dirty="0" smtClean="0">
              <a:latin typeface="+mn-ea"/>
            </a:endParaRPr>
          </a:p>
          <a:p>
            <a:pPr marL="252000" lvl="2" indent="0">
              <a:lnSpc>
                <a:spcPts val="3300"/>
              </a:lnSpc>
              <a:spcBef>
                <a:spcPts val="1800"/>
              </a:spcBef>
              <a:defRPr/>
            </a:pPr>
            <a:endParaRPr lang="zh-TW" altLang="zh-TW" sz="3000" dirty="0" smtClean="0"/>
          </a:p>
          <a:p>
            <a:pPr marL="252000" lvl="2" indent="0">
              <a:lnSpc>
                <a:spcPts val="3300"/>
              </a:lnSpc>
              <a:spcBef>
                <a:spcPts val="1800"/>
              </a:spcBef>
              <a:defRPr/>
            </a:pPr>
            <a:endParaRPr lang="en-US" altLang="zh-TW" sz="3100" spc="-200" dirty="0" smtClean="0">
              <a:latin typeface="+mn-ea"/>
            </a:endParaRPr>
          </a:p>
          <a:p>
            <a:pPr marL="252000" lvl="2" indent="0">
              <a:lnSpc>
                <a:spcPts val="3300"/>
              </a:lnSpc>
              <a:defRPr/>
            </a:pPr>
            <a:endParaRPr lang="en-US" altLang="zh-TW" sz="3100" b="1" spc="-200" dirty="0" smtClean="0">
              <a:solidFill>
                <a:srgbClr val="C00000"/>
              </a:solidFill>
              <a:latin typeface="+mn-ea"/>
            </a:endParaRPr>
          </a:p>
          <a:p>
            <a:endParaRPr lang="zh-TW" altLang="en-US" dirty="0"/>
          </a:p>
        </p:txBody>
      </p:sp>
      <p:sp>
        <p:nvSpPr>
          <p:cNvPr id="3" name="投影片編號版面配置區 2"/>
          <p:cNvSpPr>
            <a:spLocks noGrp="1"/>
          </p:cNvSpPr>
          <p:nvPr>
            <p:ph type="sldNum" sz="quarter" idx="11"/>
          </p:nvPr>
        </p:nvSpPr>
        <p:spPr/>
        <p:txBody>
          <a:bodyPr/>
          <a:lstStyle/>
          <a:p>
            <a:pPr>
              <a:defRPr/>
            </a:pPr>
            <a:fld id="{54A57D53-5940-4595-A6C9-27F14D6A4B1E}" type="slidenum">
              <a:rPr lang="en-US" altLang="zh-TW" smtClean="0"/>
              <a:pPr>
                <a:defRPr/>
              </a:pPr>
              <a:t>56</a:t>
            </a:fld>
            <a:endParaRPr lang="en-US" altLang="zh-TW" dirty="0"/>
          </a:p>
        </p:txBody>
      </p:sp>
      <p:sp>
        <p:nvSpPr>
          <p:cNvPr id="4" name="標題 3"/>
          <p:cNvSpPr>
            <a:spLocks noGrp="1"/>
          </p:cNvSpPr>
          <p:nvPr>
            <p:ph type="title"/>
          </p:nvPr>
        </p:nvSpPr>
        <p:spPr/>
        <p:txBody>
          <a:bodyPr>
            <a:normAutofit/>
          </a:bodyPr>
          <a:lstStyle/>
          <a:p>
            <a:r>
              <a:rPr lang="zh-TW" altLang="en-US" sz="4000" b="1" dirty="0" smtClean="0">
                <a:latin typeface="標楷體" pitchFamily="65" charset="-120"/>
                <a:ea typeface="標楷體" pitchFamily="65" charset="-120"/>
              </a:rPr>
              <a:t>直接歧視相關規定</a:t>
            </a:r>
            <a:endParaRPr lang="zh-TW" altLang="en-US" sz="4000" b="1" dirty="0">
              <a:latin typeface="標楷體" pitchFamily="65" charset="-120"/>
              <a:ea typeface="標楷體" pitchFamily="65" charset="-120"/>
            </a:endParaRPr>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內容版面配置區 1"/>
          <p:cNvSpPr>
            <a:spLocks noGrp="1"/>
          </p:cNvSpPr>
          <p:nvPr>
            <p:ph idx="1"/>
          </p:nvPr>
        </p:nvSpPr>
        <p:spPr/>
        <p:txBody>
          <a:bodyPr>
            <a:normAutofit/>
          </a:bodyPr>
          <a:lstStyle/>
          <a:p>
            <a:pPr marL="252000" lvl="2" indent="0">
              <a:lnSpc>
                <a:spcPts val="3300"/>
              </a:lnSpc>
              <a:spcBef>
                <a:spcPts val="1800"/>
              </a:spcBef>
              <a:defRPr/>
            </a:pPr>
            <a:endParaRPr lang="en-US" altLang="zh-TW" sz="3100" spc="-200" dirty="0" smtClean="0">
              <a:latin typeface="+mn-ea"/>
            </a:endParaRPr>
          </a:p>
          <a:p>
            <a:pPr marL="252000" lvl="2" indent="0">
              <a:lnSpc>
                <a:spcPts val="3300"/>
              </a:lnSpc>
              <a:defRPr/>
            </a:pPr>
            <a:endParaRPr lang="en-US" altLang="zh-TW" sz="3100" b="1" spc="-200" dirty="0" smtClean="0">
              <a:solidFill>
                <a:srgbClr val="C00000"/>
              </a:solidFill>
              <a:latin typeface="+mn-ea"/>
            </a:endParaRPr>
          </a:p>
          <a:p>
            <a:endParaRPr lang="zh-TW" altLang="en-US" dirty="0"/>
          </a:p>
        </p:txBody>
      </p:sp>
      <p:sp>
        <p:nvSpPr>
          <p:cNvPr id="3" name="投影片編號版面配置區 2"/>
          <p:cNvSpPr>
            <a:spLocks noGrp="1"/>
          </p:cNvSpPr>
          <p:nvPr>
            <p:ph type="sldNum" sz="quarter" idx="11"/>
          </p:nvPr>
        </p:nvSpPr>
        <p:spPr/>
        <p:txBody>
          <a:bodyPr/>
          <a:lstStyle/>
          <a:p>
            <a:pPr>
              <a:defRPr/>
            </a:pPr>
            <a:fld id="{54A57D53-5940-4595-A6C9-27F14D6A4B1E}" type="slidenum">
              <a:rPr lang="en-US" altLang="zh-TW" smtClean="0"/>
              <a:pPr>
                <a:defRPr/>
              </a:pPr>
              <a:t>57</a:t>
            </a:fld>
            <a:endParaRPr lang="en-US" altLang="zh-TW" dirty="0"/>
          </a:p>
        </p:txBody>
      </p:sp>
      <p:sp>
        <p:nvSpPr>
          <p:cNvPr id="4" name="標題 3"/>
          <p:cNvSpPr>
            <a:spLocks noGrp="1"/>
          </p:cNvSpPr>
          <p:nvPr>
            <p:ph type="title"/>
          </p:nvPr>
        </p:nvSpPr>
        <p:spPr/>
        <p:txBody>
          <a:bodyPr>
            <a:normAutofit/>
          </a:bodyPr>
          <a:lstStyle/>
          <a:p>
            <a:r>
              <a:rPr lang="zh-TW" altLang="en-US" sz="4000" b="1" dirty="0" smtClean="0">
                <a:latin typeface="標楷體" pitchFamily="65" charset="-120"/>
                <a:ea typeface="標楷體" pitchFamily="65" charset="-120"/>
              </a:rPr>
              <a:t>直接歧視案例</a:t>
            </a:r>
            <a:r>
              <a:rPr lang="en-US" altLang="zh-TW" sz="4000" b="1" dirty="0" smtClean="0">
                <a:latin typeface="標楷體" pitchFamily="65" charset="-120"/>
                <a:ea typeface="標楷體" pitchFamily="65" charset="-120"/>
              </a:rPr>
              <a:t>(</a:t>
            </a:r>
            <a:r>
              <a:rPr lang="zh-TW" altLang="en-US" sz="4000" b="1" dirty="0" smtClean="0">
                <a:latin typeface="標楷體" pitchFamily="65" charset="-120"/>
                <a:ea typeface="標楷體" pitchFamily="65" charset="-120"/>
              </a:rPr>
              <a:t>一</a:t>
            </a:r>
            <a:r>
              <a:rPr lang="en-US" altLang="zh-TW" sz="4000" b="1" dirty="0" smtClean="0">
                <a:latin typeface="標楷體" pitchFamily="65" charset="-120"/>
                <a:ea typeface="標楷體" pitchFamily="65" charset="-120"/>
              </a:rPr>
              <a:t>)</a:t>
            </a:r>
            <a:endParaRPr lang="zh-TW" altLang="en-US" sz="4000" b="1" dirty="0">
              <a:latin typeface="標楷體" pitchFamily="65" charset="-120"/>
              <a:ea typeface="標楷體" pitchFamily="65" charset="-120"/>
            </a:endParaRPr>
          </a:p>
        </p:txBody>
      </p:sp>
      <p:graphicFrame>
        <p:nvGraphicFramePr>
          <p:cNvPr id="8" name="資料庫圖表 7"/>
          <p:cNvGraphicFramePr/>
          <p:nvPr/>
        </p:nvGraphicFramePr>
        <p:xfrm>
          <a:off x="323528" y="1340768"/>
          <a:ext cx="8640960" cy="518457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內容版面配置區 1"/>
          <p:cNvSpPr>
            <a:spLocks noGrp="1"/>
          </p:cNvSpPr>
          <p:nvPr>
            <p:ph idx="1"/>
          </p:nvPr>
        </p:nvSpPr>
        <p:spPr/>
        <p:txBody>
          <a:bodyPr>
            <a:normAutofit/>
          </a:bodyPr>
          <a:lstStyle/>
          <a:p>
            <a:pPr marL="252000" lvl="2" indent="0">
              <a:lnSpc>
                <a:spcPts val="3300"/>
              </a:lnSpc>
              <a:spcBef>
                <a:spcPts val="1800"/>
              </a:spcBef>
              <a:defRPr/>
            </a:pPr>
            <a:endParaRPr lang="en-US" altLang="zh-TW" sz="3100" spc="-200" dirty="0" smtClean="0">
              <a:latin typeface="+mn-ea"/>
            </a:endParaRPr>
          </a:p>
          <a:p>
            <a:pPr marL="252000" lvl="2" indent="0">
              <a:lnSpc>
                <a:spcPts val="3300"/>
              </a:lnSpc>
              <a:defRPr/>
            </a:pPr>
            <a:endParaRPr lang="en-US" altLang="zh-TW" sz="3100" b="1" spc="-200" dirty="0" smtClean="0">
              <a:solidFill>
                <a:srgbClr val="C00000"/>
              </a:solidFill>
              <a:latin typeface="+mn-ea"/>
            </a:endParaRPr>
          </a:p>
          <a:p>
            <a:endParaRPr lang="zh-TW" altLang="en-US" dirty="0"/>
          </a:p>
        </p:txBody>
      </p:sp>
      <p:sp>
        <p:nvSpPr>
          <p:cNvPr id="3" name="投影片編號版面配置區 2"/>
          <p:cNvSpPr>
            <a:spLocks noGrp="1"/>
          </p:cNvSpPr>
          <p:nvPr>
            <p:ph type="sldNum" sz="quarter" idx="11"/>
          </p:nvPr>
        </p:nvSpPr>
        <p:spPr/>
        <p:txBody>
          <a:bodyPr/>
          <a:lstStyle/>
          <a:p>
            <a:pPr>
              <a:defRPr/>
            </a:pPr>
            <a:fld id="{54A57D53-5940-4595-A6C9-27F14D6A4B1E}" type="slidenum">
              <a:rPr lang="en-US" altLang="zh-TW" smtClean="0"/>
              <a:pPr>
                <a:defRPr/>
              </a:pPr>
              <a:t>58</a:t>
            </a:fld>
            <a:endParaRPr lang="en-US" altLang="zh-TW" dirty="0"/>
          </a:p>
        </p:txBody>
      </p:sp>
      <p:sp>
        <p:nvSpPr>
          <p:cNvPr id="4" name="標題 3"/>
          <p:cNvSpPr>
            <a:spLocks noGrp="1"/>
          </p:cNvSpPr>
          <p:nvPr>
            <p:ph type="title"/>
          </p:nvPr>
        </p:nvSpPr>
        <p:spPr/>
        <p:txBody>
          <a:bodyPr>
            <a:normAutofit/>
          </a:bodyPr>
          <a:lstStyle/>
          <a:p>
            <a:r>
              <a:rPr lang="zh-TW" altLang="en-US" sz="4000" b="1" dirty="0" smtClean="0">
                <a:latin typeface="標楷體" pitchFamily="65" charset="-120"/>
                <a:ea typeface="標楷體" pitchFamily="65" charset="-120"/>
              </a:rPr>
              <a:t>直接歧視案例</a:t>
            </a:r>
            <a:r>
              <a:rPr lang="en-US" altLang="zh-TW" sz="4000" b="1" dirty="0" smtClean="0">
                <a:latin typeface="標楷體" pitchFamily="65" charset="-120"/>
                <a:ea typeface="標楷體" pitchFamily="65" charset="-120"/>
              </a:rPr>
              <a:t>(</a:t>
            </a:r>
            <a:r>
              <a:rPr lang="zh-TW" altLang="en-US" sz="4000" b="1" dirty="0" smtClean="0">
                <a:latin typeface="標楷體" pitchFamily="65" charset="-120"/>
                <a:ea typeface="標楷體" pitchFamily="65" charset="-120"/>
              </a:rPr>
              <a:t>一</a:t>
            </a:r>
            <a:r>
              <a:rPr lang="en-US" altLang="zh-TW" sz="4000" b="1" dirty="0" smtClean="0">
                <a:latin typeface="標楷體" pitchFamily="65" charset="-120"/>
                <a:ea typeface="標楷體" pitchFamily="65" charset="-120"/>
              </a:rPr>
              <a:t>)</a:t>
            </a:r>
            <a:endParaRPr lang="zh-TW" altLang="en-US" sz="4000" b="1" dirty="0">
              <a:latin typeface="標楷體" pitchFamily="65" charset="-120"/>
              <a:ea typeface="標楷體" pitchFamily="65" charset="-120"/>
            </a:endParaRPr>
          </a:p>
        </p:txBody>
      </p:sp>
      <p:graphicFrame>
        <p:nvGraphicFramePr>
          <p:cNvPr id="8" name="資料庫圖表 7"/>
          <p:cNvGraphicFramePr/>
          <p:nvPr/>
        </p:nvGraphicFramePr>
        <p:xfrm>
          <a:off x="539552" y="1397000"/>
          <a:ext cx="8136904" cy="498432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內容版面配置區 1"/>
          <p:cNvSpPr>
            <a:spLocks noGrp="1"/>
          </p:cNvSpPr>
          <p:nvPr>
            <p:ph idx="1"/>
          </p:nvPr>
        </p:nvSpPr>
        <p:spPr/>
        <p:txBody>
          <a:bodyPr>
            <a:normAutofit/>
          </a:bodyPr>
          <a:lstStyle/>
          <a:p>
            <a:pPr marL="252000" lvl="2" indent="0">
              <a:lnSpc>
                <a:spcPts val="3300"/>
              </a:lnSpc>
              <a:spcBef>
                <a:spcPts val="1800"/>
              </a:spcBef>
              <a:defRPr/>
            </a:pPr>
            <a:endParaRPr lang="en-US" altLang="zh-TW" sz="3100" spc="-200" dirty="0" smtClean="0">
              <a:latin typeface="+mn-ea"/>
            </a:endParaRPr>
          </a:p>
          <a:p>
            <a:pPr marL="252000" lvl="2" indent="0">
              <a:lnSpc>
                <a:spcPts val="3300"/>
              </a:lnSpc>
              <a:defRPr/>
            </a:pPr>
            <a:endParaRPr lang="en-US" altLang="zh-TW" sz="3100" b="1" spc="-200" dirty="0" smtClean="0">
              <a:solidFill>
                <a:srgbClr val="C00000"/>
              </a:solidFill>
              <a:latin typeface="+mn-ea"/>
            </a:endParaRPr>
          </a:p>
          <a:p>
            <a:endParaRPr lang="zh-TW" altLang="en-US" dirty="0"/>
          </a:p>
        </p:txBody>
      </p:sp>
      <p:sp>
        <p:nvSpPr>
          <p:cNvPr id="3" name="投影片編號版面配置區 2"/>
          <p:cNvSpPr>
            <a:spLocks noGrp="1"/>
          </p:cNvSpPr>
          <p:nvPr>
            <p:ph type="sldNum" sz="quarter" idx="11"/>
          </p:nvPr>
        </p:nvSpPr>
        <p:spPr/>
        <p:txBody>
          <a:bodyPr/>
          <a:lstStyle/>
          <a:p>
            <a:pPr>
              <a:defRPr/>
            </a:pPr>
            <a:fld id="{54A57D53-5940-4595-A6C9-27F14D6A4B1E}" type="slidenum">
              <a:rPr lang="en-US" altLang="zh-TW" smtClean="0"/>
              <a:pPr>
                <a:defRPr/>
              </a:pPr>
              <a:t>59</a:t>
            </a:fld>
            <a:endParaRPr lang="en-US" altLang="zh-TW" dirty="0"/>
          </a:p>
        </p:txBody>
      </p:sp>
      <p:sp>
        <p:nvSpPr>
          <p:cNvPr id="4" name="標題 3"/>
          <p:cNvSpPr>
            <a:spLocks noGrp="1"/>
          </p:cNvSpPr>
          <p:nvPr>
            <p:ph type="title"/>
          </p:nvPr>
        </p:nvSpPr>
        <p:spPr>
          <a:xfrm>
            <a:off x="457200" y="274638"/>
            <a:ext cx="8229600" cy="994122"/>
          </a:xfrm>
        </p:spPr>
        <p:txBody>
          <a:bodyPr>
            <a:normAutofit/>
          </a:bodyPr>
          <a:lstStyle/>
          <a:p>
            <a:r>
              <a:rPr lang="zh-TW" altLang="en-US" sz="4000" b="1" dirty="0" smtClean="0">
                <a:latin typeface="標楷體" pitchFamily="65" charset="-120"/>
                <a:ea typeface="標楷體" pitchFamily="65" charset="-120"/>
              </a:rPr>
              <a:t>直接歧視案例</a:t>
            </a:r>
            <a:r>
              <a:rPr lang="en-US" altLang="zh-TW" sz="4000" b="1" dirty="0" smtClean="0">
                <a:latin typeface="標楷體" pitchFamily="65" charset="-120"/>
                <a:ea typeface="標楷體" pitchFamily="65" charset="-120"/>
              </a:rPr>
              <a:t>(</a:t>
            </a:r>
            <a:r>
              <a:rPr lang="zh-TW" altLang="en-US" sz="4000" b="1" dirty="0" smtClean="0">
                <a:latin typeface="標楷體" pitchFamily="65" charset="-120"/>
                <a:ea typeface="標楷體" pitchFamily="65" charset="-120"/>
              </a:rPr>
              <a:t>二</a:t>
            </a:r>
            <a:r>
              <a:rPr lang="en-US" altLang="zh-TW" sz="4000" b="1" dirty="0" smtClean="0">
                <a:latin typeface="標楷體" pitchFamily="65" charset="-120"/>
                <a:ea typeface="標楷體" pitchFamily="65" charset="-120"/>
              </a:rPr>
              <a:t>)</a:t>
            </a:r>
            <a:endParaRPr lang="zh-TW" altLang="en-US" sz="4000" b="1" dirty="0">
              <a:latin typeface="標楷體" pitchFamily="65" charset="-120"/>
              <a:ea typeface="標楷體" pitchFamily="65" charset="-120"/>
            </a:endParaRPr>
          </a:p>
        </p:txBody>
      </p:sp>
      <p:graphicFrame>
        <p:nvGraphicFramePr>
          <p:cNvPr id="8" name="資料庫圖表 7"/>
          <p:cNvGraphicFramePr/>
          <p:nvPr/>
        </p:nvGraphicFramePr>
        <p:xfrm>
          <a:off x="539552" y="1196752"/>
          <a:ext cx="8352928" cy="518457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標題 1"/>
          <p:cNvSpPr>
            <a:spLocks noGrp="1"/>
          </p:cNvSpPr>
          <p:nvPr>
            <p:ph type="title"/>
          </p:nvPr>
        </p:nvSpPr>
        <p:spPr>
          <a:xfrm>
            <a:off x="457200" y="274638"/>
            <a:ext cx="8229600" cy="1143000"/>
          </a:xfrm>
        </p:spPr>
        <p:txBody>
          <a:bodyPr>
            <a:normAutofit/>
          </a:bodyPr>
          <a:lstStyle/>
          <a:p>
            <a:r>
              <a:rPr lang="zh-TW" altLang="en-US" sz="4000" b="1" dirty="0" smtClean="0">
                <a:solidFill>
                  <a:srgbClr val="C00000"/>
                </a:solidFill>
                <a:latin typeface="標楷體" pitchFamily="65" charset="-120"/>
                <a:ea typeface="標楷體" pitchFamily="65" charset="-120"/>
                <a:sym typeface="Wingdings" pitchFamily="2" charset="2"/>
              </a:rPr>
              <a:t>形式平等</a:t>
            </a:r>
            <a:endParaRPr lang="zh-TW" altLang="en-US" sz="4000" b="1" dirty="0" smtClean="0">
              <a:solidFill>
                <a:srgbClr val="C00000"/>
              </a:solidFill>
              <a:latin typeface="標楷體" pitchFamily="65" charset="-120"/>
              <a:ea typeface="標楷體" pitchFamily="65" charset="-120"/>
            </a:endParaRPr>
          </a:p>
        </p:txBody>
      </p:sp>
      <p:sp>
        <p:nvSpPr>
          <p:cNvPr id="3" name="內容版面配置區 2"/>
          <p:cNvSpPr>
            <a:spLocks noGrp="1"/>
          </p:cNvSpPr>
          <p:nvPr>
            <p:ph idx="1"/>
          </p:nvPr>
        </p:nvSpPr>
        <p:spPr>
          <a:xfrm>
            <a:off x="251520" y="1916832"/>
            <a:ext cx="8534400" cy="4104456"/>
          </a:xfrm>
        </p:spPr>
        <p:txBody>
          <a:bodyPr>
            <a:normAutofit/>
          </a:bodyPr>
          <a:lstStyle/>
          <a:p>
            <a:pPr marL="274320" indent="-274320" eaLnBrk="1" fontAlgn="auto" hangingPunct="1">
              <a:spcBef>
                <a:spcPts val="580"/>
              </a:spcBef>
              <a:spcAft>
                <a:spcPts val="0"/>
              </a:spcAft>
              <a:defRPr/>
            </a:pPr>
            <a:r>
              <a:rPr lang="zh-TW" altLang="en-US" dirty="0" smtClean="0">
                <a:latin typeface="標楷體" pitchFamily="65" charset="-120"/>
                <a:ea typeface="標楷體" pitchFamily="65" charset="-120"/>
                <a:sym typeface="Wingdings" pitchFamily="2" charset="2"/>
              </a:rPr>
              <a:t>形式平等，假設所有男人和女人都一樣，若以不同的方式對待即謂不平等，因此，男人和女人必須一視同仁，沒有分別。</a:t>
            </a:r>
            <a:endParaRPr lang="en-US" altLang="zh-TW" dirty="0" smtClean="0">
              <a:latin typeface="標楷體" pitchFamily="65" charset="-120"/>
              <a:ea typeface="標楷體" pitchFamily="65" charset="-120"/>
              <a:sym typeface="Wingdings" pitchFamily="2" charset="2"/>
            </a:endParaRPr>
          </a:p>
          <a:p>
            <a:pPr marL="274320" indent="-274320" eaLnBrk="1" fontAlgn="auto" hangingPunct="1">
              <a:spcBef>
                <a:spcPts val="580"/>
              </a:spcBef>
              <a:spcAft>
                <a:spcPts val="0"/>
              </a:spcAft>
              <a:defRPr/>
            </a:pPr>
            <a:r>
              <a:rPr lang="zh-TW" altLang="en-US" dirty="0" smtClean="0">
                <a:latin typeface="標楷體" pitchFamily="65" charset="-120"/>
                <a:ea typeface="標楷體" pitchFamily="65" charset="-120"/>
                <a:sym typeface="Wingdings" pitchFamily="2" charset="2"/>
              </a:rPr>
              <a:t>忽視女性的特殊需求，及較難取得某些機會管道。</a:t>
            </a:r>
            <a:r>
              <a:rPr lang="en-US" altLang="zh-TW" dirty="0" smtClean="0">
                <a:latin typeface="標楷體" pitchFamily="65" charset="-120"/>
                <a:ea typeface="標楷體" pitchFamily="65" charset="-120"/>
                <a:sym typeface="Wingdings" pitchFamily="2" charset="2"/>
              </a:rPr>
              <a:t/>
            </a:r>
            <a:br>
              <a:rPr lang="en-US" altLang="zh-TW" dirty="0" smtClean="0">
                <a:latin typeface="標楷體" pitchFamily="65" charset="-120"/>
                <a:ea typeface="標楷體" pitchFamily="65" charset="-120"/>
                <a:sym typeface="Wingdings" pitchFamily="2" charset="2"/>
              </a:rPr>
            </a:br>
            <a:endParaRPr lang="en-US" altLang="zh-TW" dirty="0" smtClean="0">
              <a:latin typeface="標楷體" pitchFamily="65" charset="-120"/>
              <a:ea typeface="標楷體" pitchFamily="65" charset="-120"/>
              <a:sym typeface="Wingdings" pitchFamily="2" charset="2"/>
            </a:endParaRPr>
          </a:p>
          <a:p>
            <a:pPr>
              <a:defRPr/>
            </a:pPr>
            <a:endParaRPr lang="zh-TW" altLang="en-US" dirty="0"/>
          </a:p>
        </p:txBody>
      </p:sp>
      <p:sp>
        <p:nvSpPr>
          <p:cNvPr id="18436" name="投影片編號版面配置區 3"/>
          <p:cNvSpPr>
            <a:spLocks noGrp="1"/>
          </p:cNvSpPr>
          <p:nvPr>
            <p:ph type="sldNum" sz="quarter" idx="11"/>
          </p:nvPr>
        </p:nvSpPr>
        <p:spPr bwMode="auto">
          <a:xfrm>
            <a:off x="6553200" y="6356350"/>
            <a:ext cx="2133600" cy="365125"/>
          </a:xfrm>
          <a:noFill/>
          <a:ln>
            <a:miter lim="800000"/>
            <a:headEnd/>
            <a:tailEnd/>
          </a:ln>
        </p:spPr>
        <p:txBody>
          <a:bodyPr/>
          <a:lstStyle/>
          <a:p>
            <a:fld id="{3B2B11B9-D11F-434D-94F2-452A3D3CDD53}" type="slidenum">
              <a:rPr lang="en-US" altLang="zh-TW" smtClean="0">
                <a:latin typeface="Arial" pitchFamily="34" charset="0"/>
                <a:ea typeface="新細明體" pitchFamily="18" charset="-120"/>
              </a:rPr>
              <a:pPr/>
              <a:t>6</a:t>
            </a:fld>
            <a:endParaRPr lang="en-US" altLang="zh-TW" smtClean="0">
              <a:latin typeface="Arial" pitchFamily="34" charset="0"/>
              <a:ea typeface="新細明體" pitchFamily="18" charset="-120"/>
            </a:endParaRPr>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內容版面配置區 1"/>
          <p:cNvSpPr>
            <a:spLocks noGrp="1"/>
          </p:cNvSpPr>
          <p:nvPr>
            <p:ph idx="1"/>
          </p:nvPr>
        </p:nvSpPr>
        <p:spPr/>
        <p:txBody>
          <a:bodyPr>
            <a:normAutofit/>
          </a:bodyPr>
          <a:lstStyle/>
          <a:p>
            <a:pPr marL="252000" lvl="2" indent="0">
              <a:lnSpc>
                <a:spcPts val="3300"/>
              </a:lnSpc>
              <a:spcBef>
                <a:spcPts val="1800"/>
              </a:spcBef>
              <a:defRPr/>
            </a:pPr>
            <a:endParaRPr lang="en-US" altLang="zh-TW" sz="3100" spc="-200" dirty="0" smtClean="0">
              <a:latin typeface="+mn-ea"/>
            </a:endParaRPr>
          </a:p>
          <a:p>
            <a:pPr marL="252000" lvl="2" indent="0">
              <a:lnSpc>
                <a:spcPts val="3300"/>
              </a:lnSpc>
              <a:defRPr/>
            </a:pPr>
            <a:endParaRPr lang="en-US" altLang="zh-TW" sz="3100" b="1" spc="-200" dirty="0" smtClean="0">
              <a:solidFill>
                <a:srgbClr val="C00000"/>
              </a:solidFill>
              <a:latin typeface="+mn-ea"/>
            </a:endParaRPr>
          </a:p>
          <a:p>
            <a:endParaRPr lang="zh-TW" altLang="en-US" dirty="0"/>
          </a:p>
        </p:txBody>
      </p:sp>
      <p:sp>
        <p:nvSpPr>
          <p:cNvPr id="3" name="投影片編號版面配置區 2"/>
          <p:cNvSpPr>
            <a:spLocks noGrp="1"/>
          </p:cNvSpPr>
          <p:nvPr>
            <p:ph type="sldNum" sz="quarter" idx="11"/>
          </p:nvPr>
        </p:nvSpPr>
        <p:spPr/>
        <p:txBody>
          <a:bodyPr/>
          <a:lstStyle/>
          <a:p>
            <a:pPr>
              <a:defRPr/>
            </a:pPr>
            <a:fld id="{54A57D53-5940-4595-A6C9-27F14D6A4B1E}" type="slidenum">
              <a:rPr lang="en-US" altLang="zh-TW" smtClean="0"/>
              <a:pPr>
                <a:defRPr/>
              </a:pPr>
              <a:t>60</a:t>
            </a:fld>
            <a:endParaRPr lang="en-US" altLang="zh-TW" dirty="0"/>
          </a:p>
        </p:txBody>
      </p:sp>
      <p:sp>
        <p:nvSpPr>
          <p:cNvPr id="4" name="標題 3"/>
          <p:cNvSpPr>
            <a:spLocks noGrp="1"/>
          </p:cNvSpPr>
          <p:nvPr>
            <p:ph type="title"/>
          </p:nvPr>
        </p:nvSpPr>
        <p:spPr>
          <a:xfrm>
            <a:off x="457200" y="274638"/>
            <a:ext cx="8229600" cy="922114"/>
          </a:xfrm>
        </p:spPr>
        <p:txBody>
          <a:bodyPr>
            <a:normAutofit/>
          </a:bodyPr>
          <a:lstStyle/>
          <a:p>
            <a:r>
              <a:rPr lang="zh-TW" altLang="en-US" sz="4000" b="1" dirty="0" smtClean="0">
                <a:latin typeface="標楷體" pitchFamily="65" charset="-120"/>
                <a:ea typeface="標楷體" pitchFamily="65" charset="-120"/>
              </a:rPr>
              <a:t>直接歧視案例</a:t>
            </a:r>
            <a:r>
              <a:rPr lang="en-US" altLang="zh-TW" sz="4000" b="1" dirty="0" smtClean="0">
                <a:latin typeface="標楷體" pitchFamily="65" charset="-120"/>
                <a:ea typeface="標楷體" pitchFamily="65" charset="-120"/>
              </a:rPr>
              <a:t>(</a:t>
            </a:r>
            <a:r>
              <a:rPr lang="zh-TW" altLang="en-US" sz="4000" b="1" dirty="0" smtClean="0">
                <a:latin typeface="標楷體" pitchFamily="65" charset="-120"/>
                <a:ea typeface="標楷體" pitchFamily="65" charset="-120"/>
              </a:rPr>
              <a:t>二</a:t>
            </a:r>
            <a:r>
              <a:rPr lang="en-US" altLang="zh-TW" sz="4000" b="1" dirty="0" smtClean="0">
                <a:latin typeface="標楷體" pitchFamily="65" charset="-120"/>
                <a:ea typeface="標楷體" pitchFamily="65" charset="-120"/>
              </a:rPr>
              <a:t>)</a:t>
            </a:r>
            <a:endParaRPr lang="zh-TW" altLang="en-US" sz="4000" b="1" dirty="0">
              <a:latin typeface="標楷體" pitchFamily="65" charset="-120"/>
              <a:ea typeface="標楷體" pitchFamily="65" charset="-120"/>
            </a:endParaRPr>
          </a:p>
        </p:txBody>
      </p:sp>
      <p:graphicFrame>
        <p:nvGraphicFramePr>
          <p:cNvPr id="8" name="資料庫圖表 7"/>
          <p:cNvGraphicFramePr/>
          <p:nvPr/>
        </p:nvGraphicFramePr>
        <p:xfrm>
          <a:off x="179512" y="1196752"/>
          <a:ext cx="8640960" cy="525658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內容版面配置區 1"/>
          <p:cNvSpPr>
            <a:spLocks noGrp="1"/>
          </p:cNvSpPr>
          <p:nvPr>
            <p:ph idx="1"/>
          </p:nvPr>
        </p:nvSpPr>
        <p:spPr/>
        <p:txBody>
          <a:bodyPr>
            <a:normAutofit/>
          </a:bodyPr>
          <a:lstStyle/>
          <a:p>
            <a:pPr marL="252000" lvl="2" indent="0">
              <a:lnSpc>
                <a:spcPts val="3300"/>
              </a:lnSpc>
              <a:spcBef>
                <a:spcPts val="1800"/>
              </a:spcBef>
              <a:buNone/>
              <a:defRPr/>
            </a:pPr>
            <a:endParaRPr lang="en-US" altLang="zh-TW" sz="3100" spc="-200" dirty="0" smtClean="0">
              <a:latin typeface="+mn-ea"/>
            </a:endParaRPr>
          </a:p>
          <a:p>
            <a:pPr marL="252000" lvl="2" indent="0" algn="just">
              <a:lnSpc>
                <a:spcPts val="3300"/>
              </a:lnSpc>
              <a:defRPr/>
            </a:pPr>
            <a:r>
              <a:rPr lang="en-US" altLang="zh-TW" sz="2800" b="1" spc="-200" dirty="0" smtClean="0">
                <a:solidFill>
                  <a:srgbClr val="0066FF"/>
                </a:solidFill>
                <a:latin typeface="+mn-ea"/>
              </a:rPr>
              <a:t>CEDAW</a:t>
            </a:r>
            <a:r>
              <a:rPr lang="zh-TW" altLang="en-US" sz="2800" b="1" spc="-200" dirty="0" smtClean="0">
                <a:solidFill>
                  <a:srgbClr val="0066FF"/>
                </a:solidFill>
                <a:latin typeface="+mn-ea"/>
              </a:rPr>
              <a:t>第</a:t>
            </a:r>
            <a:r>
              <a:rPr lang="en-US" altLang="zh-TW" sz="2800" b="1" spc="-200" dirty="0" smtClean="0">
                <a:solidFill>
                  <a:srgbClr val="0066FF"/>
                </a:solidFill>
                <a:latin typeface="+mn-ea"/>
              </a:rPr>
              <a:t>28</a:t>
            </a:r>
            <a:r>
              <a:rPr lang="zh-TW" altLang="en-US" sz="2800" b="1" spc="-200" dirty="0" smtClean="0">
                <a:solidFill>
                  <a:srgbClr val="0066FF"/>
                </a:solidFill>
                <a:latin typeface="+mn-ea"/>
              </a:rPr>
              <a:t>號一般性建議第</a:t>
            </a:r>
            <a:r>
              <a:rPr lang="en-US" altLang="zh-TW" sz="2800" b="1" spc="-200" dirty="0" smtClean="0">
                <a:solidFill>
                  <a:srgbClr val="0066FF"/>
                </a:solidFill>
                <a:latin typeface="+mn-ea"/>
              </a:rPr>
              <a:t>16</a:t>
            </a:r>
            <a:r>
              <a:rPr lang="zh-TW" altLang="en-US" sz="2800" b="1" spc="-200" dirty="0" smtClean="0">
                <a:solidFill>
                  <a:srgbClr val="0066FF"/>
                </a:solidFill>
                <a:latin typeface="+mn-ea"/>
              </a:rPr>
              <a:t>段：</a:t>
            </a:r>
            <a:r>
              <a:rPr lang="zh-TW" altLang="en-US" sz="2800" b="1" spc="-200" dirty="0" smtClean="0">
                <a:solidFill>
                  <a:srgbClr val="FF0000"/>
                </a:solidFill>
                <a:latin typeface="+mn-ea"/>
              </a:rPr>
              <a:t>「間接歧視」</a:t>
            </a:r>
            <a:r>
              <a:rPr lang="en-US" altLang="zh-TW" sz="2800" spc="-200" dirty="0" smtClean="0">
                <a:latin typeface="細明體" pitchFamily="49" charset="-120"/>
                <a:ea typeface="細明體" pitchFamily="49" charset="-120"/>
              </a:rPr>
              <a:t>(Indirect discrimination)</a:t>
            </a:r>
            <a:r>
              <a:rPr lang="zh-TW" altLang="en-US" sz="2800" spc="-200" dirty="0" smtClean="0">
                <a:latin typeface="+mn-ea"/>
              </a:rPr>
              <a:t>指的是，一項法律、政策、方案或措施</a:t>
            </a:r>
            <a:r>
              <a:rPr lang="zh-TW" altLang="en-US" sz="2800" b="1" spc="-200" dirty="0" smtClean="0">
                <a:solidFill>
                  <a:srgbClr val="0066FF"/>
                </a:solidFill>
                <a:latin typeface="+mn-ea"/>
              </a:rPr>
              <a:t>表面上對男性和女性無任何歧視，但在實際施行上產生歧視婦女的效果。</a:t>
            </a:r>
            <a:r>
              <a:rPr lang="zh-TW" altLang="en-US" sz="2800" spc="-200" dirty="0" smtClean="0">
                <a:latin typeface="+mn-ea"/>
              </a:rPr>
              <a:t>這是因為</a:t>
            </a:r>
            <a:r>
              <a:rPr lang="zh-TW" altLang="en-US" sz="2800" b="1" spc="-200" dirty="0" smtClean="0">
                <a:latin typeface="+mn-ea"/>
              </a:rPr>
              <a:t>看似中性</a:t>
            </a:r>
            <a:r>
              <a:rPr lang="en-US" altLang="zh-TW" sz="2800" b="1" spc="-200" dirty="0" smtClean="0">
                <a:latin typeface="細明體" pitchFamily="49" charset="-120"/>
                <a:ea typeface="細明體" pitchFamily="49" charset="-120"/>
              </a:rPr>
              <a:t>(neutral)</a:t>
            </a:r>
            <a:r>
              <a:rPr lang="zh-TW" altLang="en-US" sz="2800" spc="-200" dirty="0" smtClean="0">
                <a:latin typeface="+mn-ea"/>
              </a:rPr>
              <a:t>的措施沒有考慮男女間既存的不平等狀況。此外，由於不正視歧視之結構和歷史模式以及忽略男女權力關係之不平等，有可能使間接歧視狀況持續存在且更加惡化。</a:t>
            </a:r>
            <a:endParaRPr lang="en-US" altLang="zh-TW" sz="2800" spc="-200" dirty="0" smtClean="0">
              <a:latin typeface="+mn-ea"/>
            </a:endParaRPr>
          </a:p>
          <a:p>
            <a:pPr marL="252000" lvl="2" indent="0">
              <a:lnSpc>
                <a:spcPts val="3300"/>
              </a:lnSpc>
              <a:defRPr/>
            </a:pPr>
            <a:endParaRPr lang="en-US" altLang="zh-TW" sz="3100" b="1" spc="-200" dirty="0" smtClean="0">
              <a:solidFill>
                <a:srgbClr val="C00000"/>
              </a:solidFill>
              <a:latin typeface="+mn-ea"/>
            </a:endParaRPr>
          </a:p>
          <a:p>
            <a:endParaRPr lang="zh-TW" altLang="en-US" dirty="0"/>
          </a:p>
        </p:txBody>
      </p:sp>
      <p:sp>
        <p:nvSpPr>
          <p:cNvPr id="3" name="投影片編號版面配置區 2"/>
          <p:cNvSpPr>
            <a:spLocks noGrp="1"/>
          </p:cNvSpPr>
          <p:nvPr>
            <p:ph type="sldNum" sz="quarter" idx="11"/>
          </p:nvPr>
        </p:nvSpPr>
        <p:spPr/>
        <p:txBody>
          <a:bodyPr/>
          <a:lstStyle/>
          <a:p>
            <a:pPr>
              <a:defRPr/>
            </a:pPr>
            <a:fld id="{54A57D53-5940-4595-A6C9-27F14D6A4B1E}" type="slidenum">
              <a:rPr lang="en-US" altLang="zh-TW" smtClean="0"/>
              <a:pPr>
                <a:defRPr/>
              </a:pPr>
              <a:t>61</a:t>
            </a:fld>
            <a:endParaRPr lang="en-US" altLang="zh-TW" dirty="0"/>
          </a:p>
        </p:txBody>
      </p:sp>
      <p:sp>
        <p:nvSpPr>
          <p:cNvPr id="4" name="標題 3"/>
          <p:cNvSpPr>
            <a:spLocks noGrp="1"/>
          </p:cNvSpPr>
          <p:nvPr>
            <p:ph type="title"/>
          </p:nvPr>
        </p:nvSpPr>
        <p:spPr/>
        <p:txBody>
          <a:bodyPr>
            <a:normAutofit/>
          </a:bodyPr>
          <a:lstStyle/>
          <a:p>
            <a:r>
              <a:rPr lang="zh-TW" altLang="en-US" sz="4000" b="1" dirty="0" smtClean="0">
                <a:latin typeface="標楷體" pitchFamily="65" charset="-120"/>
                <a:ea typeface="標楷體" pitchFamily="65" charset="-120"/>
              </a:rPr>
              <a:t>間接歧視定義</a:t>
            </a:r>
            <a:endParaRPr lang="zh-TW" altLang="en-US" sz="4000" b="1" dirty="0">
              <a:latin typeface="標楷體" pitchFamily="65" charset="-120"/>
              <a:ea typeface="標楷體" pitchFamily="65" charset="-120"/>
            </a:endParaRPr>
          </a:p>
        </p:txBody>
      </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內容版面配置區 1"/>
          <p:cNvSpPr>
            <a:spLocks noGrp="1"/>
          </p:cNvSpPr>
          <p:nvPr>
            <p:ph idx="1"/>
          </p:nvPr>
        </p:nvSpPr>
        <p:spPr/>
        <p:txBody>
          <a:bodyPr>
            <a:normAutofit/>
          </a:bodyPr>
          <a:lstStyle/>
          <a:p>
            <a:pPr marL="252000" lvl="2" indent="0">
              <a:lnSpc>
                <a:spcPts val="3300"/>
              </a:lnSpc>
              <a:spcBef>
                <a:spcPts val="1800"/>
              </a:spcBef>
              <a:defRPr/>
            </a:pPr>
            <a:endParaRPr lang="en-US" altLang="zh-TW" sz="3100" spc="-200" dirty="0" smtClean="0">
              <a:latin typeface="+mn-ea"/>
            </a:endParaRPr>
          </a:p>
          <a:p>
            <a:pPr marL="252000" lvl="2" indent="0">
              <a:lnSpc>
                <a:spcPts val="3300"/>
              </a:lnSpc>
              <a:defRPr/>
            </a:pPr>
            <a:endParaRPr lang="en-US" altLang="zh-TW" sz="3100" b="1" spc="-200" dirty="0" smtClean="0">
              <a:solidFill>
                <a:srgbClr val="C00000"/>
              </a:solidFill>
              <a:latin typeface="+mn-ea"/>
            </a:endParaRPr>
          </a:p>
          <a:p>
            <a:endParaRPr lang="zh-TW" altLang="en-US" dirty="0"/>
          </a:p>
        </p:txBody>
      </p:sp>
      <p:sp>
        <p:nvSpPr>
          <p:cNvPr id="3" name="投影片編號版面配置區 2"/>
          <p:cNvSpPr>
            <a:spLocks noGrp="1"/>
          </p:cNvSpPr>
          <p:nvPr>
            <p:ph type="sldNum" sz="quarter" idx="11"/>
          </p:nvPr>
        </p:nvSpPr>
        <p:spPr/>
        <p:txBody>
          <a:bodyPr/>
          <a:lstStyle/>
          <a:p>
            <a:pPr>
              <a:defRPr/>
            </a:pPr>
            <a:fld id="{54A57D53-5940-4595-A6C9-27F14D6A4B1E}" type="slidenum">
              <a:rPr lang="en-US" altLang="zh-TW" smtClean="0"/>
              <a:pPr>
                <a:defRPr/>
              </a:pPr>
              <a:t>62</a:t>
            </a:fld>
            <a:endParaRPr lang="en-US" altLang="zh-TW" dirty="0"/>
          </a:p>
        </p:txBody>
      </p:sp>
      <p:sp>
        <p:nvSpPr>
          <p:cNvPr id="4" name="標題 3"/>
          <p:cNvSpPr>
            <a:spLocks noGrp="1"/>
          </p:cNvSpPr>
          <p:nvPr>
            <p:ph type="title"/>
          </p:nvPr>
        </p:nvSpPr>
        <p:spPr/>
        <p:txBody>
          <a:bodyPr>
            <a:normAutofit/>
          </a:bodyPr>
          <a:lstStyle/>
          <a:p>
            <a:r>
              <a:rPr lang="zh-TW" altLang="en-US" sz="4000" b="1" dirty="0" smtClean="0">
                <a:latin typeface="標楷體" pitchFamily="65" charset="-120"/>
                <a:ea typeface="標楷體" pitchFamily="65" charset="-120"/>
              </a:rPr>
              <a:t>間接歧視案例</a:t>
            </a:r>
            <a:r>
              <a:rPr lang="en-US" altLang="zh-TW" sz="4000" b="1" dirty="0" smtClean="0">
                <a:latin typeface="標楷體" pitchFamily="65" charset="-120"/>
                <a:ea typeface="標楷體" pitchFamily="65" charset="-120"/>
              </a:rPr>
              <a:t>(</a:t>
            </a:r>
            <a:r>
              <a:rPr lang="zh-TW" altLang="en-US" sz="4000" b="1" dirty="0" smtClean="0">
                <a:latin typeface="標楷體" pitchFamily="65" charset="-120"/>
                <a:ea typeface="標楷體" pitchFamily="65" charset="-120"/>
              </a:rPr>
              <a:t>一</a:t>
            </a:r>
            <a:r>
              <a:rPr lang="en-US" altLang="zh-TW" sz="4000" b="1" dirty="0" smtClean="0">
                <a:latin typeface="標楷體" pitchFamily="65" charset="-120"/>
                <a:ea typeface="標楷體" pitchFamily="65" charset="-120"/>
              </a:rPr>
              <a:t>)</a:t>
            </a:r>
            <a:endParaRPr lang="zh-TW" altLang="en-US" sz="4000" b="1" dirty="0">
              <a:latin typeface="標楷體" pitchFamily="65" charset="-120"/>
              <a:ea typeface="標楷體" pitchFamily="65" charset="-120"/>
            </a:endParaRPr>
          </a:p>
        </p:txBody>
      </p:sp>
      <p:graphicFrame>
        <p:nvGraphicFramePr>
          <p:cNvPr id="8" name="資料庫圖表 7"/>
          <p:cNvGraphicFramePr/>
          <p:nvPr/>
        </p:nvGraphicFramePr>
        <p:xfrm>
          <a:off x="539552" y="1397000"/>
          <a:ext cx="8208912" cy="491232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內容版面配置區 1"/>
          <p:cNvSpPr>
            <a:spLocks noGrp="1"/>
          </p:cNvSpPr>
          <p:nvPr>
            <p:ph idx="1"/>
          </p:nvPr>
        </p:nvSpPr>
        <p:spPr/>
        <p:txBody>
          <a:bodyPr/>
          <a:lstStyle/>
          <a:p>
            <a:pPr lvl="0"/>
            <a:r>
              <a:rPr lang="zh-TW" altLang="en-US" sz="2800" dirty="0" smtClean="0"/>
              <a:t>雖女性平均薪資持續提高，男女薪資差距逐年縮小，</a:t>
            </a:r>
            <a:r>
              <a:rPr lang="en-US" altLang="zh-TW" sz="2800" dirty="0" smtClean="0"/>
              <a:t>104</a:t>
            </a:r>
            <a:r>
              <a:rPr lang="zh-TW" altLang="en-US" sz="2800" dirty="0" smtClean="0"/>
              <a:t>年女性月平均薪資占男性的</a:t>
            </a:r>
            <a:r>
              <a:rPr lang="en-US" altLang="zh-TW" sz="2800" dirty="0" smtClean="0"/>
              <a:t>83.01%</a:t>
            </a:r>
            <a:r>
              <a:rPr lang="zh-TW" altLang="en-US" sz="2800" dirty="0" smtClean="0"/>
              <a:t>，是否構成間接歧視</a:t>
            </a:r>
            <a:r>
              <a:rPr lang="en-US" altLang="zh-TW" sz="2800" dirty="0" smtClean="0"/>
              <a:t>?</a:t>
            </a:r>
          </a:p>
          <a:p>
            <a:pPr lvl="0"/>
            <a:endParaRPr lang="zh-TW" altLang="en-US" dirty="0" smtClean="0"/>
          </a:p>
          <a:p>
            <a:endParaRPr lang="zh-TW" altLang="en-US" dirty="0"/>
          </a:p>
        </p:txBody>
      </p:sp>
      <p:sp>
        <p:nvSpPr>
          <p:cNvPr id="3" name="投影片編號版面配置區 2"/>
          <p:cNvSpPr>
            <a:spLocks noGrp="1"/>
          </p:cNvSpPr>
          <p:nvPr>
            <p:ph type="sldNum" sz="quarter" idx="11"/>
          </p:nvPr>
        </p:nvSpPr>
        <p:spPr/>
        <p:txBody>
          <a:bodyPr/>
          <a:lstStyle/>
          <a:p>
            <a:pPr>
              <a:defRPr/>
            </a:pPr>
            <a:fld id="{54A57D53-5940-4595-A6C9-27F14D6A4B1E}" type="slidenum">
              <a:rPr lang="en-US" altLang="zh-TW" smtClean="0"/>
              <a:pPr>
                <a:defRPr/>
              </a:pPr>
              <a:t>63</a:t>
            </a:fld>
            <a:endParaRPr lang="en-US" altLang="zh-TW" dirty="0"/>
          </a:p>
        </p:txBody>
      </p:sp>
      <p:sp>
        <p:nvSpPr>
          <p:cNvPr id="4" name="標題 3"/>
          <p:cNvSpPr>
            <a:spLocks noGrp="1"/>
          </p:cNvSpPr>
          <p:nvPr>
            <p:ph type="title"/>
          </p:nvPr>
        </p:nvSpPr>
        <p:spPr/>
        <p:txBody>
          <a:bodyPr>
            <a:normAutofit fontScale="90000"/>
          </a:bodyPr>
          <a:lstStyle/>
          <a:p>
            <a:r>
              <a:rPr lang="zh-TW" altLang="en-US" dirty="0" smtClean="0">
                <a:latin typeface="標楷體" pitchFamily="65" charset="-120"/>
                <a:ea typeface="標楷體" pitchFamily="65" charset="-120"/>
              </a:rPr>
              <a:t/>
            </a:r>
            <a:br>
              <a:rPr lang="zh-TW" altLang="en-US" dirty="0" smtClean="0">
                <a:latin typeface="標楷體" pitchFamily="65" charset="-120"/>
                <a:ea typeface="標楷體" pitchFamily="65" charset="-120"/>
              </a:rPr>
            </a:br>
            <a:r>
              <a:rPr lang="zh-TW" altLang="en-US" dirty="0" smtClean="0">
                <a:latin typeface="標楷體" pitchFamily="65" charset="-120"/>
                <a:ea typeface="標楷體" pitchFamily="65" charset="-120"/>
              </a:rPr>
              <a:t/>
            </a:r>
            <a:br>
              <a:rPr lang="zh-TW" altLang="en-US" dirty="0" smtClean="0">
                <a:latin typeface="標楷體" pitchFamily="65" charset="-120"/>
                <a:ea typeface="標楷體" pitchFamily="65" charset="-120"/>
              </a:rPr>
            </a:br>
            <a:endParaRPr lang="zh-TW" altLang="en-US" dirty="0"/>
          </a:p>
        </p:txBody>
      </p:sp>
      <p:sp>
        <p:nvSpPr>
          <p:cNvPr id="5" name="圓角矩形 4"/>
          <p:cNvSpPr/>
          <p:nvPr/>
        </p:nvSpPr>
        <p:spPr>
          <a:xfrm>
            <a:off x="539552" y="908720"/>
            <a:ext cx="8136904" cy="648072"/>
          </a:xfrm>
          <a:prstGeom prst="roundRect">
            <a:avLst/>
          </a:prstGeom>
        </p:spPr>
        <p:style>
          <a:lnRef idx="1">
            <a:schemeClr val="accent5"/>
          </a:lnRef>
          <a:fillRef idx="2">
            <a:schemeClr val="accent5"/>
          </a:fillRef>
          <a:effectRef idx="1">
            <a:schemeClr val="accent5"/>
          </a:effectRef>
          <a:fontRef idx="minor">
            <a:schemeClr val="dk1"/>
          </a:fontRef>
        </p:style>
        <p:txBody>
          <a:bodyPr rtlCol="0" anchor="ctr"/>
          <a:lstStyle/>
          <a:p>
            <a:pPr lvl="0"/>
            <a:r>
              <a:rPr lang="zh-TW" altLang="en-US" sz="3200" dirty="0" smtClean="0">
                <a:latin typeface="標楷體" pitchFamily="65" charset="-120"/>
                <a:ea typeface="標楷體" pitchFamily="65" charset="-120"/>
              </a:rPr>
              <a:t>案例</a:t>
            </a:r>
            <a:r>
              <a:rPr lang="en-US" altLang="zh-TW" sz="3200" dirty="0" smtClean="0">
                <a:latin typeface="標楷體" pitchFamily="65" charset="-120"/>
                <a:ea typeface="標楷體" pitchFamily="65" charset="-120"/>
              </a:rPr>
              <a:t>2 </a:t>
            </a:r>
            <a:r>
              <a:rPr lang="zh-TW" altLang="en-US" sz="3200" dirty="0" smtClean="0">
                <a:latin typeface="標楷體" pitchFamily="65" charset="-120"/>
                <a:ea typeface="標楷體" pitchFamily="65" charset="-120"/>
              </a:rPr>
              <a:t>：薪資差距</a:t>
            </a:r>
            <a:endParaRPr lang="zh-TW" altLang="en-US" sz="3200" dirty="0">
              <a:latin typeface="標楷體" pitchFamily="65" charset="-120"/>
              <a:ea typeface="標楷體" pitchFamily="65" charset="-120"/>
            </a:endParaRPr>
          </a:p>
        </p:txBody>
      </p:sp>
      <p:graphicFrame>
        <p:nvGraphicFramePr>
          <p:cNvPr id="6" name="圖表 5"/>
          <p:cNvGraphicFramePr/>
          <p:nvPr/>
        </p:nvGraphicFramePr>
        <p:xfrm>
          <a:off x="179512" y="3356992"/>
          <a:ext cx="8640960" cy="3240360"/>
        </p:xfrm>
        <a:graphic>
          <a:graphicData uri="http://schemas.openxmlformats.org/drawingml/2006/chart">
            <c:chart xmlns:c="http://schemas.openxmlformats.org/drawingml/2006/chart" xmlns:r="http://schemas.openxmlformats.org/officeDocument/2006/relationships" r:id="rId2"/>
          </a:graphicData>
        </a:graphic>
      </p:graphicFrame>
      <p:sp>
        <p:nvSpPr>
          <p:cNvPr id="7" name="矩形 6"/>
          <p:cNvSpPr/>
          <p:nvPr/>
        </p:nvSpPr>
        <p:spPr>
          <a:xfrm>
            <a:off x="2483768" y="188640"/>
            <a:ext cx="4288353" cy="707886"/>
          </a:xfrm>
          <a:prstGeom prst="rect">
            <a:avLst/>
          </a:prstGeom>
        </p:spPr>
        <p:txBody>
          <a:bodyPr wrap="none">
            <a:spAutoFit/>
          </a:bodyPr>
          <a:lstStyle/>
          <a:p>
            <a:r>
              <a:rPr lang="zh-TW" altLang="en-US" sz="4000" b="1" dirty="0" smtClean="0">
                <a:latin typeface="標楷體" pitchFamily="65" charset="-120"/>
                <a:ea typeface="標楷體" pitchFamily="65" charset="-120"/>
              </a:rPr>
              <a:t>間接歧視案例</a:t>
            </a:r>
            <a:r>
              <a:rPr lang="en-US" altLang="zh-TW" sz="4000" b="1" dirty="0" smtClean="0">
                <a:latin typeface="標楷體" pitchFamily="65" charset="-120"/>
                <a:ea typeface="標楷體" pitchFamily="65" charset="-120"/>
              </a:rPr>
              <a:t>(</a:t>
            </a:r>
            <a:r>
              <a:rPr lang="zh-TW" altLang="en-US" sz="4000" b="1" dirty="0" smtClean="0">
                <a:latin typeface="標楷體" pitchFamily="65" charset="-120"/>
                <a:ea typeface="標楷體" pitchFamily="65" charset="-120"/>
              </a:rPr>
              <a:t>二</a:t>
            </a:r>
            <a:r>
              <a:rPr lang="en-US" altLang="zh-TW" sz="4000" b="1" dirty="0" smtClean="0">
                <a:latin typeface="標楷體" pitchFamily="65" charset="-120"/>
                <a:ea typeface="標楷體" pitchFamily="65" charset="-120"/>
              </a:rPr>
              <a:t>)</a:t>
            </a:r>
            <a:endParaRPr lang="zh-TW" altLang="en-US" sz="4000" b="1" dirty="0"/>
          </a:p>
        </p:txBody>
      </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內容版面配置區 4"/>
          <p:cNvGraphicFramePr>
            <a:graphicFrameLocks noGrp="1"/>
          </p:cNvGraphicFramePr>
          <p:nvPr>
            <p:ph idx="1"/>
          </p:nvPr>
        </p:nvGraphicFramePr>
        <p:xfrm>
          <a:off x="179512" y="1052736"/>
          <a:ext cx="8784976" cy="5245075"/>
        </p:xfrm>
        <a:graphic>
          <a:graphicData uri="http://schemas.openxmlformats.org/drawingml/2006/table">
            <a:tbl>
              <a:tblPr firstRow="1" bandRow="1">
                <a:tableStyleId>{5940675A-B579-460E-94D1-54222C63F5DA}</a:tableStyleId>
              </a:tblPr>
              <a:tblGrid>
                <a:gridCol w="2159020">
                  <a:extLst>
                    <a:ext uri="{9D8B030D-6E8A-4147-A177-3AD203B41FA5}">
                      <a16:colId xmlns:a16="http://schemas.microsoft.com/office/drawing/2014/main" val="20000"/>
                    </a:ext>
                  </a:extLst>
                </a:gridCol>
                <a:gridCol w="6625956">
                  <a:extLst>
                    <a:ext uri="{9D8B030D-6E8A-4147-A177-3AD203B41FA5}">
                      <a16:colId xmlns:a16="http://schemas.microsoft.com/office/drawing/2014/main" val="20001"/>
                    </a:ext>
                  </a:extLst>
                </a:gridCol>
              </a:tblGrid>
              <a:tr h="398755">
                <a:tc>
                  <a:txBody>
                    <a:bodyPr/>
                    <a:lstStyle/>
                    <a:p>
                      <a:pPr marL="342900" indent="-342900" algn="ctr">
                        <a:buFont typeface="+mj-lt"/>
                        <a:buNone/>
                      </a:pPr>
                      <a:r>
                        <a:rPr lang="zh-TW" altLang="en-US" sz="2000" dirty="0" smtClean="0">
                          <a:latin typeface="標楷體" pitchFamily="65" charset="-120"/>
                          <a:ea typeface="標楷體" pitchFamily="65" charset="-120"/>
                        </a:rPr>
                        <a:t>相關條文</a:t>
                      </a:r>
                      <a:endParaRPr lang="zh-TW" altLang="en-US" sz="2000" dirty="0">
                        <a:latin typeface="標楷體" pitchFamily="65" charset="-120"/>
                        <a:ea typeface="標楷體" pitchFamily="65" charset="-120"/>
                      </a:endParaRPr>
                    </a:p>
                  </a:txBody>
                  <a:tcPr/>
                </a:tc>
                <a:tc>
                  <a:txBody>
                    <a:bodyPr/>
                    <a:lstStyle/>
                    <a:p>
                      <a:pPr marL="342900" indent="-342900" algn="ctr">
                        <a:buFont typeface="+mj-lt"/>
                        <a:buNone/>
                      </a:pPr>
                      <a:r>
                        <a:rPr lang="zh-TW" altLang="en-US" sz="2000" dirty="0" smtClean="0">
                          <a:latin typeface="標楷體" pitchFamily="65" charset="-120"/>
                          <a:ea typeface="標楷體" pitchFamily="65" charset="-120"/>
                        </a:rPr>
                        <a:t>重要內容</a:t>
                      </a:r>
                      <a:endParaRPr lang="zh-TW" altLang="en-US" sz="2000" dirty="0">
                        <a:latin typeface="標楷體" pitchFamily="65" charset="-120"/>
                        <a:ea typeface="標楷體" pitchFamily="65" charset="-120"/>
                      </a:endParaRPr>
                    </a:p>
                  </a:txBody>
                  <a:tcPr/>
                </a:tc>
                <a:extLst>
                  <a:ext uri="{0D108BD9-81ED-4DB2-BD59-A6C34878D82A}">
                    <a16:rowId xmlns:a16="http://schemas.microsoft.com/office/drawing/2014/main" val="10000"/>
                  </a:ext>
                </a:extLst>
              </a:tr>
              <a:tr h="983231">
                <a:tc>
                  <a:txBody>
                    <a:bodyPr/>
                    <a:lstStyle/>
                    <a:p>
                      <a:pPr marL="342900" indent="-342900">
                        <a:buFont typeface="+mj-lt"/>
                        <a:buNone/>
                      </a:pPr>
                      <a:r>
                        <a:rPr lang="en-US" altLang="zh-TW" sz="2000" dirty="0" smtClean="0">
                          <a:latin typeface="標楷體" pitchFamily="65" charset="-120"/>
                          <a:ea typeface="標楷體" pitchFamily="65" charset="-120"/>
                        </a:rPr>
                        <a:t>CEDAW</a:t>
                      </a:r>
                      <a:r>
                        <a:rPr lang="zh-TW" altLang="en-US" sz="2000" dirty="0" smtClean="0">
                          <a:latin typeface="標楷體" pitchFamily="65" charset="-120"/>
                          <a:ea typeface="標楷體" pitchFamily="65" charset="-120"/>
                        </a:rPr>
                        <a:t>第</a:t>
                      </a:r>
                      <a:r>
                        <a:rPr lang="en-US" altLang="zh-TW" sz="2000" dirty="0" smtClean="0">
                          <a:latin typeface="標楷體" pitchFamily="65" charset="-120"/>
                          <a:ea typeface="標楷體" pitchFamily="65" charset="-120"/>
                        </a:rPr>
                        <a:t>2</a:t>
                      </a:r>
                      <a:r>
                        <a:rPr lang="zh-TW" altLang="en-US" sz="2000" dirty="0" smtClean="0">
                          <a:latin typeface="標楷體" pitchFamily="65" charset="-120"/>
                          <a:ea typeface="標楷體" pitchFamily="65" charset="-120"/>
                        </a:rPr>
                        <a:t>條</a:t>
                      </a:r>
                      <a:endParaRPr lang="zh-TW" altLang="en-US" sz="2000" dirty="0">
                        <a:latin typeface="標楷體" pitchFamily="65" charset="-120"/>
                        <a:ea typeface="標楷體" pitchFamily="65" charset="-120"/>
                      </a:endParaRPr>
                    </a:p>
                  </a:txBody>
                  <a:tcPr/>
                </a:tc>
                <a:tc>
                  <a:txBody>
                    <a:bodyPr/>
                    <a:lstStyle/>
                    <a:p>
                      <a:pPr marL="342900" marR="0" indent="-342900" algn="l" defTabSz="914400" rtl="0" eaLnBrk="1" fontAlgn="auto" latinLnBrk="0" hangingPunct="1">
                        <a:lnSpc>
                          <a:spcPct val="100000"/>
                        </a:lnSpc>
                        <a:spcBef>
                          <a:spcPts val="0"/>
                        </a:spcBef>
                        <a:spcAft>
                          <a:spcPts val="0"/>
                        </a:spcAft>
                        <a:buClrTx/>
                        <a:buSzTx/>
                        <a:buFont typeface="+mj-lt"/>
                        <a:buAutoNum type="arabicPeriod"/>
                        <a:tabLst/>
                        <a:defRPr/>
                      </a:pPr>
                      <a:r>
                        <a:rPr lang="zh-TW" altLang="zh-TW" sz="2000" kern="1200" dirty="0" smtClean="0">
                          <a:latin typeface="標楷體" pitchFamily="65" charset="-120"/>
                          <a:ea typeface="標楷體" pitchFamily="65" charset="-120"/>
                        </a:rPr>
                        <a:t>採取一切適當措施，不管是法律，或是任何做法。</a:t>
                      </a:r>
                      <a:endParaRPr lang="en-US" altLang="zh-TW" sz="2000" kern="1200" dirty="0" smtClean="0">
                        <a:latin typeface="標楷體" pitchFamily="65" charset="-120"/>
                        <a:ea typeface="標楷體" pitchFamily="65" charset="-120"/>
                      </a:endParaRPr>
                    </a:p>
                    <a:p>
                      <a:pPr marL="342900" marR="0" indent="-342900" algn="l" defTabSz="914400" rtl="0" eaLnBrk="1" fontAlgn="auto" latinLnBrk="0" hangingPunct="1">
                        <a:lnSpc>
                          <a:spcPct val="100000"/>
                        </a:lnSpc>
                        <a:spcBef>
                          <a:spcPts val="0"/>
                        </a:spcBef>
                        <a:spcAft>
                          <a:spcPts val="0"/>
                        </a:spcAft>
                        <a:buClrTx/>
                        <a:buSzTx/>
                        <a:buFont typeface="+mj-lt"/>
                        <a:buAutoNum type="arabicPeriod"/>
                        <a:tabLst/>
                        <a:defRPr/>
                      </a:pPr>
                      <a:r>
                        <a:rPr lang="zh-TW" altLang="zh-TW" sz="2000" kern="1200" dirty="0" smtClean="0">
                          <a:latin typeface="標楷體" pitchFamily="65" charset="-120"/>
                          <a:ea typeface="標楷體" pitchFamily="65" charset="-120"/>
                        </a:rPr>
                        <a:t>國家都有義務消除對婦女所造成的歧視。</a:t>
                      </a:r>
                      <a:endParaRPr lang="en-US" altLang="zh-TW" sz="2000" kern="1200" dirty="0" smtClean="0">
                        <a:latin typeface="標楷體" pitchFamily="65" charset="-120"/>
                        <a:ea typeface="標楷體" pitchFamily="65" charset="-120"/>
                      </a:endParaRPr>
                    </a:p>
                    <a:p>
                      <a:pPr marL="342900" marR="0" indent="-342900" algn="l" defTabSz="914400" rtl="0" eaLnBrk="1" fontAlgn="auto" latinLnBrk="0" hangingPunct="1">
                        <a:lnSpc>
                          <a:spcPct val="100000"/>
                        </a:lnSpc>
                        <a:spcBef>
                          <a:spcPts val="0"/>
                        </a:spcBef>
                        <a:spcAft>
                          <a:spcPts val="0"/>
                        </a:spcAft>
                        <a:buClrTx/>
                        <a:buSzTx/>
                        <a:buFont typeface="+mj-lt"/>
                        <a:buAutoNum type="arabicPeriod"/>
                        <a:tabLst/>
                        <a:defRPr/>
                      </a:pPr>
                      <a:r>
                        <a:rPr lang="zh-TW" altLang="zh-TW" sz="2000" kern="1200" dirty="0" smtClean="0">
                          <a:latin typeface="標楷體" pitchFamily="65" charset="-120"/>
                          <a:ea typeface="標楷體" pitchFamily="65" charset="-120"/>
                        </a:rPr>
                        <a:t>男女應享有法律上以及實質上的平等。</a:t>
                      </a:r>
                      <a:endParaRPr lang="zh-TW" altLang="en-US" sz="2000" dirty="0">
                        <a:latin typeface="標楷體" pitchFamily="65" charset="-120"/>
                        <a:ea typeface="標楷體" pitchFamily="65" charset="-120"/>
                      </a:endParaRPr>
                    </a:p>
                  </a:txBody>
                  <a:tcPr/>
                </a:tc>
                <a:extLst>
                  <a:ext uri="{0D108BD9-81ED-4DB2-BD59-A6C34878D82A}">
                    <a16:rowId xmlns:a16="http://schemas.microsoft.com/office/drawing/2014/main" val="10001"/>
                  </a:ext>
                </a:extLst>
              </a:tr>
              <a:tr h="2753048">
                <a:tc>
                  <a:txBody>
                    <a:bodyPr/>
                    <a:lstStyle/>
                    <a:p>
                      <a:pPr marL="342900" indent="-342900" algn="just">
                        <a:buFont typeface="+mj-lt"/>
                        <a:buNone/>
                      </a:pPr>
                      <a:r>
                        <a:rPr lang="zh-TW" altLang="en-US" sz="2000" dirty="0" smtClean="0">
                          <a:latin typeface="標楷體" pitchFamily="65" charset="-120"/>
                          <a:ea typeface="標楷體" pitchFamily="65" charset="-120"/>
                        </a:rPr>
                        <a:t>第</a:t>
                      </a:r>
                      <a:r>
                        <a:rPr lang="en-US" altLang="zh-TW" sz="2000" dirty="0" smtClean="0">
                          <a:latin typeface="標楷體" pitchFamily="65" charset="-120"/>
                          <a:ea typeface="標楷體" pitchFamily="65" charset="-120"/>
                        </a:rPr>
                        <a:t>28</a:t>
                      </a:r>
                      <a:r>
                        <a:rPr lang="zh-TW" altLang="en-US" sz="2000" dirty="0" smtClean="0">
                          <a:latin typeface="標楷體" pitchFamily="65" charset="-120"/>
                          <a:ea typeface="標楷體" pitchFamily="65" charset="-120"/>
                        </a:rPr>
                        <a:t>號一般性建議</a:t>
                      </a:r>
                      <a:endParaRPr lang="zh-TW" altLang="en-US" sz="2000" dirty="0">
                        <a:latin typeface="標楷體" pitchFamily="65" charset="-120"/>
                        <a:ea typeface="標楷體" pitchFamily="65" charset="-120"/>
                      </a:endParaRPr>
                    </a:p>
                  </a:txBody>
                  <a:tcPr/>
                </a:tc>
                <a:tc>
                  <a:txBody>
                    <a:bodyPr/>
                    <a:lstStyle/>
                    <a:p>
                      <a:pPr marL="342900" indent="-342900">
                        <a:buFont typeface="+mj-lt"/>
                        <a:buAutoNum type="arabicPeriod"/>
                      </a:pPr>
                      <a:r>
                        <a:rPr lang="zh-TW" altLang="zh-TW" sz="2000" kern="1200" dirty="0" smtClean="0">
                          <a:solidFill>
                            <a:schemeClr val="tx1"/>
                          </a:solidFill>
                          <a:latin typeface="標楷體" pitchFamily="65" charset="-120"/>
                          <a:ea typeface="標楷體" pitchFamily="65" charset="-120"/>
                          <a:cs typeface="+mn-cs"/>
                        </a:rPr>
                        <a:t>尊重的義務。不得以制定法律、政策等直接或間接的方式剝奪婦女在公民、政治、經濟、社會、文化等方面的平等權利。</a:t>
                      </a:r>
                      <a:endParaRPr lang="en-US" altLang="zh-TW" sz="2000" kern="1200" dirty="0" smtClean="0">
                        <a:solidFill>
                          <a:schemeClr val="tx1"/>
                        </a:solidFill>
                        <a:latin typeface="標楷體" pitchFamily="65" charset="-120"/>
                        <a:ea typeface="標楷體" pitchFamily="65" charset="-120"/>
                        <a:cs typeface="+mn-cs"/>
                      </a:endParaRPr>
                    </a:p>
                    <a:p>
                      <a:pPr marL="342900" indent="-342900">
                        <a:buFont typeface="+mj-lt"/>
                        <a:buAutoNum type="arabicPeriod"/>
                      </a:pPr>
                      <a:r>
                        <a:rPr lang="zh-TW" altLang="zh-TW" sz="2000" kern="1200" dirty="0" smtClean="0">
                          <a:solidFill>
                            <a:schemeClr val="tx1"/>
                          </a:solidFill>
                          <a:latin typeface="標楷體" pitchFamily="65" charset="-120"/>
                          <a:ea typeface="標楷體" pitchFamily="65" charset="-120"/>
                          <a:cs typeface="+mn-cs"/>
                        </a:rPr>
                        <a:t>保護的義務。保護婦女免於私人行為的</a:t>
                      </a:r>
                      <a:r>
                        <a:rPr lang="zh-TW" altLang="en-US" sz="2000" kern="1200" dirty="0" smtClean="0">
                          <a:solidFill>
                            <a:schemeClr val="tx1"/>
                          </a:solidFill>
                          <a:latin typeface="標楷體" pitchFamily="65" charset="-120"/>
                          <a:ea typeface="標楷體" pitchFamily="65" charset="-120"/>
                          <a:cs typeface="+mn-cs"/>
                        </a:rPr>
                        <a:t>歧視</a:t>
                      </a:r>
                      <a:r>
                        <a:rPr lang="zh-TW" altLang="zh-TW" sz="2000" kern="1200" dirty="0" smtClean="0">
                          <a:solidFill>
                            <a:schemeClr val="tx1"/>
                          </a:solidFill>
                          <a:latin typeface="標楷體" pitchFamily="65" charset="-120"/>
                          <a:ea typeface="標楷體" pitchFamily="65" charset="-120"/>
                          <a:cs typeface="+mn-cs"/>
                        </a:rPr>
                        <a:t>，並消除造成性別歧視的偏見、刻板印象與習俗。</a:t>
                      </a:r>
                      <a:endParaRPr lang="en-US" altLang="zh-TW" sz="2000" kern="1200" dirty="0" smtClean="0">
                        <a:solidFill>
                          <a:schemeClr val="tx1"/>
                        </a:solidFill>
                        <a:latin typeface="標楷體" pitchFamily="65" charset="-120"/>
                        <a:ea typeface="標楷體" pitchFamily="65" charset="-120"/>
                        <a:cs typeface="+mn-cs"/>
                      </a:endParaRPr>
                    </a:p>
                    <a:p>
                      <a:pPr marL="342900" indent="-342900">
                        <a:buFont typeface="+mj-lt"/>
                        <a:buAutoNum type="arabicPeriod"/>
                      </a:pPr>
                      <a:r>
                        <a:rPr lang="zh-TW" altLang="zh-TW" sz="2000" kern="1200" dirty="0" smtClean="0">
                          <a:solidFill>
                            <a:schemeClr val="tx1"/>
                          </a:solidFill>
                          <a:latin typeface="標楷體" pitchFamily="65" charset="-120"/>
                          <a:ea typeface="標楷體" pitchFamily="65" charset="-120"/>
                          <a:cs typeface="+mn-cs"/>
                        </a:rPr>
                        <a:t>實現的義務。採取一切適當措施，包括</a:t>
                      </a:r>
                      <a:r>
                        <a:rPr lang="en-US" altLang="zh-TW" sz="2000" kern="1200" dirty="0" smtClean="0">
                          <a:solidFill>
                            <a:schemeClr val="tx1"/>
                          </a:solidFill>
                          <a:latin typeface="標楷體" pitchFamily="65" charset="-120"/>
                          <a:ea typeface="標楷體" pitchFamily="65" charset="-120"/>
                          <a:cs typeface="+mn-cs"/>
                        </a:rPr>
                        <a:t>CEDAW</a:t>
                      </a:r>
                      <a:r>
                        <a:rPr lang="zh-TW" altLang="zh-TW" sz="2000" kern="1200" dirty="0" smtClean="0">
                          <a:solidFill>
                            <a:schemeClr val="tx1"/>
                          </a:solidFill>
                          <a:latin typeface="標楷體" pitchFamily="65" charset="-120"/>
                          <a:ea typeface="標楷體" pitchFamily="65" charset="-120"/>
                          <a:cs typeface="+mn-cs"/>
                        </a:rPr>
                        <a:t>第</a:t>
                      </a:r>
                      <a:r>
                        <a:rPr lang="en-US" altLang="zh-TW" sz="2000" kern="1200" dirty="0" smtClean="0">
                          <a:solidFill>
                            <a:schemeClr val="tx1"/>
                          </a:solidFill>
                          <a:latin typeface="標楷體" pitchFamily="65" charset="-120"/>
                          <a:ea typeface="標楷體" pitchFamily="65" charset="-120"/>
                          <a:cs typeface="+mn-cs"/>
                        </a:rPr>
                        <a:t>4</a:t>
                      </a:r>
                      <a:r>
                        <a:rPr lang="zh-TW" altLang="zh-TW" sz="2000" kern="1200" dirty="0" smtClean="0">
                          <a:solidFill>
                            <a:schemeClr val="tx1"/>
                          </a:solidFill>
                          <a:latin typeface="標楷體" pitchFamily="65" charset="-120"/>
                          <a:ea typeface="標楷體" pitchFamily="65" charset="-120"/>
                          <a:cs typeface="+mn-cs"/>
                        </a:rPr>
                        <a:t>條及第</a:t>
                      </a:r>
                      <a:r>
                        <a:rPr lang="en-US" altLang="zh-TW" sz="2000" kern="1200" dirty="0" smtClean="0">
                          <a:solidFill>
                            <a:schemeClr val="tx1"/>
                          </a:solidFill>
                          <a:latin typeface="標楷體" pitchFamily="65" charset="-120"/>
                          <a:ea typeface="標楷體" pitchFamily="65" charset="-120"/>
                          <a:cs typeface="+mn-cs"/>
                        </a:rPr>
                        <a:t>25</a:t>
                      </a:r>
                      <a:r>
                        <a:rPr lang="zh-TW" altLang="zh-TW" sz="2000" kern="1200" dirty="0" smtClean="0">
                          <a:solidFill>
                            <a:schemeClr val="tx1"/>
                          </a:solidFill>
                          <a:latin typeface="標楷體" pitchFamily="65" charset="-120"/>
                          <a:ea typeface="標楷體" pitchFamily="65" charset="-120"/>
                          <a:cs typeface="+mn-cs"/>
                        </a:rPr>
                        <a:t>號一般性建議所規定的暫行性特別措施。此外，還必須進行性別統計與性別分析。</a:t>
                      </a:r>
                      <a:endParaRPr lang="en-US" altLang="zh-TW" sz="2000" kern="1200" dirty="0" smtClean="0">
                        <a:solidFill>
                          <a:schemeClr val="tx1"/>
                        </a:solidFill>
                        <a:latin typeface="標楷體" pitchFamily="65" charset="-120"/>
                        <a:ea typeface="標楷體" pitchFamily="65" charset="-120"/>
                        <a:cs typeface="+mn-cs"/>
                      </a:endParaRPr>
                    </a:p>
                    <a:p>
                      <a:pPr marL="342900" indent="-342900">
                        <a:buFont typeface="+mj-lt"/>
                        <a:buAutoNum type="arabicPeriod"/>
                      </a:pPr>
                      <a:r>
                        <a:rPr lang="zh-TW" altLang="zh-TW" sz="2000" kern="1200" dirty="0" smtClean="0">
                          <a:solidFill>
                            <a:schemeClr val="tx1"/>
                          </a:solidFill>
                          <a:latin typeface="標楷體" pitchFamily="65" charset="-120"/>
                          <a:ea typeface="標楷體" pitchFamily="65" charset="-120"/>
                          <a:cs typeface="+mn-cs"/>
                        </a:rPr>
                        <a:t>促進的義務。除前面三項義務之外，國家還應加強認識和支援在共約之下的其他義務。</a:t>
                      </a:r>
                      <a:endParaRPr lang="zh-TW" altLang="zh-TW" sz="2000" kern="1200" dirty="0">
                        <a:solidFill>
                          <a:schemeClr val="tx1"/>
                        </a:solidFill>
                        <a:latin typeface="標楷體" pitchFamily="65" charset="-120"/>
                        <a:ea typeface="標楷體" pitchFamily="65" charset="-120"/>
                        <a:cs typeface="+mn-cs"/>
                      </a:endParaRPr>
                    </a:p>
                  </a:txBody>
                  <a:tcPr/>
                </a:tc>
                <a:extLst>
                  <a:ext uri="{0D108BD9-81ED-4DB2-BD59-A6C34878D82A}">
                    <a16:rowId xmlns:a16="http://schemas.microsoft.com/office/drawing/2014/main" val="10002"/>
                  </a:ext>
                </a:extLst>
              </a:tr>
              <a:tr h="688262">
                <a:tc>
                  <a:txBody>
                    <a:bodyPr/>
                    <a:lstStyle/>
                    <a:p>
                      <a:pPr marL="342900" indent="-342900">
                        <a:buFont typeface="+mj-lt"/>
                        <a:buNone/>
                      </a:pPr>
                      <a:r>
                        <a:rPr lang="zh-TW" altLang="en-US" sz="2000" dirty="0" smtClean="0">
                          <a:latin typeface="標楷體" pitchFamily="65" charset="-120"/>
                          <a:ea typeface="標楷體" pitchFamily="65" charset="-120"/>
                        </a:rPr>
                        <a:t>經社文公約第</a:t>
                      </a:r>
                      <a:r>
                        <a:rPr lang="en-US" altLang="zh-TW" sz="2000" dirty="0" smtClean="0">
                          <a:latin typeface="標楷體" pitchFamily="65" charset="-120"/>
                          <a:ea typeface="標楷體" pitchFamily="65" charset="-120"/>
                        </a:rPr>
                        <a:t>20</a:t>
                      </a:r>
                      <a:r>
                        <a:rPr lang="zh-TW" altLang="en-US" sz="2000" dirty="0" smtClean="0">
                          <a:latin typeface="標楷體" pitchFamily="65" charset="-120"/>
                          <a:ea typeface="標楷體" pitchFamily="65" charset="-120"/>
                        </a:rPr>
                        <a:t>號一般性意見</a:t>
                      </a:r>
                      <a:endParaRPr lang="zh-TW" altLang="en-US" sz="2000" dirty="0">
                        <a:latin typeface="標楷體" pitchFamily="65" charset="-120"/>
                        <a:ea typeface="標楷體" pitchFamily="65" charset="-120"/>
                      </a:endParaRPr>
                    </a:p>
                  </a:txBody>
                  <a:tcPr/>
                </a:tc>
                <a:tc>
                  <a:txBody>
                    <a:bodyPr/>
                    <a:lstStyle/>
                    <a:p>
                      <a:pPr marL="342900" indent="-342900">
                        <a:buFont typeface="+mj-lt"/>
                        <a:buNone/>
                      </a:pPr>
                      <a:r>
                        <a:rPr lang="zh-TW" altLang="zh-TW" sz="2000" kern="1200" dirty="0" smtClean="0">
                          <a:solidFill>
                            <a:schemeClr val="tx1"/>
                          </a:solidFill>
                          <a:latin typeface="標楷體" pitchFamily="65" charset="-120"/>
                          <a:ea typeface="標楷體" pitchFamily="65" charset="-120"/>
                          <a:cs typeface="+mn-cs"/>
                        </a:rPr>
                        <a:t>國家必須</a:t>
                      </a:r>
                      <a:r>
                        <a:rPr lang="zh-TW" altLang="en-US" sz="2000" kern="1200" dirty="0" smtClean="0">
                          <a:solidFill>
                            <a:schemeClr val="tx1"/>
                          </a:solidFill>
                          <a:latin typeface="標楷體" pitchFamily="65" charset="-120"/>
                          <a:ea typeface="標楷體" pitchFamily="65" charset="-120"/>
                          <a:cs typeface="+mn-cs"/>
                        </a:rPr>
                        <a:t>消除</a:t>
                      </a:r>
                      <a:r>
                        <a:rPr lang="zh-TW" altLang="zh-TW" sz="2000" kern="1200" dirty="0" smtClean="0">
                          <a:solidFill>
                            <a:schemeClr val="tx1"/>
                          </a:solidFill>
                          <a:latin typeface="標楷體" pitchFamily="65" charset="-120"/>
                          <a:ea typeface="標楷體" pitchFamily="65" charset="-120"/>
                          <a:cs typeface="+mn-cs"/>
                        </a:rPr>
                        <a:t>形式上和實質上消除歧視，如此才能沒有任何歧視地行使《公約》權利</a:t>
                      </a:r>
                      <a:r>
                        <a:rPr lang="zh-TW" altLang="en-US" sz="2000" kern="1200" dirty="0" smtClean="0">
                          <a:solidFill>
                            <a:schemeClr val="tx1"/>
                          </a:solidFill>
                          <a:latin typeface="標楷體" pitchFamily="65" charset="-120"/>
                          <a:ea typeface="標楷體" pitchFamily="65" charset="-120"/>
                          <a:cs typeface="+mn-cs"/>
                        </a:rPr>
                        <a:t>。</a:t>
                      </a:r>
                      <a:endParaRPr lang="zh-TW" altLang="en-US" sz="2000" dirty="0">
                        <a:latin typeface="標楷體" pitchFamily="65" charset="-120"/>
                        <a:ea typeface="標楷體" pitchFamily="65" charset="-120"/>
                      </a:endParaRPr>
                    </a:p>
                  </a:txBody>
                  <a:tcPr/>
                </a:tc>
                <a:extLst>
                  <a:ext uri="{0D108BD9-81ED-4DB2-BD59-A6C34878D82A}">
                    <a16:rowId xmlns:a16="http://schemas.microsoft.com/office/drawing/2014/main" val="10003"/>
                  </a:ext>
                </a:extLst>
              </a:tr>
            </a:tbl>
          </a:graphicData>
        </a:graphic>
      </p:graphicFrame>
      <p:sp>
        <p:nvSpPr>
          <p:cNvPr id="3" name="投影片編號版面配置區 2"/>
          <p:cNvSpPr>
            <a:spLocks noGrp="1"/>
          </p:cNvSpPr>
          <p:nvPr>
            <p:ph type="sldNum" sz="quarter" idx="11"/>
          </p:nvPr>
        </p:nvSpPr>
        <p:spPr/>
        <p:txBody>
          <a:bodyPr/>
          <a:lstStyle/>
          <a:p>
            <a:pPr>
              <a:defRPr/>
            </a:pPr>
            <a:fld id="{54A57D53-5940-4595-A6C9-27F14D6A4B1E}" type="slidenum">
              <a:rPr lang="en-US" altLang="zh-TW" smtClean="0"/>
              <a:pPr>
                <a:defRPr/>
              </a:pPr>
              <a:t>64</a:t>
            </a:fld>
            <a:endParaRPr lang="en-US" altLang="zh-TW" dirty="0"/>
          </a:p>
        </p:txBody>
      </p:sp>
      <p:sp>
        <p:nvSpPr>
          <p:cNvPr id="4" name="標題 3"/>
          <p:cNvSpPr>
            <a:spLocks noGrp="1"/>
          </p:cNvSpPr>
          <p:nvPr>
            <p:ph type="title"/>
          </p:nvPr>
        </p:nvSpPr>
        <p:spPr>
          <a:xfrm>
            <a:off x="467544" y="0"/>
            <a:ext cx="8229600" cy="1066130"/>
          </a:xfrm>
        </p:spPr>
        <p:txBody>
          <a:bodyPr>
            <a:normAutofit/>
          </a:bodyPr>
          <a:lstStyle/>
          <a:p>
            <a:r>
              <a:rPr lang="zh-TW" altLang="en-US" sz="4000" b="1" dirty="0" smtClean="0">
                <a:latin typeface="標楷體" pitchFamily="65" charset="-120"/>
                <a:ea typeface="標楷體" pitchFamily="65" charset="-120"/>
              </a:rPr>
              <a:t>國家義務</a:t>
            </a:r>
            <a:endParaRPr lang="zh-TW" altLang="en-US" sz="4000" b="1" dirty="0">
              <a:latin typeface="標楷體" pitchFamily="65" charset="-120"/>
              <a:ea typeface="標楷體" pitchFamily="65" charset="-120"/>
            </a:endParaRPr>
          </a:p>
        </p:txBody>
      </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內容版面配置區 4"/>
          <p:cNvGraphicFramePr>
            <a:graphicFrameLocks noGrp="1"/>
          </p:cNvGraphicFramePr>
          <p:nvPr>
            <p:ph idx="1"/>
          </p:nvPr>
        </p:nvGraphicFramePr>
        <p:xfrm>
          <a:off x="179512" y="908720"/>
          <a:ext cx="8784976" cy="5760720"/>
        </p:xfrm>
        <a:graphic>
          <a:graphicData uri="http://schemas.openxmlformats.org/drawingml/2006/table">
            <a:tbl>
              <a:tblPr firstRow="1" bandRow="1">
                <a:tableStyleId>{5940675A-B579-460E-94D1-54222C63F5DA}</a:tableStyleId>
              </a:tblPr>
              <a:tblGrid>
                <a:gridCol w="8784976">
                  <a:extLst>
                    <a:ext uri="{9D8B030D-6E8A-4147-A177-3AD203B41FA5}">
                      <a16:colId xmlns:a16="http://schemas.microsoft.com/office/drawing/2014/main" val="20000"/>
                    </a:ext>
                  </a:extLst>
                </a:gridCol>
              </a:tblGrid>
              <a:tr h="370840">
                <a:tc>
                  <a:txBody>
                    <a:bodyPr/>
                    <a:lstStyle/>
                    <a:p>
                      <a:pPr algn="ctr"/>
                      <a:r>
                        <a:rPr lang="zh-TW" altLang="en-US" sz="2400" dirty="0" smtClean="0">
                          <a:latin typeface="標楷體" pitchFamily="65" charset="-120"/>
                          <a:ea typeface="標楷體" pitchFamily="65" charset="-120"/>
                        </a:rPr>
                        <a:t>重要內容</a:t>
                      </a:r>
                      <a:r>
                        <a:rPr lang="en-US" altLang="zh-TW" sz="2400" dirty="0" smtClean="0">
                          <a:latin typeface="標楷體" pitchFamily="65" charset="-120"/>
                          <a:ea typeface="標楷體" pitchFamily="65" charset="-120"/>
                        </a:rPr>
                        <a:t>(</a:t>
                      </a:r>
                      <a:r>
                        <a:rPr lang="zh-TW" altLang="en-US" sz="2400" dirty="0" smtClean="0">
                          <a:latin typeface="標楷體" pitchFamily="65" charset="-120"/>
                          <a:ea typeface="標楷體" pitchFamily="65" charset="-120"/>
                        </a:rPr>
                        <a:t>節錄</a:t>
                      </a:r>
                      <a:r>
                        <a:rPr lang="en-US" altLang="zh-TW" sz="2400" dirty="0" smtClean="0">
                          <a:latin typeface="標楷體" pitchFamily="65" charset="-120"/>
                          <a:ea typeface="標楷體" pitchFamily="65" charset="-120"/>
                        </a:rPr>
                        <a:t>)</a:t>
                      </a:r>
                      <a:endParaRPr lang="zh-TW" altLang="en-US" sz="2400" dirty="0">
                        <a:latin typeface="標楷體" pitchFamily="65" charset="-120"/>
                        <a:ea typeface="標楷體" pitchFamily="65" charset="-120"/>
                      </a:endParaRPr>
                    </a:p>
                  </a:txBody>
                  <a:tcPr/>
                </a:tc>
                <a:extLst>
                  <a:ext uri="{0D108BD9-81ED-4DB2-BD59-A6C34878D82A}">
                    <a16:rowId xmlns:a16="http://schemas.microsoft.com/office/drawing/2014/main" val="10000"/>
                  </a:ext>
                </a:extLst>
              </a:tr>
              <a:tr h="370840">
                <a:tc>
                  <a:txBody>
                    <a:bodyPr/>
                    <a:lstStyle/>
                    <a:p>
                      <a:pPr marL="0" marR="0" indent="0" algn="just" defTabSz="914400" rtl="0" eaLnBrk="1" fontAlgn="auto" latinLnBrk="0" hangingPunct="1">
                        <a:lnSpc>
                          <a:spcPct val="100000"/>
                        </a:lnSpc>
                        <a:spcBef>
                          <a:spcPts val="0"/>
                        </a:spcBef>
                        <a:spcAft>
                          <a:spcPts val="0"/>
                        </a:spcAft>
                        <a:buClrTx/>
                        <a:buSzTx/>
                        <a:buFontTx/>
                        <a:buNone/>
                        <a:tabLst/>
                        <a:defRPr/>
                      </a:pPr>
                      <a:r>
                        <a:rPr lang="zh-TW" altLang="zh-TW" sz="2200" kern="1200" dirty="0" smtClean="0">
                          <a:solidFill>
                            <a:schemeClr val="tx1"/>
                          </a:solidFill>
                          <a:latin typeface="標楷體" pitchFamily="65" charset="-120"/>
                          <a:ea typeface="標楷體" pitchFamily="65" charset="-120"/>
                          <a:cs typeface="+mn-cs"/>
                        </a:rPr>
                        <a:t>締約國有義務確保婦女於公私領域皆不受政府、司法機構、組織、企業或私人的歧視。</a:t>
                      </a:r>
                      <a:r>
                        <a:rPr lang="en-US" altLang="zh-TW" sz="2200" kern="1200" dirty="0" smtClean="0">
                          <a:solidFill>
                            <a:schemeClr val="tx1"/>
                          </a:solidFill>
                          <a:latin typeface="標楷體" pitchFamily="65" charset="-120"/>
                          <a:ea typeface="標楷體" pitchFamily="65" charset="-120"/>
                          <a:cs typeface="+mn-cs"/>
                        </a:rPr>
                        <a:t>…</a:t>
                      </a:r>
                      <a:r>
                        <a:rPr lang="zh-TW" altLang="zh-TW" sz="2200" kern="1200" dirty="0" smtClean="0">
                          <a:solidFill>
                            <a:schemeClr val="tx1"/>
                          </a:solidFill>
                          <a:latin typeface="標楷體" pitchFamily="65" charset="-120"/>
                          <a:ea typeface="標楷體" pitchFamily="65" charset="-120"/>
                          <a:cs typeface="+mn-cs"/>
                        </a:rPr>
                        <a:t>締約國應確保所有的政府部門和機構，充分認識平等原則，禁止基於性和性別的歧視，並制訂和實施該方面的適當培訓和宣傳方案。</a:t>
                      </a:r>
                      <a:r>
                        <a:rPr lang="zh-TW" altLang="en-US" sz="2200" kern="1200" dirty="0" smtClean="0">
                          <a:solidFill>
                            <a:schemeClr val="tx1"/>
                          </a:solidFill>
                          <a:latin typeface="標楷體" pitchFamily="65" charset="-120"/>
                          <a:ea typeface="標楷體" pitchFamily="65" charset="-120"/>
                          <a:cs typeface="+mn-cs"/>
                        </a:rPr>
                        <a:t>（</a:t>
                      </a:r>
                      <a:r>
                        <a:rPr lang="en-US" altLang="zh-TW" sz="2200" kern="1200" dirty="0" smtClean="0">
                          <a:solidFill>
                            <a:schemeClr val="tx1"/>
                          </a:solidFill>
                          <a:latin typeface="標楷體" pitchFamily="65" charset="-120"/>
                          <a:ea typeface="標楷體" pitchFamily="65" charset="-120"/>
                          <a:cs typeface="+mn-cs"/>
                        </a:rPr>
                        <a:t>28/17</a:t>
                      </a:r>
                      <a:r>
                        <a:rPr lang="zh-TW" altLang="en-US" sz="2200" kern="1200" dirty="0" smtClean="0">
                          <a:solidFill>
                            <a:schemeClr val="tx1"/>
                          </a:solidFill>
                          <a:latin typeface="標楷體" pitchFamily="65" charset="-120"/>
                          <a:ea typeface="標楷體" pitchFamily="65" charset="-120"/>
                          <a:cs typeface="+mn-cs"/>
                        </a:rPr>
                        <a:t>）</a:t>
                      </a:r>
                      <a:endParaRPr lang="zh-TW" altLang="en-US" sz="2200" dirty="0">
                        <a:latin typeface="標楷體" pitchFamily="65" charset="-120"/>
                        <a:ea typeface="標楷體" pitchFamily="65" charset="-120"/>
                      </a:endParaRPr>
                    </a:p>
                  </a:txBody>
                  <a:tcPr/>
                </a:tc>
                <a:extLst>
                  <a:ext uri="{0D108BD9-81ED-4DB2-BD59-A6C34878D82A}">
                    <a16:rowId xmlns:a16="http://schemas.microsoft.com/office/drawing/2014/main" val="10001"/>
                  </a:ext>
                </a:extLst>
              </a:tr>
              <a:tr h="370840">
                <a:tc>
                  <a:txBody>
                    <a:bodyPr/>
                    <a:lstStyle/>
                    <a:p>
                      <a:pPr marL="0" marR="0" indent="0" algn="just" defTabSz="914400" rtl="0" eaLnBrk="1" fontAlgn="auto" latinLnBrk="0" hangingPunct="1">
                        <a:lnSpc>
                          <a:spcPct val="100000"/>
                        </a:lnSpc>
                        <a:spcBef>
                          <a:spcPts val="0"/>
                        </a:spcBef>
                        <a:spcAft>
                          <a:spcPts val="0"/>
                        </a:spcAft>
                        <a:buClrTx/>
                        <a:buSzTx/>
                        <a:buFontTx/>
                        <a:buNone/>
                        <a:tabLst/>
                        <a:defRPr/>
                      </a:pPr>
                      <a:r>
                        <a:rPr lang="zh-TW" altLang="zh-TW" sz="2200" kern="1200" dirty="0" smtClean="0">
                          <a:solidFill>
                            <a:schemeClr val="tx1"/>
                          </a:solidFill>
                          <a:latin typeface="標楷體" pitchFamily="65" charset="-120"/>
                          <a:ea typeface="標楷體" pitchFamily="65" charset="-120"/>
                          <a:cs typeface="+mn-cs"/>
                        </a:rPr>
                        <a:t>締約國立即評估婦女在法律和實際的狀況，確實採取步驟制訂和實施政策，</a:t>
                      </a:r>
                      <a:r>
                        <a:rPr lang="en-US" altLang="zh-TW" sz="2200" kern="1200" dirty="0" smtClean="0">
                          <a:solidFill>
                            <a:schemeClr val="tx1"/>
                          </a:solidFill>
                          <a:latin typeface="標楷體" pitchFamily="65" charset="-120"/>
                          <a:ea typeface="標楷體" pitchFamily="65" charset="-120"/>
                          <a:cs typeface="+mn-cs"/>
                        </a:rPr>
                        <a:t>..</a:t>
                      </a:r>
                      <a:r>
                        <a:rPr lang="zh-TW" altLang="zh-TW" sz="2200" kern="1200" dirty="0" smtClean="0">
                          <a:solidFill>
                            <a:schemeClr val="tx1"/>
                          </a:solidFill>
                          <a:latin typeface="標楷體" pitchFamily="65" charset="-120"/>
                          <a:ea typeface="標楷體" pitchFamily="65" charset="-120"/>
                          <a:cs typeface="+mn-cs"/>
                        </a:rPr>
                        <a:t>完全消除對婦女一切形式的歧視，實現婦女與男性的實質平等。重點在於：對情況的評估、制訂和初步採取全面的措施、根據措施的有效性和新議題的出現而不斷改進，以實現《公約》的目標。</a:t>
                      </a:r>
                      <a:r>
                        <a:rPr lang="zh-TW" altLang="en-US" sz="2200" kern="1200" dirty="0" smtClean="0">
                          <a:solidFill>
                            <a:schemeClr val="tx1"/>
                          </a:solidFill>
                          <a:latin typeface="標楷體" pitchFamily="65" charset="-120"/>
                          <a:ea typeface="標楷體" pitchFamily="65" charset="-120"/>
                          <a:cs typeface="+mn-cs"/>
                        </a:rPr>
                        <a:t>（</a:t>
                      </a:r>
                      <a:r>
                        <a:rPr lang="en-US" altLang="zh-TW" sz="2200" kern="1200" dirty="0" smtClean="0">
                          <a:solidFill>
                            <a:schemeClr val="tx1"/>
                          </a:solidFill>
                          <a:latin typeface="標楷體" pitchFamily="65" charset="-120"/>
                          <a:ea typeface="標楷體" pitchFamily="65" charset="-120"/>
                          <a:cs typeface="+mn-cs"/>
                        </a:rPr>
                        <a:t>28/24</a:t>
                      </a:r>
                      <a:r>
                        <a:rPr lang="zh-TW" altLang="en-US" sz="2200" kern="1200" dirty="0" smtClean="0">
                          <a:solidFill>
                            <a:schemeClr val="tx1"/>
                          </a:solidFill>
                          <a:latin typeface="標楷體" pitchFamily="65" charset="-120"/>
                          <a:ea typeface="標楷體" pitchFamily="65" charset="-120"/>
                          <a:cs typeface="+mn-cs"/>
                        </a:rPr>
                        <a:t>）</a:t>
                      </a:r>
                      <a:endParaRPr lang="zh-TW" altLang="en-US" sz="2200" dirty="0">
                        <a:latin typeface="標楷體" pitchFamily="65" charset="-120"/>
                        <a:ea typeface="標楷體" pitchFamily="65" charset="-120"/>
                      </a:endParaRPr>
                    </a:p>
                  </a:txBody>
                  <a:tcPr/>
                </a:tc>
                <a:extLst>
                  <a:ext uri="{0D108BD9-81ED-4DB2-BD59-A6C34878D82A}">
                    <a16:rowId xmlns:a16="http://schemas.microsoft.com/office/drawing/2014/main" val="10002"/>
                  </a:ext>
                </a:extLst>
              </a:tr>
              <a:tr h="370840">
                <a:tc>
                  <a:txBody>
                    <a:bodyPr/>
                    <a:lstStyle/>
                    <a:p>
                      <a:pPr marL="0" marR="0" indent="0" algn="just" defTabSz="914400" rtl="0" eaLnBrk="1" fontAlgn="auto" latinLnBrk="0" hangingPunct="1">
                        <a:lnSpc>
                          <a:spcPct val="100000"/>
                        </a:lnSpc>
                        <a:spcBef>
                          <a:spcPts val="0"/>
                        </a:spcBef>
                        <a:spcAft>
                          <a:spcPts val="0"/>
                        </a:spcAft>
                        <a:buClrTx/>
                        <a:buSzTx/>
                        <a:buFontTx/>
                        <a:buNone/>
                        <a:tabLst/>
                        <a:defRPr/>
                      </a:pPr>
                      <a:r>
                        <a:rPr lang="zh-TW" altLang="zh-TW" sz="2200" kern="1200" dirty="0" smtClean="0">
                          <a:solidFill>
                            <a:schemeClr val="tx1"/>
                          </a:solidFill>
                          <a:latin typeface="標楷體" pitchFamily="65" charset="-120"/>
                          <a:ea typeface="標楷體" pitchFamily="65" charset="-120"/>
                          <a:cs typeface="+mn-cs"/>
                        </a:rPr>
                        <a:t>締約國應採取措施：確保婦女能夠對侵犯其《公約》權利的行為提出告訴，並獲得有效的補救辦法；積極吸納婦女參與措施的制訂和實施；確保政府在國內的責信；透過系統和社區的力量促進教育，支援《公約》目標的實現；鼓勵人權和婦女非政府組織展開工作；設立必要的國家人權機構或其他機制；提供適當的行政和資金支持，以確保所採取的措施使婦女實際生活發生真正改變。</a:t>
                      </a:r>
                      <a:r>
                        <a:rPr lang="zh-TW" altLang="en-US" sz="2200" kern="1200" dirty="0" smtClean="0">
                          <a:solidFill>
                            <a:schemeClr val="tx1"/>
                          </a:solidFill>
                          <a:latin typeface="標楷體" pitchFamily="65" charset="-120"/>
                          <a:ea typeface="標楷體" pitchFamily="65" charset="-120"/>
                          <a:cs typeface="+mn-cs"/>
                        </a:rPr>
                        <a:t>（</a:t>
                      </a:r>
                      <a:r>
                        <a:rPr lang="en-US" altLang="zh-TW" sz="2200" kern="1200" dirty="0" smtClean="0">
                          <a:solidFill>
                            <a:schemeClr val="tx1"/>
                          </a:solidFill>
                          <a:latin typeface="標楷體" pitchFamily="65" charset="-120"/>
                          <a:ea typeface="標楷體" pitchFamily="65" charset="-120"/>
                          <a:cs typeface="+mn-cs"/>
                        </a:rPr>
                        <a:t>28/36</a:t>
                      </a:r>
                      <a:r>
                        <a:rPr lang="zh-TW" altLang="en-US" sz="2200" kern="1200" dirty="0" smtClean="0">
                          <a:solidFill>
                            <a:schemeClr val="tx1"/>
                          </a:solidFill>
                          <a:latin typeface="標楷體" pitchFamily="65" charset="-120"/>
                          <a:ea typeface="標楷體" pitchFamily="65" charset="-120"/>
                          <a:cs typeface="+mn-cs"/>
                        </a:rPr>
                        <a:t>）</a:t>
                      </a:r>
                      <a:endParaRPr lang="zh-TW" altLang="en-US" sz="2400" dirty="0">
                        <a:latin typeface="標楷體" pitchFamily="65" charset="-120"/>
                        <a:ea typeface="標楷體" pitchFamily="65" charset="-120"/>
                      </a:endParaRPr>
                    </a:p>
                  </a:txBody>
                  <a:tcPr/>
                </a:tc>
                <a:extLst>
                  <a:ext uri="{0D108BD9-81ED-4DB2-BD59-A6C34878D82A}">
                    <a16:rowId xmlns:a16="http://schemas.microsoft.com/office/drawing/2014/main" val="10003"/>
                  </a:ext>
                </a:extLst>
              </a:tr>
            </a:tbl>
          </a:graphicData>
        </a:graphic>
      </p:graphicFrame>
      <p:sp>
        <p:nvSpPr>
          <p:cNvPr id="3" name="投影片編號版面配置區 2"/>
          <p:cNvSpPr>
            <a:spLocks noGrp="1"/>
          </p:cNvSpPr>
          <p:nvPr>
            <p:ph type="sldNum" sz="quarter" idx="11"/>
          </p:nvPr>
        </p:nvSpPr>
        <p:spPr/>
        <p:txBody>
          <a:bodyPr/>
          <a:lstStyle/>
          <a:p>
            <a:pPr>
              <a:defRPr/>
            </a:pPr>
            <a:fld id="{54A57D53-5940-4595-A6C9-27F14D6A4B1E}" type="slidenum">
              <a:rPr lang="en-US" altLang="zh-TW" smtClean="0"/>
              <a:pPr>
                <a:defRPr/>
              </a:pPr>
              <a:t>65</a:t>
            </a:fld>
            <a:endParaRPr lang="en-US" altLang="zh-TW" dirty="0"/>
          </a:p>
        </p:txBody>
      </p:sp>
      <p:sp>
        <p:nvSpPr>
          <p:cNvPr id="4" name="標題 3"/>
          <p:cNvSpPr>
            <a:spLocks noGrp="1"/>
          </p:cNvSpPr>
          <p:nvPr>
            <p:ph type="title"/>
          </p:nvPr>
        </p:nvSpPr>
        <p:spPr>
          <a:xfrm>
            <a:off x="539552" y="116632"/>
            <a:ext cx="8229600" cy="792088"/>
          </a:xfrm>
        </p:spPr>
        <p:txBody>
          <a:bodyPr>
            <a:normAutofit/>
          </a:bodyPr>
          <a:lstStyle/>
          <a:p>
            <a:r>
              <a:rPr lang="zh-TW" altLang="en-US" sz="4000" b="1" dirty="0" smtClean="0">
                <a:latin typeface="標楷體" pitchFamily="65" charset="-120"/>
                <a:ea typeface="標楷體" pitchFamily="65" charset="-120"/>
              </a:rPr>
              <a:t>強調消除歧視第</a:t>
            </a:r>
            <a:r>
              <a:rPr lang="en-US" altLang="zh-TW" sz="4000" b="1" dirty="0" smtClean="0">
                <a:latin typeface="標楷體" pitchFamily="65" charset="-120"/>
                <a:ea typeface="標楷體" pitchFamily="65" charset="-120"/>
              </a:rPr>
              <a:t>28</a:t>
            </a:r>
            <a:r>
              <a:rPr lang="zh-TW" altLang="en-US" sz="4000" b="1" dirty="0" smtClean="0">
                <a:latin typeface="標楷體" pitchFamily="65" charset="-120"/>
                <a:ea typeface="標楷體" pitchFamily="65" charset="-120"/>
              </a:rPr>
              <a:t>號一般性建議</a:t>
            </a:r>
            <a:endParaRPr lang="zh-TW" altLang="en-US" sz="4000" b="1" dirty="0">
              <a:latin typeface="標楷體" pitchFamily="65" charset="-120"/>
              <a:ea typeface="標楷體" pitchFamily="65" charset="-120"/>
            </a:endParaRPr>
          </a:p>
        </p:txBody>
      </p: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投影片編號版面配置區 2"/>
          <p:cNvSpPr>
            <a:spLocks noGrp="1"/>
          </p:cNvSpPr>
          <p:nvPr>
            <p:ph type="sldNum" sz="quarter" idx="11"/>
          </p:nvPr>
        </p:nvSpPr>
        <p:spPr/>
        <p:txBody>
          <a:bodyPr/>
          <a:lstStyle/>
          <a:p>
            <a:pPr>
              <a:defRPr/>
            </a:pPr>
            <a:fld id="{54A57D53-5940-4595-A6C9-27F14D6A4B1E}" type="slidenum">
              <a:rPr lang="en-US" altLang="zh-TW" smtClean="0"/>
              <a:pPr>
                <a:defRPr/>
              </a:pPr>
              <a:t>66</a:t>
            </a:fld>
            <a:endParaRPr lang="en-US" altLang="zh-TW" dirty="0"/>
          </a:p>
        </p:txBody>
      </p:sp>
      <p:sp>
        <p:nvSpPr>
          <p:cNvPr id="4" name="標題 3"/>
          <p:cNvSpPr>
            <a:spLocks noGrp="1"/>
          </p:cNvSpPr>
          <p:nvPr>
            <p:ph type="title"/>
          </p:nvPr>
        </p:nvSpPr>
        <p:spPr/>
        <p:txBody>
          <a:bodyPr>
            <a:normAutofit/>
          </a:bodyPr>
          <a:lstStyle/>
          <a:p>
            <a:r>
              <a:rPr lang="zh-TW" altLang="en-US" sz="4000" b="1" dirty="0" smtClean="0">
                <a:latin typeface="標楷體" pitchFamily="65" charset="-120"/>
                <a:ea typeface="標楷體" pitchFamily="65" charset="-120"/>
              </a:rPr>
              <a:t>政府推動消除歧視案例</a:t>
            </a:r>
            <a:endParaRPr lang="zh-TW" altLang="en-US" sz="4000" b="1" dirty="0">
              <a:latin typeface="標楷體" pitchFamily="65" charset="-120"/>
              <a:ea typeface="標楷體" pitchFamily="65" charset="-120"/>
            </a:endParaRPr>
          </a:p>
        </p:txBody>
      </p:sp>
      <p:sp>
        <p:nvSpPr>
          <p:cNvPr id="5" name="內容版面配置區 4"/>
          <p:cNvSpPr>
            <a:spLocks noGrp="1"/>
          </p:cNvSpPr>
          <p:nvPr>
            <p:ph idx="1"/>
          </p:nvPr>
        </p:nvSpPr>
        <p:spPr/>
        <p:txBody>
          <a:bodyPr>
            <a:normAutofit fontScale="77500" lnSpcReduction="20000"/>
          </a:bodyPr>
          <a:lstStyle/>
          <a:p>
            <a:pPr>
              <a:buFont typeface="Wingdings" pitchFamily="2" charset="2"/>
              <a:buChar char="Ø"/>
            </a:pPr>
            <a:r>
              <a:rPr lang="zh-TW" altLang="en-US" dirty="0" smtClean="0">
                <a:solidFill>
                  <a:srgbClr val="FF0000"/>
                </a:solidFill>
              </a:rPr>
              <a:t>內政部改善婚喪禮俗中傳統性別刻板角色</a:t>
            </a:r>
            <a:endParaRPr lang="en-US" altLang="zh-TW" dirty="0" smtClean="0">
              <a:solidFill>
                <a:srgbClr val="FF0000"/>
              </a:solidFill>
            </a:endParaRPr>
          </a:p>
          <a:p>
            <a:r>
              <a:rPr lang="zh-TW" altLang="en-US" b="1" dirty="0" smtClean="0"/>
              <a:t>委託研究，檢視傳統婚喪禮俗中的性別不平等、性別刻板角色</a:t>
            </a:r>
            <a:endParaRPr lang="en-US" altLang="zh-TW" b="1" dirty="0" smtClean="0"/>
          </a:p>
          <a:p>
            <a:r>
              <a:rPr lang="zh-TW" altLang="en-US" b="1" dirty="0" smtClean="0"/>
              <a:t>出版「</a:t>
            </a:r>
            <a:r>
              <a:rPr lang="zh-TW" altLang="zh-TW" b="1" dirty="0" smtClean="0"/>
              <a:t>平等自主</a:t>
            </a:r>
            <a:r>
              <a:rPr lang="en-US" altLang="zh-TW" b="1" dirty="0" smtClean="0"/>
              <a:t>‧</a:t>
            </a:r>
            <a:r>
              <a:rPr lang="zh-TW" altLang="zh-TW" b="1" dirty="0" smtClean="0"/>
              <a:t>慎終追遠～現代國民喪禮</a:t>
            </a:r>
            <a:r>
              <a:rPr lang="zh-TW" altLang="en-US" b="1" dirty="0" smtClean="0"/>
              <a:t>」</a:t>
            </a:r>
            <a:endParaRPr lang="en-US" altLang="zh-TW" b="1" dirty="0" smtClean="0"/>
          </a:p>
          <a:p>
            <a:pPr indent="-257175">
              <a:buNone/>
            </a:pPr>
            <a:r>
              <a:rPr lang="zh-TW" altLang="en-US" dirty="0" smtClean="0"/>
              <a:t>  協調勞動部於禮儀師訓練課程納入性別平等意識，證照考試題目納入性別平等議題</a:t>
            </a:r>
            <a:endParaRPr lang="en-US" altLang="zh-TW" dirty="0" smtClean="0"/>
          </a:p>
          <a:p>
            <a:r>
              <a:rPr lang="zh-TW" altLang="en-US" b="1" dirty="0" smtClean="0"/>
              <a:t>出版「</a:t>
            </a:r>
            <a:r>
              <a:rPr lang="zh-TW" altLang="zh-TW" b="1" dirty="0" smtClean="0"/>
              <a:t>現代國民婚禮</a:t>
            </a:r>
            <a:r>
              <a:rPr lang="zh-TW" altLang="en-US" b="1" dirty="0" smtClean="0"/>
              <a:t>」</a:t>
            </a:r>
            <a:endParaRPr lang="en-US" altLang="zh-TW" b="1" dirty="0" smtClean="0"/>
          </a:p>
          <a:p>
            <a:pPr indent="19050">
              <a:buNone/>
            </a:pPr>
            <a:r>
              <a:rPr lang="zh-TW" altLang="zh-TW" dirty="0" smtClean="0"/>
              <a:t>舉辦創意婚禮短片競賽活動</a:t>
            </a:r>
            <a:endParaRPr lang="en-US" altLang="zh-TW" dirty="0" smtClean="0"/>
          </a:p>
          <a:p>
            <a:pPr indent="19050">
              <a:buNone/>
            </a:pPr>
            <a:r>
              <a:rPr lang="zh-TW" altLang="zh-TW" dirty="0" smtClean="0"/>
              <a:t>引導國人在籌辦婚禮時，能夠重視新人主體、性別平等、民主協商的精神，希望每一對新人在籌辦婚禮時，都能不因性別、族群、階級而被僵化習俗所制約</a:t>
            </a:r>
            <a:r>
              <a:rPr lang="zh-TW" altLang="en-US" dirty="0" smtClean="0"/>
              <a:t>。</a:t>
            </a:r>
          </a:p>
        </p:txBody>
      </p:sp>
    </p:spTree>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內容版面配置區 1"/>
          <p:cNvSpPr>
            <a:spLocks noGrp="1"/>
          </p:cNvSpPr>
          <p:nvPr>
            <p:ph idx="1"/>
          </p:nvPr>
        </p:nvSpPr>
        <p:spPr/>
        <p:txBody>
          <a:bodyPr/>
          <a:lstStyle/>
          <a:p>
            <a:r>
              <a:rPr lang="zh-TW" altLang="en-US" dirty="0" smtClean="0"/>
              <a:t>參考上述內容及推動消除歧視案例，反思自己所推動之公務中，是否可能存在性別不平等之政策或措施</a:t>
            </a:r>
            <a:r>
              <a:rPr lang="en-US" altLang="zh-TW" dirty="0" smtClean="0"/>
              <a:t>?</a:t>
            </a:r>
          </a:p>
          <a:p>
            <a:r>
              <a:rPr lang="zh-TW" altLang="en-US" dirty="0" smtClean="0"/>
              <a:t>要如何避免直接歧視與間接歧視</a:t>
            </a:r>
            <a:r>
              <a:rPr lang="en-US" altLang="zh-TW" dirty="0" smtClean="0"/>
              <a:t>?</a:t>
            </a:r>
            <a:r>
              <a:rPr lang="zh-TW" altLang="en-US" dirty="0" smtClean="0"/>
              <a:t>及如何改進性別歧視現象</a:t>
            </a:r>
            <a:r>
              <a:rPr lang="en-US" altLang="zh-TW" dirty="0" smtClean="0"/>
              <a:t>?</a:t>
            </a:r>
          </a:p>
          <a:p>
            <a:endParaRPr lang="zh-TW" altLang="en-US" dirty="0"/>
          </a:p>
        </p:txBody>
      </p:sp>
      <p:sp>
        <p:nvSpPr>
          <p:cNvPr id="3" name="投影片編號版面配置區 2"/>
          <p:cNvSpPr>
            <a:spLocks noGrp="1"/>
          </p:cNvSpPr>
          <p:nvPr>
            <p:ph type="sldNum" sz="quarter" idx="11"/>
          </p:nvPr>
        </p:nvSpPr>
        <p:spPr/>
        <p:txBody>
          <a:bodyPr/>
          <a:lstStyle/>
          <a:p>
            <a:pPr>
              <a:defRPr/>
            </a:pPr>
            <a:fld id="{54A57D53-5940-4595-A6C9-27F14D6A4B1E}" type="slidenum">
              <a:rPr lang="en-US" altLang="zh-TW" smtClean="0"/>
              <a:pPr>
                <a:defRPr/>
              </a:pPr>
              <a:t>67</a:t>
            </a:fld>
            <a:endParaRPr lang="en-US" altLang="zh-TW" dirty="0"/>
          </a:p>
        </p:txBody>
      </p:sp>
      <p:sp>
        <p:nvSpPr>
          <p:cNvPr id="4" name="標題 3"/>
          <p:cNvSpPr>
            <a:spLocks noGrp="1"/>
          </p:cNvSpPr>
          <p:nvPr>
            <p:ph type="title"/>
          </p:nvPr>
        </p:nvSpPr>
        <p:spPr/>
        <p:txBody>
          <a:bodyPr>
            <a:normAutofit/>
          </a:bodyPr>
          <a:lstStyle/>
          <a:p>
            <a:r>
              <a:rPr lang="zh-TW" altLang="en-US" sz="4000" b="1" dirty="0" smtClean="0">
                <a:latin typeface="標楷體" pitchFamily="65" charset="-120"/>
                <a:ea typeface="標楷體" pitchFamily="65" charset="-120"/>
              </a:rPr>
              <a:t>反思</a:t>
            </a:r>
            <a:r>
              <a:rPr lang="en-US" altLang="zh-TW" sz="4000" b="1" dirty="0" smtClean="0">
                <a:latin typeface="標楷體" pitchFamily="65" charset="-120"/>
                <a:ea typeface="標楷體" pitchFamily="65" charset="-120"/>
              </a:rPr>
              <a:t>…</a:t>
            </a:r>
            <a:endParaRPr lang="zh-TW" altLang="en-US" sz="4000" b="1" dirty="0">
              <a:latin typeface="標楷體" pitchFamily="65" charset="-120"/>
              <a:ea typeface="標楷體" pitchFamily="65" charset="-120"/>
            </a:endParaRPr>
          </a:p>
        </p:txBody>
      </p:sp>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圖片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447040"/>
            <a:ext cx="9180512" cy="7344410"/>
          </a:xfrm>
          <a:prstGeom prst="rect">
            <a:avLst/>
          </a:prstGeom>
        </p:spPr>
      </p:pic>
      <p:sp>
        <p:nvSpPr>
          <p:cNvPr id="6147" name="內容版面配置區 2"/>
          <p:cNvSpPr>
            <a:spLocks noGrp="1"/>
          </p:cNvSpPr>
          <p:nvPr>
            <p:ph idx="1"/>
          </p:nvPr>
        </p:nvSpPr>
        <p:spPr>
          <a:xfrm>
            <a:off x="450850" y="1513359"/>
            <a:ext cx="8229600" cy="5141912"/>
          </a:xfrm>
        </p:spPr>
        <p:txBody>
          <a:bodyPr/>
          <a:lstStyle/>
          <a:p>
            <a:pPr marL="0" indent="0" algn="dist">
              <a:lnSpc>
                <a:spcPts val="4500"/>
              </a:lnSpc>
              <a:spcBef>
                <a:spcPts val="2400"/>
              </a:spcBef>
              <a:buNone/>
            </a:pPr>
            <a:r>
              <a:rPr lang="zh-TW" altLang="en-US" sz="3600" kern="100" dirty="0" smtClean="0">
                <a:latin typeface="Times New Roman" panose="02020603050405020304" pitchFamily="18" charset="0"/>
                <a:ea typeface="標楷體" panose="03000509000000000000" pitchFamily="65" charset="-120"/>
                <a:cs typeface="Times New Roman" panose="02020603050405020304" pitchFamily="18" charset="0"/>
              </a:rPr>
              <a:t>       </a:t>
            </a:r>
            <a:endParaRPr lang="en-US" altLang="zh-TW" sz="3600" kern="100" dirty="0" smtClean="0">
              <a:latin typeface="Times New Roman" panose="02020603050405020304" pitchFamily="18" charset="0"/>
              <a:ea typeface="標楷體" panose="03000509000000000000" pitchFamily="65" charset="-120"/>
              <a:cs typeface="Times New Roman" panose="02020603050405020304" pitchFamily="18" charset="0"/>
            </a:endParaRPr>
          </a:p>
          <a:p>
            <a:pPr marL="0" indent="0" algn="dist">
              <a:lnSpc>
                <a:spcPts val="4500"/>
              </a:lnSpc>
              <a:spcBef>
                <a:spcPts val="2400"/>
              </a:spcBef>
              <a:buNone/>
            </a:pPr>
            <a:endParaRPr lang="en-US" altLang="zh-TW" sz="3600" kern="100" dirty="0" smtClean="0">
              <a:latin typeface="Times New Roman" panose="02020603050405020304" pitchFamily="18" charset="0"/>
              <a:ea typeface="標楷體" panose="03000509000000000000" pitchFamily="65" charset="-120"/>
              <a:cs typeface="Times New Roman" panose="02020603050405020304" pitchFamily="18" charset="0"/>
            </a:endParaRPr>
          </a:p>
          <a:p>
            <a:pPr marL="0" indent="0" algn="dist">
              <a:lnSpc>
                <a:spcPts val="4500"/>
              </a:lnSpc>
              <a:spcBef>
                <a:spcPts val="2400"/>
              </a:spcBef>
              <a:buNone/>
            </a:pPr>
            <a:r>
              <a:rPr lang="zh-TW" altLang="en-US" sz="3600" kern="100" dirty="0" smtClean="0">
                <a:latin typeface="Times New Roman" panose="02020603050405020304" pitchFamily="18" charset="0"/>
                <a:ea typeface="標楷體" panose="03000509000000000000" pitchFamily="65" charset="-120"/>
                <a:cs typeface="Times New Roman" panose="02020603050405020304" pitchFamily="18" charset="0"/>
              </a:rPr>
              <a:t> </a:t>
            </a:r>
            <a:endParaRPr lang="en-US" altLang="zh-TW" sz="3600" kern="100" dirty="0" smtClean="0">
              <a:latin typeface="Times New Roman" panose="02020603050405020304" pitchFamily="18" charset="0"/>
              <a:ea typeface="標楷體" panose="03000509000000000000" pitchFamily="65" charset="-120"/>
              <a:cs typeface="Times New Roman" panose="02020603050405020304" pitchFamily="18" charset="0"/>
            </a:endParaRPr>
          </a:p>
          <a:p>
            <a:pPr marL="0" indent="0" algn="dist">
              <a:lnSpc>
                <a:spcPts val="4500"/>
              </a:lnSpc>
              <a:spcBef>
                <a:spcPts val="2400"/>
              </a:spcBef>
              <a:buNone/>
            </a:pPr>
            <a:endParaRPr lang="en-US" altLang="zh-TW" sz="3600" b="1" kern="100" dirty="0" smtClean="0">
              <a:solidFill>
                <a:schemeClr val="bg1">
                  <a:lumMod val="95000"/>
                </a:schemeClr>
              </a:solidFill>
              <a:latin typeface="Times New Roman" panose="02020603050405020304" pitchFamily="18" charset="0"/>
              <a:ea typeface="標楷體" panose="03000509000000000000" pitchFamily="65" charset="-120"/>
              <a:cs typeface="Times New Roman" panose="02020603050405020304" pitchFamily="18" charset="0"/>
            </a:endParaRPr>
          </a:p>
          <a:p>
            <a:pPr marL="0" indent="0" algn="dist">
              <a:lnSpc>
                <a:spcPts val="4500"/>
              </a:lnSpc>
              <a:spcBef>
                <a:spcPts val="2400"/>
              </a:spcBef>
              <a:buNone/>
            </a:pPr>
            <a:r>
              <a:rPr lang="zh-TW" altLang="en-US" sz="3600" b="1" kern="100" dirty="0" smtClean="0">
                <a:solidFill>
                  <a:schemeClr val="bg1">
                    <a:lumMod val="95000"/>
                  </a:schemeClr>
                </a:solidFill>
                <a:latin typeface="標楷體" panose="03000509000000000000" pitchFamily="65" charset="-120"/>
                <a:ea typeface="標楷體" panose="03000509000000000000" pitchFamily="65" charset="-120"/>
                <a:cs typeface="Times New Roman" panose="02020603050405020304" pitchFamily="18" charset="0"/>
              </a:rPr>
              <a:t>感謝各位指導</a:t>
            </a:r>
            <a:r>
              <a:rPr lang="zh-TW" altLang="en-US" sz="3600" b="1" kern="100" dirty="0">
                <a:solidFill>
                  <a:schemeClr val="bg1">
                    <a:lumMod val="95000"/>
                  </a:schemeClr>
                </a:solidFill>
                <a:latin typeface="標楷體" panose="03000509000000000000" pitchFamily="65" charset="-120"/>
                <a:ea typeface="標楷體" panose="03000509000000000000" pitchFamily="65" charset="-120"/>
                <a:cs typeface="Times New Roman" panose="02020603050405020304" pitchFamily="18" charset="0"/>
              </a:rPr>
              <a:t>與</a:t>
            </a:r>
            <a:r>
              <a:rPr lang="zh-TW" altLang="en-US" sz="3600" b="1" kern="100" dirty="0" smtClean="0">
                <a:solidFill>
                  <a:schemeClr val="bg1">
                    <a:lumMod val="95000"/>
                  </a:schemeClr>
                </a:solidFill>
                <a:latin typeface="標楷體" panose="03000509000000000000" pitchFamily="65" charset="-120"/>
                <a:ea typeface="標楷體" panose="03000509000000000000" pitchFamily="65" charset="-120"/>
                <a:cs typeface="Times New Roman" panose="02020603050405020304" pitchFamily="18" charset="0"/>
              </a:rPr>
              <a:t>支持</a:t>
            </a:r>
            <a:endParaRPr lang="zh-TW" altLang="en-US" sz="3600" b="1" kern="100" dirty="0">
              <a:solidFill>
                <a:schemeClr val="bg1">
                  <a:lumMod val="95000"/>
                </a:schemeClr>
              </a:solidFill>
              <a:latin typeface="標楷體" panose="03000509000000000000" pitchFamily="65" charset="-120"/>
              <a:ea typeface="標楷體" panose="03000509000000000000" pitchFamily="65" charset="-120"/>
              <a:cs typeface="Times New Roman" panose="02020603050405020304" pitchFamily="18" charset="0"/>
            </a:endParaRPr>
          </a:p>
          <a:p>
            <a:pPr marL="0" indent="0" algn="ctr">
              <a:lnSpc>
                <a:spcPts val="4500"/>
              </a:lnSpc>
              <a:spcBef>
                <a:spcPts val="1800"/>
              </a:spcBef>
              <a:buNone/>
            </a:pPr>
            <a:r>
              <a:rPr lang="zh-TW" altLang="zh-TW" sz="3600" b="1" kern="100" dirty="0" smtClean="0">
                <a:solidFill>
                  <a:schemeClr val="bg1">
                    <a:lumMod val="95000"/>
                  </a:schemeClr>
                </a:solidFill>
                <a:latin typeface="標楷體" panose="03000509000000000000" pitchFamily="65" charset="-120"/>
                <a:ea typeface="標楷體" panose="03000509000000000000" pitchFamily="65" charset="-120"/>
                <a:cs typeface="Times New Roman" panose="02020603050405020304" pitchFamily="18" charset="0"/>
              </a:rPr>
              <a:t>敬祝</a:t>
            </a:r>
            <a:r>
              <a:rPr lang="en-US" altLang="zh-TW" sz="3600" b="1" kern="100" dirty="0" smtClean="0">
                <a:solidFill>
                  <a:schemeClr val="bg1">
                    <a:lumMod val="95000"/>
                  </a:schemeClr>
                </a:solidFill>
                <a:latin typeface="標楷體" panose="03000509000000000000" pitchFamily="65" charset="-120"/>
                <a:ea typeface="標楷體" panose="03000509000000000000" pitchFamily="65" charset="-120"/>
              </a:rPr>
              <a:t>    </a:t>
            </a:r>
            <a:r>
              <a:rPr lang="zh-TW" altLang="zh-TW" sz="3600" b="1" kern="100" dirty="0" smtClean="0">
                <a:solidFill>
                  <a:schemeClr val="bg1">
                    <a:lumMod val="95000"/>
                  </a:schemeClr>
                </a:solidFill>
                <a:latin typeface="標楷體" panose="03000509000000000000" pitchFamily="65" charset="-120"/>
                <a:ea typeface="標楷體" panose="03000509000000000000" pitchFamily="65" charset="-120"/>
                <a:cs typeface="Times New Roman" panose="02020603050405020304" pitchFamily="18" charset="0"/>
              </a:rPr>
              <a:t>身體健康</a:t>
            </a:r>
            <a:r>
              <a:rPr lang="zh-TW" altLang="zh-TW" sz="3600" b="1" kern="100" dirty="0" smtClean="0">
                <a:solidFill>
                  <a:schemeClr val="bg1">
                    <a:lumMod val="95000"/>
                  </a:schemeClr>
                </a:solidFill>
                <a:latin typeface="標楷體" panose="03000509000000000000" pitchFamily="65" charset="-120"/>
                <a:ea typeface="標楷體" panose="03000509000000000000" pitchFamily="65" charset="-120"/>
              </a:rPr>
              <a:t> </a:t>
            </a:r>
            <a:r>
              <a:rPr lang="en-US" altLang="zh-TW" sz="3600" b="1" kern="100" dirty="0" smtClean="0">
                <a:solidFill>
                  <a:schemeClr val="bg1">
                    <a:lumMod val="95000"/>
                  </a:schemeClr>
                </a:solidFill>
                <a:latin typeface="標楷體" panose="03000509000000000000" pitchFamily="65" charset="-120"/>
                <a:ea typeface="標楷體" panose="03000509000000000000" pitchFamily="65" charset="-120"/>
              </a:rPr>
              <a:t> </a:t>
            </a:r>
            <a:r>
              <a:rPr lang="zh-TW" altLang="zh-TW" sz="3600" b="1" kern="100" dirty="0" smtClean="0">
                <a:solidFill>
                  <a:schemeClr val="bg1">
                    <a:lumMod val="95000"/>
                  </a:schemeClr>
                </a:solidFill>
                <a:latin typeface="標楷體" panose="03000509000000000000" pitchFamily="65" charset="-120"/>
                <a:ea typeface="標楷體" panose="03000509000000000000" pitchFamily="65" charset="-120"/>
                <a:cs typeface="Times New Roman" panose="02020603050405020304" pitchFamily="18" charset="0"/>
              </a:rPr>
              <a:t>萬事如意</a:t>
            </a:r>
            <a:endParaRPr lang="zh-TW" altLang="zh-TW" sz="3600" b="1" dirty="0" smtClean="0">
              <a:solidFill>
                <a:schemeClr val="bg1">
                  <a:lumMod val="95000"/>
                </a:schemeClr>
              </a:solidFill>
              <a:latin typeface="標楷體" panose="03000509000000000000" pitchFamily="65" charset="-120"/>
              <a:ea typeface="標楷體" panose="03000509000000000000" pitchFamily="65" charset="-120"/>
            </a:endParaRPr>
          </a:p>
        </p:txBody>
      </p:sp>
      <p:sp>
        <p:nvSpPr>
          <p:cNvPr id="5" name="投影片編號版面配置區 4"/>
          <p:cNvSpPr>
            <a:spLocks noGrp="1"/>
          </p:cNvSpPr>
          <p:nvPr>
            <p:ph type="sldNum" sz="quarter" idx="12"/>
          </p:nvPr>
        </p:nvSpPr>
        <p:spPr/>
        <p:txBody>
          <a:bodyPr/>
          <a:lstStyle/>
          <a:p>
            <a:fld id="{EF15A015-2705-4576-BD1A-AA2E290E754E}" type="slidenum">
              <a:rPr lang="en-US" altLang="zh-TW" smtClean="0"/>
              <a:pPr/>
              <a:t>68</a:t>
            </a:fld>
            <a:endParaRPr lang="en-US" altLang="zh-TW"/>
          </a:p>
        </p:txBody>
      </p:sp>
    </p:spTree>
    <p:extLst>
      <p:ext uri="{BB962C8B-B14F-4D97-AF65-F5344CB8AC3E}">
        <p14:creationId xmlns:p14="http://schemas.microsoft.com/office/powerpoint/2010/main" val="399124144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標題 1"/>
          <p:cNvSpPr>
            <a:spLocks noGrp="1"/>
          </p:cNvSpPr>
          <p:nvPr>
            <p:ph type="title"/>
          </p:nvPr>
        </p:nvSpPr>
        <p:spPr>
          <a:xfrm>
            <a:off x="457200" y="274638"/>
            <a:ext cx="8229600" cy="1143000"/>
          </a:xfrm>
        </p:spPr>
        <p:txBody>
          <a:bodyPr>
            <a:normAutofit/>
          </a:bodyPr>
          <a:lstStyle/>
          <a:p>
            <a:r>
              <a:rPr lang="zh-TW" altLang="en-US" sz="4000" b="1" dirty="0" smtClean="0">
                <a:solidFill>
                  <a:srgbClr val="C00000"/>
                </a:solidFill>
                <a:latin typeface="標楷體" pitchFamily="65" charset="-120"/>
                <a:ea typeface="標楷體" pitchFamily="65" charset="-120"/>
              </a:rPr>
              <a:t>保護主義的平等</a:t>
            </a:r>
          </a:p>
        </p:txBody>
      </p:sp>
      <p:sp>
        <p:nvSpPr>
          <p:cNvPr id="22531" name="內容版面配置區 2"/>
          <p:cNvSpPr>
            <a:spLocks noGrp="1"/>
          </p:cNvSpPr>
          <p:nvPr>
            <p:ph idx="1"/>
          </p:nvPr>
        </p:nvSpPr>
        <p:spPr/>
        <p:txBody>
          <a:bodyPr>
            <a:normAutofit fontScale="77500" lnSpcReduction="20000"/>
          </a:bodyPr>
          <a:lstStyle/>
          <a:p>
            <a:pPr eaLnBrk="1" hangingPunct="1">
              <a:lnSpc>
                <a:spcPts val="3600"/>
              </a:lnSpc>
            </a:pPr>
            <a:r>
              <a:rPr lang="zh-TW" altLang="en-US" sz="3900" dirty="0" smtClean="0">
                <a:latin typeface="標楷體" pitchFamily="65" charset="-120"/>
                <a:ea typeface="標楷體" pitchFamily="65" charset="-120"/>
              </a:rPr>
              <a:t>保護主義的平等，認知到男女間的差異</a:t>
            </a:r>
            <a:endParaRPr lang="en-US" altLang="zh-TW" sz="3900" dirty="0" smtClean="0">
              <a:latin typeface="標楷體" pitchFamily="65" charset="-120"/>
              <a:ea typeface="標楷體" pitchFamily="65" charset="-120"/>
            </a:endParaRPr>
          </a:p>
          <a:p>
            <a:pPr eaLnBrk="1" hangingPunct="1">
              <a:lnSpc>
                <a:spcPts val="3600"/>
              </a:lnSpc>
            </a:pPr>
            <a:r>
              <a:rPr lang="zh-TW" altLang="en-US" sz="3900" dirty="0" smtClean="0">
                <a:latin typeface="標楷體" pitchFamily="65" charset="-120"/>
                <a:ea typeface="標楷體" pitchFamily="65" charset="-120"/>
              </a:rPr>
              <a:t>但這種差異，被認為是弱點</a:t>
            </a:r>
            <a:endParaRPr lang="en-US" altLang="zh-TW" sz="3900" dirty="0" smtClean="0">
              <a:latin typeface="標楷體" pitchFamily="65" charset="-120"/>
              <a:ea typeface="標楷體" pitchFamily="65" charset="-120"/>
            </a:endParaRPr>
          </a:p>
          <a:p>
            <a:pPr eaLnBrk="1" hangingPunct="1">
              <a:lnSpc>
                <a:spcPts val="3600"/>
              </a:lnSpc>
            </a:pPr>
            <a:r>
              <a:rPr lang="zh-TW" altLang="en-US" sz="3900" dirty="0" smtClean="0">
                <a:latin typeface="標楷體" pitchFamily="65" charset="-120"/>
                <a:ea typeface="標楷體" pitchFamily="65" charset="-120"/>
              </a:rPr>
              <a:t>並採取管制、控制或排除女性的方式來提供平等</a:t>
            </a:r>
            <a:endParaRPr lang="en-US" altLang="zh-TW" sz="3900" dirty="0" smtClean="0">
              <a:latin typeface="標楷體" pitchFamily="65" charset="-120"/>
              <a:ea typeface="標楷體" pitchFamily="65" charset="-120"/>
            </a:endParaRPr>
          </a:p>
          <a:p>
            <a:pPr eaLnBrk="1" hangingPunct="1">
              <a:lnSpc>
                <a:spcPts val="3600"/>
              </a:lnSpc>
            </a:pPr>
            <a:r>
              <a:rPr lang="zh-TW" altLang="en-US" sz="3900" dirty="0" smtClean="0">
                <a:latin typeface="標楷體" pitchFamily="65" charset="-120"/>
                <a:ea typeface="標楷體" pitchFamily="65" charset="-120"/>
              </a:rPr>
              <a:t>而不是將環境導正為有利於婦女的環境，給予女性安全與安心</a:t>
            </a:r>
            <a:endParaRPr lang="en-US" altLang="zh-TW" sz="3900" dirty="0" smtClean="0">
              <a:latin typeface="標楷體" pitchFamily="65" charset="-120"/>
              <a:ea typeface="標楷體" pitchFamily="65" charset="-120"/>
            </a:endParaRPr>
          </a:p>
          <a:p>
            <a:pPr eaLnBrk="1" hangingPunct="1">
              <a:lnSpc>
                <a:spcPts val="3600"/>
              </a:lnSpc>
            </a:pPr>
            <a:r>
              <a:rPr lang="zh-TW" altLang="en-US" sz="3900" dirty="0" smtClean="0">
                <a:latin typeface="標楷體" pitchFamily="65" charset="-120"/>
                <a:ea typeface="標楷體" pitchFamily="65" charset="-120"/>
              </a:rPr>
              <a:t>這種方式並不改變結構，僅是以限制和管控限縮了女性的平等機會    </a:t>
            </a:r>
            <a:endParaRPr lang="en-US" altLang="zh-TW" sz="3900" dirty="0" smtClean="0">
              <a:latin typeface="標楷體" pitchFamily="65" charset="-120"/>
              <a:ea typeface="標楷體" pitchFamily="65" charset="-120"/>
            </a:endParaRPr>
          </a:p>
          <a:p>
            <a:pPr eaLnBrk="1" hangingPunct="1">
              <a:buFont typeface="Wingdings 2" pitchFamily="18" charset="2"/>
              <a:buNone/>
            </a:pPr>
            <a:r>
              <a:rPr lang="zh-TW" altLang="en-US" sz="3200" dirty="0" smtClean="0">
                <a:latin typeface="標楷體" pitchFamily="65" charset="-120"/>
                <a:ea typeface="標楷體" pitchFamily="65" charset="-120"/>
              </a:rPr>
              <a:t>         </a:t>
            </a:r>
            <a:r>
              <a:rPr lang="zh-TW" altLang="en-US" sz="2000" dirty="0" smtClean="0">
                <a:latin typeface="標楷體" pitchFamily="65" charset="-120"/>
                <a:ea typeface="標楷體" pitchFamily="65" charset="-120"/>
              </a:rPr>
              <a:t>                             </a:t>
            </a:r>
            <a:r>
              <a:rPr lang="en-US" altLang="zh-TW" sz="2000" dirty="0" smtClean="0">
                <a:latin typeface="標楷體" pitchFamily="65" charset="-120"/>
                <a:ea typeface="標楷體" pitchFamily="65" charset="-120"/>
              </a:rPr>
              <a:t>(</a:t>
            </a:r>
            <a:r>
              <a:rPr lang="zh-TW" altLang="en-US" sz="2000" dirty="0" smtClean="0">
                <a:latin typeface="標楷體" pitchFamily="65" charset="-120"/>
                <a:ea typeface="標楷體" pitchFamily="65" charset="-120"/>
              </a:rPr>
              <a:t>摘錄自</a:t>
            </a:r>
            <a:r>
              <a:rPr lang="en-US" altLang="zh-TW" sz="2000" dirty="0" smtClean="0">
                <a:latin typeface="標楷體" pitchFamily="65" charset="-120"/>
                <a:ea typeface="標楷體" pitchFamily="65" charset="-120"/>
              </a:rPr>
              <a:t>CEDAW</a:t>
            </a:r>
            <a:r>
              <a:rPr lang="zh-TW" altLang="en-US" sz="2000" dirty="0" smtClean="0">
                <a:latin typeface="標楷體" pitchFamily="65" charset="-120"/>
                <a:ea typeface="標楷體" pitchFamily="65" charset="-120"/>
              </a:rPr>
              <a:t>怎麼教及官曉薇教授簡報</a:t>
            </a:r>
            <a:r>
              <a:rPr lang="en-US" altLang="zh-TW" sz="2000" dirty="0" smtClean="0">
                <a:latin typeface="標楷體" pitchFamily="65" charset="-120"/>
                <a:ea typeface="標楷體" pitchFamily="65" charset="-120"/>
              </a:rPr>
              <a:t>)</a:t>
            </a:r>
            <a:r>
              <a:rPr lang="zh-TW" altLang="en-US" sz="2000" dirty="0" smtClean="0">
                <a:latin typeface="標楷體" pitchFamily="65" charset="-120"/>
                <a:ea typeface="標楷體" pitchFamily="65" charset="-120"/>
              </a:rPr>
              <a:t>                                     </a:t>
            </a:r>
            <a:r>
              <a:rPr lang="zh-TW" altLang="en-US" dirty="0" smtClean="0">
                <a:latin typeface="標楷體" pitchFamily="65" charset="-120"/>
                <a:ea typeface="標楷體" pitchFamily="65" charset="-120"/>
              </a:rPr>
              <a:t>              </a:t>
            </a:r>
          </a:p>
        </p:txBody>
      </p:sp>
      <p:sp>
        <p:nvSpPr>
          <p:cNvPr id="22532" name="投影片編號版面配置區 3"/>
          <p:cNvSpPr>
            <a:spLocks noGrp="1"/>
          </p:cNvSpPr>
          <p:nvPr>
            <p:ph type="sldNum" sz="quarter" idx="11"/>
          </p:nvPr>
        </p:nvSpPr>
        <p:spPr bwMode="auto">
          <a:xfrm>
            <a:off x="6553200" y="6356350"/>
            <a:ext cx="2133600" cy="365125"/>
          </a:xfrm>
          <a:noFill/>
          <a:ln>
            <a:miter lim="800000"/>
            <a:headEnd/>
            <a:tailEnd/>
          </a:ln>
        </p:spPr>
        <p:txBody>
          <a:bodyPr/>
          <a:lstStyle/>
          <a:p>
            <a:fld id="{B22007A5-6AF0-4FC8-919A-FF2AB88A1980}" type="slidenum">
              <a:rPr lang="en-US" altLang="zh-TW" smtClean="0">
                <a:latin typeface="Arial" pitchFamily="34" charset="0"/>
                <a:ea typeface="新細明體" pitchFamily="18" charset="-120"/>
              </a:rPr>
              <a:pPr/>
              <a:t>7</a:t>
            </a:fld>
            <a:endParaRPr lang="en-US" altLang="zh-TW" smtClean="0">
              <a:latin typeface="Arial" pitchFamily="34" charset="0"/>
              <a:ea typeface="新細明體" pitchFamily="18" charset="-120"/>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標題 1"/>
          <p:cNvSpPr>
            <a:spLocks noGrp="1"/>
          </p:cNvSpPr>
          <p:nvPr>
            <p:ph type="title"/>
          </p:nvPr>
        </p:nvSpPr>
        <p:spPr>
          <a:xfrm>
            <a:off x="457200" y="274638"/>
            <a:ext cx="8229600" cy="1143000"/>
          </a:xfrm>
        </p:spPr>
        <p:txBody>
          <a:bodyPr>
            <a:normAutofit/>
          </a:bodyPr>
          <a:lstStyle/>
          <a:p>
            <a:r>
              <a:rPr lang="zh-TW" altLang="en-US" sz="4000" b="1" dirty="0" smtClean="0">
                <a:solidFill>
                  <a:srgbClr val="C00000"/>
                </a:solidFill>
                <a:latin typeface="標楷體" pitchFamily="65" charset="-120"/>
                <a:ea typeface="標楷體" pitchFamily="65" charset="-120"/>
              </a:rPr>
              <a:t>矯正式平等</a:t>
            </a:r>
          </a:p>
        </p:txBody>
      </p:sp>
      <p:sp>
        <p:nvSpPr>
          <p:cNvPr id="24579" name="內容版面配置區 2"/>
          <p:cNvSpPr>
            <a:spLocks noGrp="1"/>
          </p:cNvSpPr>
          <p:nvPr>
            <p:ph idx="1"/>
          </p:nvPr>
        </p:nvSpPr>
        <p:spPr>
          <a:xfrm>
            <a:off x="304800" y="1484313"/>
            <a:ext cx="8534400" cy="4916487"/>
          </a:xfrm>
        </p:spPr>
        <p:txBody>
          <a:bodyPr>
            <a:normAutofit fontScale="92500"/>
          </a:bodyPr>
          <a:lstStyle/>
          <a:p>
            <a:pPr eaLnBrk="1" hangingPunct="1">
              <a:lnSpc>
                <a:spcPts val="3500"/>
              </a:lnSpc>
            </a:pPr>
            <a:r>
              <a:rPr lang="zh-TW" altLang="en-US" dirty="0" smtClean="0">
                <a:latin typeface="標楷體" pitchFamily="65" charset="-120"/>
                <a:ea typeface="標楷體" pitchFamily="65" charset="-120"/>
              </a:rPr>
              <a:t>認知到是甚麼原因造成性別差異</a:t>
            </a:r>
            <a:endParaRPr lang="en-US" altLang="zh-TW" dirty="0" smtClean="0">
              <a:latin typeface="標楷體" pitchFamily="65" charset="-120"/>
              <a:ea typeface="標楷體" pitchFamily="65" charset="-120"/>
            </a:endParaRPr>
          </a:p>
          <a:p>
            <a:pPr eaLnBrk="1" hangingPunct="1">
              <a:lnSpc>
                <a:spcPts val="3500"/>
              </a:lnSpc>
            </a:pPr>
            <a:r>
              <a:rPr lang="zh-TW" altLang="en-US" dirty="0" smtClean="0">
                <a:latin typeface="標楷體" pitchFamily="65" charset="-120"/>
                <a:ea typeface="標楷體" pitchFamily="65" charset="-120"/>
              </a:rPr>
              <a:t>設計出有效手段消弭女性在地位與權力上之弱勢</a:t>
            </a:r>
            <a:endParaRPr lang="en-US" altLang="zh-TW" dirty="0" smtClean="0">
              <a:latin typeface="標楷體" pitchFamily="65" charset="-120"/>
              <a:ea typeface="標楷體" pitchFamily="65" charset="-120"/>
            </a:endParaRPr>
          </a:p>
          <a:p>
            <a:pPr eaLnBrk="1" hangingPunct="1">
              <a:lnSpc>
                <a:spcPts val="3500"/>
              </a:lnSpc>
            </a:pPr>
            <a:r>
              <a:rPr lang="zh-TW" altLang="en-US" dirty="0" smtClean="0">
                <a:latin typeface="標楷體" pitchFamily="65" charset="-120"/>
                <a:ea typeface="標楷體" pitchFamily="65" charset="-120"/>
              </a:rPr>
              <a:t>任何忽略性別地位差異的政策或措施</a:t>
            </a:r>
            <a:r>
              <a:rPr lang="en-US" altLang="zh-TW" dirty="0" smtClean="0">
                <a:latin typeface="標楷體" pitchFamily="65" charset="-120"/>
                <a:ea typeface="標楷體" pitchFamily="65" charset="-120"/>
              </a:rPr>
              <a:t>, </a:t>
            </a:r>
            <a:r>
              <a:rPr lang="zh-TW" altLang="en-US" dirty="0" smtClean="0">
                <a:latin typeface="標楷體" pitchFamily="65" charset="-120"/>
                <a:ea typeface="標楷體" pitchFamily="65" charset="-120"/>
              </a:rPr>
              <a:t>都有可能造成不平等的結果</a:t>
            </a:r>
            <a:endParaRPr lang="en-US" altLang="zh-TW" dirty="0" smtClean="0">
              <a:latin typeface="標楷體" pitchFamily="65" charset="-120"/>
              <a:ea typeface="標楷體" pitchFamily="65" charset="-120"/>
            </a:endParaRPr>
          </a:p>
          <a:p>
            <a:pPr eaLnBrk="1" hangingPunct="1">
              <a:lnSpc>
                <a:spcPts val="3500"/>
              </a:lnSpc>
            </a:pPr>
            <a:r>
              <a:rPr lang="zh-TW" altLang="en-US" dirty="0" smtClean="0">
                <a:latin typeface="標楷體" pitchFamily="65" charset="-120"/>
                <a:ea typeface="標楷體" pitchFamily="65" charset="-120"/>
              </a:rPr>
              <a:t>應用各種政策法令計畫優惠措施等方法解決結構上的不平等</a:t>
            </a:r>
            <a:endParaRPr lang="en-US" altLang="zh-TW" dirty="0" smtClean="0">
              <a:latin typeface="標楷體" pitchFamily="65" charset="-120"/>
              <a:ea typeface="標楷體" pitchFamily="65" charset="-120"/>
            </a:endParaRPr>
          </a:p>
          <a:p>
            <a:pPr eaLnBrk="1" hangingPunct="1">
              <a:lnSpc>
                <a:spcPts val="3500"/>
              </a:lnSpc>
            </a:pPr>
            <a:r>
              <a:rPr lang="en-US" altLang="zh-TW" dirty="0" smtClean="0">
                <a:latin typeface="標楷體" pitchFamily="65" charset="-120"/>
                <a:ea typeface="標楷體" pitchFamily="65" charset="-120"/>
              </a:rPr>
              <a:t>CEDAW</a:t>
            </a:r>
            <a:r>
              <a:rPr lang="zh-TW" altLang="en-US" dirty="0" smtClean="0">
                <a:latin typeface="標楷體" pitchFamily="65" charset="-120"/>
                <a:ea typeface="標楷體" pitchFamily="65" charset="-120"/>
              </a:rPr>
              <a:t>是以矯正式平等促進實質平等，創造有利的環境，消除不利於婦女的因素</a:t>
            </a:r>
          </a:p>
          <a:p>
            <a:pPr>
              <a:buFont typeface="Wingdings 2" pitchFamily="18" charset="2"/>
              <a:buNone/>
            </a:pPr>
            <a:r>
              <a:rPr lang="zh-TW" altLang="en-US" sz="2000" dirty="0" smtClean="0">
                <a:latin typeface="標楷體" pitchFamily="65" charset="-120"/>
                <a:ea typeface="標楷體" pitchFamily="65" charset="-120"/>
              </a:rPr>
              <a:t>                                                  </a:t>
            </a:r>
            <a:endParaRPr lang="en-US" altLang="zh-TW" sz="2000" dirty="0" smtClean="0">
              <a:latin typeface="標楷體" pitchFamily="65" charset="-120"/>
              <a:ea typeface="標楷體" pitchFamily="65" charset="-120"/>
            </a:endParaRPr>
          </a:p>
          <a:p>
            <a:pPr algn="r">
              <a:buFont typeface="Wingdings 2" pitchFamily="18" charset="2"/>
              <a:buNone/>
            </a:pPr>
            <a:r>
              <a:rPr lang="en-US" altLang="zh-TW" sz="1700" dirty="0" smtClean="0">
                <a:latin typeface="標楷體" pitchFamily="65" charset="-120"/>
                <a:ea typeface="標楷體" pitchFamily="65" charset="-120"/>
              </a:rPr>
              <a:t>(</a:t>
            </a:r>
            <a:r>
              <a:rPr lang="zh-TW" altLang="en-US" sz="1700" dirty="0" smtClean="0">
                <a:latin typeface="標楷體" pitchFamily="65" charset="-120"/>
                <a:ea typeface="標楷體" pitchFamily="65" charset="-120"/>
              </a:rPr>
              <a:t>摘錄自</a:t>
            </a:r>
            <a:r>
              <a:rPr lang="en-US" altLang="zh-TW" sz="1700" dirty="0" smtClean="0">
                <a:latin typeface="標楷體" pitchFamily="65" charset="-120"/>
                <a:ea typeface="標楷體" pitchFamily="65" charset="-120"/>
              </a:rPr>
              <a:t>CEDAW</a:t>
            </a:r>
            <a:r>
              <a:rPr lang="zh-TW" altLang="en-US" sz="1700" dirty="0" smtClean="0">
                <a:latin typeface="標楷體" pitchFamily="65" charset="-120"/>
                <a:ea typeface="標楷體" pitchFamily="65" charset="-120"/>
              </a:rPr>
              <a:t>怎麼教及官曉薇老師簡報</a:t>
            </a:r>
            <a:r>
              <a:rPr lang="en-US" altLang="zh-TW" sz="1700" dirty="0" smtClean="0">
                <a:latin typeface="標楷體" pitchFamily="65" charset="-120"/>
                <a:ea typeface="標楷體" pitchFamily="65" charset="-120"/>
              </a:rPr>
              <a:t>)</a:t>
            </a:r>
            <a:endParaRPr lang="zh-TW" altLang="en-US" sz="1700" dirty="0" smtClean="0">
              <a:latin typeface="標楷體" pitchFamily="65" charset="-120"/>
              <a:ea typeface="標楷體" pitchFamily="65" charset="-120"/>
            </a:endParaRPr>
          </a:p>
        </p:txBody>
      </p:sp>
      <p:sp>
        <p:nvSpPr>
          <p:cNvPr id="24580" name="投影片編號版面配置區 3"/>
          <p:cNvSpPr>
            <a:spLocks noGrp="1"/>
          </p:cNvSpPr>
          <p:nvPr>
            <p:ph type="sldNum" sz="quarter" idx="11"/>
          </p:nvPr>
        </p:nvSpPr>
        <p:spPr bwMode="auto">
          <a:xfrm>
            <a:off x="6553200" y="6356350"/>
            <a:ext cx="2133600" cy="365125"/>
          </a:xfrm>
          <a:noFill/>
          <a:ln>
            <a:miter lim="800000"/>
            <a:headEnd/>
            <a:tailEnd/>
          </a:ln>
        </p:spPr>
        <p:txBody>
          <a:bodyPr/>
          <a:lstStyle/>
          <a:p>
            <a:fld id="{12D8C2A1-225C-4BAC-84B3-16DCD3232F39}" type="slidenum">
              <a:rPr lang="en-US" altLang="zh-TW" smtClean="0">
                <a:latin typeface="Arial" pitchFamily="34" charset="0"/>
                <a:ea typeface="新細明體" pitchFamily="18" charset="-120"/>
              </a:rPr>
              <a:pPr/>
              <a:t>8</a:t>
            </a:fld>
            <a:endParaRPr lang="en-US" altLang="zh-TW" smtClean="0">
              <a:latin typeface="Arial" pitchFamily="34" charset="0"/>
              <a:ea typeface="新細明體" pitchFamily="18" charset="-120"/>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標題 4"/>
          <p:cNvSpPr>
            <a:spLocks noGrp="1"/>
          </p:cNvSpPr>
          <p:nvPr>
            <p:ph type="title"/>
          </p:nvPr>
        </p:nvSpPr>
        <p:spPr>
          <a:xfrm>
            <a:off x="304800" y="404664"/>
            <a:ext cx="8534400" cy="778098"/>
          </a:xfrm>
        </p:spPr>
        <p:txBody>
          <a:bodyPr/>
          <a:lstStyle/>
          <a:p>
            <a:pPr eaLnBrk="1" hangingPunct="1"/>
            <a:r>
              <a:rPr lang="zh-TW" altLang="en-US" sz="3200" b="1" dirty="0" smtClean="0">
                <a:solidFill>
                  <a:srgbClr val="7030A0"/>
                </a:solidFill>
                <a:latin typeface="標楷體" pitchFamily="65" charset="-120"/>
                <a:ea typeface="標楷體" pitchFamily="65" charset="-120"/>
              </a:rPr>
              <a:t>實質平等的三組成</a:t>
            </a:r>
          </a:p>
        </p:txBody>
      </p:sp>
      <p:sp>
        <p:nvSpPr>
          <p:cNvPr id="20484" name="投影片編號版面配置區 3"/>
          <p:cNvSpPr>
            <a:spLocks noGrp="1"/>
          </p:cNvSpPr>
          <p:nvPr>
            <p:ph type="sldNum" sz="quarter" idx="11"/>
          </p:nvPr>
        </p:nvSpPr>
        <p:spPr bwMode="auto">
          <a:xfrm>
            <a:off x="6553200" y="6356350"/>
            <a:ext cx="2133600" cy="365125"/>
          </a:xfrm>
          <a:noFill/>
          <a:ln>
            <a:miter lim="800000"/>
            <a:headEnd/>
            <a:tailEnd/>
          </a:ln>
        </p:spPr>
        <p:txBody>
          <a:bodyPr/>
          <a:lstStyle/>
          <a:p>
            <a:fld id="{32993610-B570-41AB-99DE-4DEBEA5262C9}" type="slidenum">
              <a:rPr lang="en-US" altLang="zh-TW" smtClean="0">
                <a:latin typeface="Arial" pitchFamily="34" charset="0"/>
                <a:ea typeface="新細明體" pitchFamily="18" charset="-120"/>
              </a:rPr>
              <a:pPr/>
              <a:t>9</a:t>
            </a:fld>
            <a:endParaRPr lang="en-US" altLang="zh-TW" smtClean="0">
              <a:latin typeface="Arial" pitchFamily="34" charset="0"/>
              <a:ea typeface="新細明體" pitchFamily="18" charset="-120"/>
            </a:endParaRPr>
          </a:p>
        </p:txBody>
      </p:sp>
      <p:grpSp>
        <p:nvGrpSpPr>
          <p:cNvPr id="22" name="群組 21"/>
          <p:cNvGrpSpPr/>
          <p:nvPr/>
        </p:nvGrpSpPr>
        <p:grpSpPr>
          <a:xfrm>
            <a:off x="107504" y="1412776"/>
            <a:ext cx="8497287" cy="5203740"/>
            <a:chOff x="467544" y="2419406"/>
            <a:chExt cx="8238923" cy="4355059"/>
          </a:xfrm>
        </p:grpSpPr>
        <p:grpSp>
          <p:nvGrpSpPr>
            <p:cNvPr id="21" name="群組 20"/>
            <p:cNvGrpSpPr/>
            <p:nvPr/>
          </p:nvGrpSpPr>
          <p:grpSpPr>
            <a:xfrm>
              <a:off x="1434843" y="2419406"/>
              <a:ext cx="5949689" cy="4260859"/>
              <a:chOff x="1434843" y="2419406"/>
              <a:chExt cx="5949689" cy="4260859"/>
            </a:xfrm>
          </p:grpSpPr>
          <p:sp>
            <p:nvSpPr>
              <p:cNvPr id="6" name="圓形箭號 5"/>
              <p:cNvSpPr/>
              <p:nvPr/>
            </p:nvSpPr>
            <p:spPr>
              <a:xfrm rot="1508365">
                <a:off x="3762157" y="2419406"/>
                <a:ext cx="3622375" cy="4114127"/>
              </a:xfrm>
              <a:prstGeom prst="circularArrow">
                <a:avLst>
                  <a:gd name="adj1" fmla="val 8252"/>
                  <a:gd name="adj2" fmla="val 576426"/>
                  <a:gd name="adj3" fmla="val 2962443"/>
                  <a:gd name="adj4" fmla="val 52669"/>
                  <a:gd name="adj5" fmla="val 9627"/>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8" name="圓形箭號 7"/>
              <p:cNvSpPr/>
              <p:nvPr/>
            </p:nvSpPr>
            <p:spPr>
              <a:xfrm rot="21062236">
                <a:off x="1434843" y="3129823"/>
                <a:ext cx="3971428" cy="3467371"/>
              </a:xfrm>
              <a:prstGeom prst="circularArrow">
                <a:avLst>
                  <a:gd name="adj1" fmla="val 8252"/>
                  <a:gd name="adj2" fmla="val 576426"/>
                  <a:gd name="adj3" fmla="val 10170905"/>
                  <a:gd name="adj4" fmla="val 7253597"/>
                  <a:gd name="adj5" fmla="val 9627"/>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0" name="圓形箭號 9"/>
              <p:cNvSpPr/>
              <p:nvPr/>
            </p:nvSpPr>
            <p:spPr>
              <a:xfrm rot="7274959">
                <a:off x="2465377" y="2334877"/>
                <a:ext cx="3971428" cy="4719348"/>
              </a:xfrm>
              <a:prstGeom prst="circularArrow">
                <a:avLst>
                  <a:gd name="adj1" fmla="val 8252"/>
                  <a:gd name="adj2" fmla="val 576426"/>
                  <a:gd name="adj3" fmla="val 10170905"/>
                  <a:gd name="adj4" fmla="val 6317367"/>
                  <a:gd name="adj5" fmla="val 9627"/>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grpSp>
        <p:grpSp>
          <p:nvGrpSpPr>
            <p:cNvPr id="20" name="群組 19"/>
            <p:cNvGrpSpPr/>
            <p:nvPr/>
          </p:nvGrpSpPr>
          <p:grpSpPr>
            <a:xfrm>
              <a:off x="467544" y="3480247"/>
              <a:ext cx="8238923" cy="3294218"/>
              <a:chOff x="467544" y="3480247"/>
              <a:chExt cx="8238923" cy="3294218"/>
            </a:xfrm>
          </p:grpSpPr>
          <p:sp>
            <p:nvSpPr>
              <p:cNvPr id="5" name="矩形 4"/>
              <p:cNvSpPr/>
              <p:nvPr/>
            </p:nvSpPr>
            <p:spPr>
              <a:xfrm>
                <a:off x="6053029" y="6336577"/>
                <a:ext cx="2653438" cy="437888"/>
              </a:xfrm>
              <a:prstGeom prst="rect">
                <a:avLst/>
              </a:prstGeom>
            </p:spPr>
            <p:txBody>
              <a:bodyPr wrap="none">
                <a:spAutoFit/>
              </a:bodyPr>
              <a:lstStyle/>
              <a:p>
                <a:r>
                  <a:rPr lang="zh-TW" altLang="en-US" sz="2800" b="1" dirty="0" smtClean="0">
                    <a:solidFill>
                      <a:srgbClr val="7030A0"/>
                    </a:solidFill>
                    <a:latin typeface="Times New Roman" pitchFamily="18" charset="0"/>
                    <a:ea typeface="標楷體" pitchFamily="65" charset="-120"/>
                    <a:cs typeface="Times New Roman" pitchFamily="18" charset="0"/>
                  </a:rPr>
                  <a:t> </a:t>
                </a:r>
                <a:r>
                  <a:rPr lang="en-US" altLang="zh-TW" b="1" dirty="0" smtClean="0">
                    <a:solidFill>
                      <a:schemeClr val="tx1">
                        <a:lumMod val="65000"/>
                        <a:lumOff val="35000"/>
                      </a:schemeClr>
                    </a:solidFill>
                    <a:latin typeface="Times New Roman" pitchFamily="18" charset="0"/>
                    <a:ea typeface="標楷體" pitchFamily="65" charset="-120"/>
                    <a:cs typeface="Times New Roman" pitchFamily="18" charset="0"/>
                  </a:rPr>
                  <a:t>(</a:t>
                </a:r>
                <a:r>
                  <a:rPr lang="zh-TW" altLang="en-US" b="1" dirty="0" smtClean="0">
                    <a:solidFill>
                      <a:schemeClr val="tx1">
                        <a:lumMod val="65000"/>
                        <a:lumOff val="35000"/>
                      </a:schemeClr>
                    </a:solidFill>
                    <a:latin typeface="Times New Roman" pitchFamily="18" charset="0"/>
                    <a:ea typeface="標楷體" pitchFamily="65" charset="-120"/>
                    <a:cs typeface="Times New Roman" pitchFamily="18" charset="0"/>
                  </a:rPr>
                  <a:t>摘錄自官曉薇教授簡報</a:t>
                </a:r>
                <a:r>
                  <a:rPr lang="en-US" altLang="zh-TW" b="1" dirty="0" smtClean="0">
                    <a:solidFill>
                      <a:schemeClr val="tx1">
                        <a:lumMod val="65000"/>
                        <a:lumOff val="35000"/>
                      </a:schemeClr>
                    </a:solidFill>
                    <a:latin typeface="Times New Roman" pitchFamily="18" charset="0"/>
                    <a:ea typeface="標楷體" pitchFamily="65" charset="-120"/>
                    <a:cs typeface="Times New Roman" pitchFamily="18" charset="0"/>
                  </a:rPr>
                  <a:t>)</a:t>
                </a:r>
                <a:endParaRPr lang="zh-TW" altLang="en-US" dirty="0"/>
              </a:p>
            </p:txBody>
          </p:sp>
          <p:grpSp>
            <p:nvGrpSpPr>
              <p:cNvPr id="11" name="群組 10"/>
              <p:cNvGrpSpPr/>
              <p:nvPr/>
            </p:nvGrpSpPr>
            <p:grpSpPr>
              <a:xfrm>
                <a:off x="467544" y="3501008"/>
                <a:ext cx="2448272" cy="1532929"/>
                <a:chOff x="692241" y="299582"/>
                <a:chExt cx="1997637" cy="1532929"/>
              </a:xfrm>
            </p:grpSpPr>
            <p:sp>
              <p:nvSpPr>
                <p:cNvPr id="12" name="矩形 11"/>
                <p:cNvSpPr/>
                <p:nvPr/>
              </p:nvSpPr>
              <p:spPr>
                <a:xfrm>
                  <a:off x="692241" y="299582"/>
                  <a:ext cx="1997637" cy="1532929"/>
                </a:xfrm>
                <a:prstGeom prst="rect">
                  <a:avLst/>
                </a:pr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sp>
            <p:sp>
              <p:nvSpPr>
                <p:cNvPr id="13" name="矩形 12"/>
                <p:cNvSpPr/>
                <p:nvPr/>
              </p:nvSpPr>
              <p:spPr>
                <a:xfrm>
                  <a:off x="692241" y="299582"/>
                  <a:ext cx="1997637" cy="1532929"/>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19050" tIns="19050" rIns="19050" bIns="19050" numCol="1" spcCol="1270" anchor="ctr" anchorCtr="0">
                  <a:noAutofit/>
                </a:bodyPr>
                <a:lstStyle/>
                <a:p>
                  <a:pPr lvl="0" defTabSz="666750">
                    <a:lnSpc>
                      <a:spcPct val="90000"/>
                    </a:lnSpc>
                    <a:spcBef>
                      <a:spcPct val="0"/>
                    </a:spcBef>
                    <a:spcAft>
                      <a:spcPct val="35000"/>
                    </a:spcAft>
                  </a:pPr>
                  <a:r>
                    <a:rPr lang="zh-TW" altLang="en-US" sz="2000" b="1" kern="1200" dirty="0" smtClean="0">
                      <a:latin typeface="標楷體" pitchFamily="65" charset="-120"/>
                      <a:ea typeface="標楷體" pitchFamily="65" charset="-120"/>
                    </a:rPr>
                    <a:t>機會的平等</a:t>
                  </a:r>
                </a:p>
                <a:p>
                  <a:pPr lvl="0" defTabSz="666750">
                    <a:lnSpc>
                      <a:spcPct val="90000"/>
                    </a:lnSpc>
                    <a:spcBef>
                      <a:spcPct val="0"/>
                    </a:spcBef>
                    <a:spcAft>
                      <a:spcPct val="35000"/>
                    </a:spcAft>
                  </a:pPr>
                  <a:r>
                    <a:rPr lang="zh-TW" altLang="en-US" sz="2000" kern="1200" dirty="0" smtClean="0">
                      <a:latin typeface="標楷體" pitchFamily="65" charset="-120"/>
                      <a:ea typeface="標楷體" pitchFamily="65" charset="-120"/>
                    </a:rPr>
                    <a:t>女性與男性有相同的機會。但若女性沒有取得的管道，僅提供機會是不夠的。</a:t>
                  </a:r>
                  <a:endParaRPr lang="zh-TW" altLang="en-US" sz="2000" kern="1200" dirty="0"/>
                </a:p>
              </p:txBody>
            </p:sp>
          </p:grpSp>
          <p:grpSp>
            <p:nvGrpSpPr>
              <p:cNvPr id="14" name="群組 13"/>
              <p:cNvGrpSpPr/>
              <p:nvPr/>
            </p:nvGrpSpPr>
            <p:grpSpPr>
              <a:xfrm>
                <a:off x="5724128" y="3480247"/>
                <a:ext cx="2952328" cy="1532929"/>
                <a:chOff x="3130715" y="299582"/>
                <a:chExt cx="2273043" cy="1532929"/>
              </a:xfrm>
            </p:grpSpPr>
            <p:sp>
              <p:nvSpPr>
                <p:cNvPr id="15" name="矩形 14"/>
                <p:cNvSpPr/>
                <p:nvPr/>
              </p:nvSpPr>
              <p:spPr>
                <a:xfrm>
                  <a:off x="3130715" y="299582"/>
                  <a:ext cx="2273043" cy="1532929"/>
                </a:xfrm>
                <a:prstGeom prst="rect">
                  <a:avLst/>
                </a:pr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sp>
            <p:sp>
              <p:nvSpPr>
                <p:cNvPr id="16" name="矩形 15"/>
                <p:cNvSpPr/>
                <p:nvPr/>
              </p:nvSpPr>
              <p:spPr>
                <a:xfrm>
                  <a:off x="3130715" y="299582"/>
                  <a:ext cx="2273043" cy="1532929"/>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20320" tIns="20320" rIns="20320" bIns="20320" numCol="1" spcCol="1270" anchor="ctr" anchorCtr="0">
                  <a:noAutofit/>
                </a:bodyPr>
                <a:lstStyle/>
                <a:p>
                  <a:pPr lvl="0" defTabSz="711200">
                    <a:lnSpc>
                      <a:spcPct val="90000"/>
                    </a:lnSpc>
                    <a:spcBef>
                      <a:spcPct val="0"/>
                    </a:spcBef>
                    <a:spcAft>
                      <a:spcPct val="35000"/>
                    </a:spcAft>
                  </a:pPr>
                  <a:r>
                    <a:rPr lang="zh-TW" altLang="en-US" sz="2000" b="1" kern="1200" dirty="0" smtClean="0">
                      <a:latin typeface="標楷體" pitchFamily="65" charset="-120"/>
                      <a:ea typeface="標楷體" pitchFamily="65" charset="-120"/>
                    </a:rPr>
                    <a:t>取得機會的平等</a:t>
                  </a:r>
                </a:p>
                <a:p>
                  <a:pPr lvl="0" defTabSz="711200">
                    <a:lnSpc>
                      <a:spcPct val="90000"/>
                    </a:lnSpc>
                    <a:spcBef>
                      <a:spcPct val="0"/>
                    </a:spcBef>
                    <a:spcAft>
                      <a:spcPct val="35000"/>
                    </a:spcAft>
                  </a:pPr>
                  <a:r>
                    <a:rPr lang="zh-TW" altLang="en-US" sz="2000" kern="1200" dirty="0" smtClean="0">
                      <a:latin typeface="標楷體" pitchFamily="65" charset="-120"/>
                      <a:ea typeface="標楷體" pitchFamily="65" charset="-120"/>
                    </a:rPr>
                    <a:t>女性與男性必須有平等獲得國家資源的機會。此可透過保障婦女權利資源的法律架構、機制和政策來實現。</a:t>
                  </a:r>
                  <a:endParaRPr lang="zh-TW" altLang="en-US" sz="2000" kern="1200" dirty="0"/>
                </a:p>
              </p:txBody>
            </p:sp>
          </p:grpSp>
          <p:grpSp>
            <p:nvGrpSpPr>
              <p:cNvPr id="17" name="群組 16"/>
              <p:cNvGrpSpPr/>
              <p:nvPr/>
            </p:nvGrpSpPr>
            <p:grpSpPr>
              <a:xfrm>
                <a:off x="3059832" y="5085184"/>
                <a:ext cx="2448272" cy="1532929"/>
                <a:chOff x="2212683" y="2530616"/>
                <a:chExt cx="1532929" cy="1532929"/>
              </a:xfrm>
            </p:grpSpPr>
            <p:sp>
              <p:nvSpPr>
                <p:cNvPr id="18" name="矩形 17"/>
                <p:cNvSpPr/>
                <p:nvPr/>
              </p:nvSpPr>
              <p:spPr>
                <a:xfrm>
                  <a:off x="2212683" y="2530616"/>
                  <a:ext cx="1532929" cy="1532929"/>
                </a:xfrm>
                <a:prstGeom prst="rect">
                  <a:avLst/>
                </a:pr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sp>
            <p:sp>
              <p:nvSpPr>
                <p:cNvPr id="19" name="矩形 18"/>
                <p:cNvSpPr/>
                <p:nvPr/>
              </p:nvSpPr>
              <p:spPr>
                <a:xfrm>
                  <a:off x="2212683" y="2530616"/>
                  <a:ext cx="1532929" cy="1532929"/>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19050" tIns="19050" rIns="19050" bIns="19050" numCol="1" spcCol="1270" anchor="ctr" anchorCtr="0">
                  <a:noAutofit/>
                </a:bodyPr>
                <a:lstStyle/>
                <a:p>
                  <a:pPr lvl="0" defTabSz="666750">
                    <a:lnSpc>
                      <a:spcPct val="90000"/>
                    </a:lnSpc>
                    <a:spcBef>
                      <a:spcPct val="0"/>
                    </a:spcBef>
                    <a:spcAft>
                      <a:spcPct val="35000"/>
                    </a:spcAft>
                  </a:pPr>
                  <a:r>
                    <a:rPr lang="zh-TW" altLang="en-US" sz="2000" b="1" kern="1200" dirty="0" smtClean="0">
                      <a:solidFill>
                        <a:srgbClr val="003300"/>
                      </a:solidFill>
                      <a:latin typeface="標楷體" pitchFamily="65" charset="-120"/>
                      <a:ea typeface="標楷體" pitchFamily="65" charset="-120"/>
                    </a:rPr>
                    <a:t>結果的平等</a:t>
                  </a:r>
                </a:p>
                <a:p>
                  <a:pPr lvl="0" defTabSz="666750">
                    <a:lnSpc>
                      <a:spcPct val="90000"/>
                    </a:lnSpc>
                    <a:spcBef>
                      <a:spcPct val="0"/>
                    </a:spcBef>
                    <a:spcAft>
                      <a:spcPct val="35000"/>
                    </a:spcAft>
                  </a:pPr>
                  <a:r>
                    <a:rPr lang="zh-TW" altLang="en-US" sz="2000" kern="1200" dirty="0" smtClean="0">
                      <a:latin typeface="標楷體" pitchFamily="65" charset="-120"/>
                      <a:ea typeface="標楷體" pitchFamily="65" charset="-120"/>
                    </a:rPr>
                    <a:t>國家必須確保權利能實際執行。國家有義務展現結果，而不僅是紙上談兵</a:t>
                  </a:r>
                  <a:endParaRPr lang="zh-TW" altLang="en-US" sz="2000" kern="1200" dirty="0"/>
                </a:p>
              </p:txBody>
            </p:sp>
          </p:grpSp>
        </p:grpSp>
      </p:gr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佈景主題">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自訂設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佈景主題">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佈景主題">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7424</TotalTime>
  <Words>8176</Words>
  <Application>Microsoft Office PowerPoint</Application>
  <PresentationFormat>如螢幕大小 (4:3)</PresentationFormat>
  <Paragraphs>857</Paragraphs>
  <Slides>68</Slides>
  <Notes>20</Notes>
  <HiddenSlides>0</HiddenSlides>
  <MMClips>0</MMClips>
  <ScaleCrop>false</ScaleCrop>
  <HeadingPairs>
    <vt:vector size="6" baseType="variant">
      <vt:variant>
        <vt:lpstr>使用字型</vt:lpstr>
      </vt:variant>
      <vt:variant>
        <vt:i4>9</vt:i4>
      </vt:variant>
      <vt:variant>
        <vt:lpstr>佈景主題</vt:lpstr>
      </vt:variant>
      <vt:variant>
        <vt:i4>2</vt:i4>
      </vt:variant>
      <vt:variant>
        <vt:lpstr>投影片標題</vt:lpstr>
      </vt:variant>
      <vt:variant>
        <vt:i4>68</vt:i4>
      </vt:variant>
    </vt:vector>
  </HeadingPairs>
  <TitlesOfParts>
    <vt:vector size="79" baseType="lpstr">
      <vt:lpstr>細明體</vt:lpstr>
      <vt:lpstr>微軟正黑體</vt:lpstr>
      <vt:lpstr>新細明體</vt:lpstr>
      <vt:lpstr>標楷體</vt:lpstr>
      <vt:lpstr>Arial</vt:lpstr>
      <vt:lpstr>Calibri</vt:lpstr>
      <vt:lpstr>Times New Roman</vt:lpstr>
      <vt:lpstr>Wingdings</vt:lpstr>
      <vt:lpstr>Wingdings 2</vt:lpstr>
      <vt:lpstr>Office 佈景主題</vt:lpstr>
      <vt:lpstr>自訂設計</vt:lpstr>
      <vt:lpstr>「消除對婦女一切形式歧視公約」（CEDAW）宣導簡報</vt:lpstr>
      <vt:lpstr>大　綱</vt:lpstr>
      <vt:lpstr>CEDAW三核心概念</vt:lpstr>
      <vt:lpstr>CEDAW三核心概念</vt:lpstr>
      <vt:lpstr>CEDAW三核心概念</vt:lpstr>
      <vt:lpstr>形式平等</vt:lpstr>
      <vt:lpstr>保護主義的平等</vt:lpstr>
      <vt:lpstr>矯正式平等</vt:lpstr>
      <vt:lpstr>實質平等的三組成</vt:lpstr>
      <vt:lpstr>CEDAW三核心概念</vt:lpstr>
      <vt:lpstr>國內推動CEDAW過程</vt:lpstr>
      <vt:lpstr>國內推動CEDAW過程</vt:lpstr>
      <vt:lpstr>CEDAW施行法重要條文</vt:lpstr>
      <vt:lpstr>PowerPoint 簡報</vt:lpstr>
      <vt:lpstr>第一條　對婦女歧視之定義</vt:lpstr>
      <vt:lpstr>第一條　對婦女歧視之定義</vt:lpstr>
      <vt:lpstr>第二條　消除歧視之義務（一）</vt:lpstr>
      <vt:lpstr>第二條　消除歧視之義務（二）</vt:lpstr>
      <vt:lpstr>第二條　消除歧視之義務（三）</vt:lpstr>
      <vt:lpstr>第二條　消除歧視之義務（四）</vt:lpstr>
      <vt:lpstr>第三條　婦女享有人權和基本自由</vt:lpstr>
      <vt:lpstr>第四條　暫行特別措施（一）</vt:lpstr>
      <vt:lpstr>第四條　暫行特別措施（二）</vt:lpstr>
      <vt:lpstr>第五條　社會文化行為模式</vt:lpstr>
      <vt:lpstr>第五條　社會文化行為模式</vt:lpstr>
      <vt:lpstr>第六條　禁止販賣婦女與婦女賣淫</vt:lpstr>
      <vt:lpstr>第七條 消除政治和公共生活中對婦女的歧視(一)</vt:lpstr>
      <vt:lpstr>第七條　消除政治和公共生活中對婦女的歧視(二)</vt:lpstr>
      <vt:lpstr>第八條　國際參與代表權</vt:lpstr>
      <vt:lpstr>第九條　國籍權</vt:lpstr>
      <vt:lpstr>第十條　教育權（一）</vt:lpstr>
      <vt:lpstr>第十條　教育權（二）</vt:lpstr>
      <vt:lpstr>第十一條　就業權（一）</vt:lpstr>
      <vt:lpstr>第十一條　就業權（二）</vt:lpstr>
      <vt:lpstr>第十一條　就業權（三）</vt:lpstr>
      <vt:lpstr>第十二條　健康權（一）</vt:lpstr>
      <vt:lpstr>第十二條　健康權（二）</vt:lpstr>
      <vt:lpstr>第十二條　健康權（三）</vt:lpstr>
      <vt:lpstr>第十三條　經濟與社會福利權</vt:lpstr>
      <vt:lpstr>第十四條　農村婦女（一）</vt:lpstr>
      <vt:lpstr>第十四條　農村婦女（二）</vt:lpstr>
      <vt:lpstr>第十四條　農村婦女（三）</vt:lpstr>
      <vt:lpstr>第十五條　法律之前人人平等(一)</vt:lpstr>
      <vt:lpstr>第十五條　法律之前人人平等(二)</vt:lpstr>
      <vt:lpstr>第十六條　婚姻與家庭生活（一）</vt:lpstr>
      <vt:lpstr>第十六條　婚姻與家庭生活（二）</vt:lpstr>
      <vt:lpstr>第十六條　婚姻與家庭生活（三）</vt:lpstr>
      <vt:lpstr>第十六條　婚姻與家庭生活（四）</vt:lpstr>
      <vt:lpstr>第十六條　婚姻與家庭生活（五）</vt:lpstr>
      <vt:lpstr>第十六條　婚姻與家庭生活（六）</vt:lpstr>
      <vt:lpstr>PowerPoint 簡報</vt:lpstr>
      <vt:lpstr>直接歧視定義</vt:lpstr>
      <vt:lpstr>直接歧視相關規定</vt:lpstr>
      <vt:lpstr>直接歧視相關規定</vt:lpstr>
      <vt:lpstr>直接歧視相關規定</vt:lpstr>
      <vt:lpstr>直接歧視相關規定</vt:lpstr>
      <vt:lpstr>直接歧視案例(一)</vt:lpstr>
      <vt:lpstr>直接歧視案例(一)</vt:lpstr>
      <vt:lpstr>直接歧視案例(二)</vt:lpstr>
      <vt:lpstr>直接歧視案例(二)</vt:lpstr>
      <vt:lpstr>間接歧視定義</vt:lpstr>
      <vt:lpstr>間接歧視案例(一)</vt:lpstr>
      <vt:lpstr>  </vt:lpstr>
      <vt:lpstr>國家義務</vt:lpstr>
      <vt:lpstr>強調消除歧視第28號一般性建議</vt:lpstr>
      <vt:lpstr>政府推動消除歧視案例</vt:lpstr>
      <vt:lpstr>反思…</vt:lpstr>
      <vt:lpstr>PowerPoint 簡報</vt:lpstr>
    </vt:vector>
  </TitlesOfParts>
  <Company>WRP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投影片 1</dc:title>
  <dc:creator>陳麒安</dc:creator>
  <cp:lastModifiedBy>java222</cp:lastModifiedBy>
  <cp:revision>1115</cp:revision>
  <dcterms:created xsi:type="dcterms:W3CDTF">2012-04-24T08:28:36Z</dcterms:created>
  <dcterms:modified xsi:type="dcterms:W3CDTF">2017-01-17T03:20:23Z</dcterms:modified>
</cp:coreProperties>
</file>